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9" r:id="rId5"/>
    <p:sldId id="280" r:id="rId6"/>
    <p:sldId id="281" r:id="rId7"/>
    <p:sldId id="282" r:id="rId8"/>
    <p:sldId id="283" r:id="rId9"/>
    <p:sldId id="285" r:id="rId10"/>
    <p:sldId id="266" r:id="rId11"/>
    <p:sldId id="267" r:id="rId12"/>
    <p:sldId id="268" r:id="rId13"/>
    <p:sldId id="269" r:id="rId14"/>
  </p:sldIdLst>
  <p:sldSz cx="12192000" cy="6858000"/>
  <p:notesSz cx="7010400" cy="9296400"/>
  <p:embeddedFontLst>
    <p:embeddedFont>
      <p:font typeface="Calibri" panose="020F0502020204030204" pitchFamily="34" charset="0"/>
      <p:regular r:id="rId16"/>
      <p:bold r:id="rId17"/>
      <p:italic r:id="rId18"/>
      <p:boldItalic r:id="rId19"/>
    </p:embeddedFont>
    <p:embeddedFont>
      <p:font typeface="Tinos" panose="020B060402020202020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61" d="100"/>
          <a:sy n="61" d="100"/>
        </p:scale>
        <p:origin x="10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86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a:solidFill>
                  <a:schemeClr val="lt1"/>
                </a:solidFill>
                <a:latin typeface="Times New Roman"/>
                <a:ea typeface="Times New Roman"/>
                <a:cs typeface="Times New Roman"/>
                <a:sym typeface="Times New Roman"/>
              </a:rPr>
              <a:t>School of Computing Science and Engineering</a:t>
            </a:r>
            <a:endParaRPr sz="240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r>
              <a:rPr lang="en-US" sz="2400">
                <a:solidFill>
                  <a:schemeClr val="lt1"/>
                </a:solidFill>
                <a:latin typeface="Times New Roman"/>
                <a:ea typeface="Times New Roman"/>
                <a:cs typeface="Times New Roman"/>
                <a:sym typeface="Times New Roman"/>
              </a:rPr>
              <a:t>  </a:t>
            </a:r>
            <a:r>
              <a:rPr lang="en-US" sz="2400" i="0" u="none" strike="noStrike" cap="none">
                <a:solidFill>
                  <a:schemeClr val="lt1"/>
                </a:solidFill>
                <a:latin typeface="Times New Roman"/>
                <a:ea typeface="Times New Roman"/>
                <a:cs typeface="Times New Roman"/>
                <a:sym typeface="Times New Roman"/>
              </a:rPr>
              <a:t>C</a:t>
            </a:r>
            <a:r>
              <a:rPr lang="en-US" sz="2300" i="0" u="none" strike="noStrike" cap="none">
                <a:solidFill>
                  <a:schemeClr val="lt1"/>
                </a:solidFill>
                <a:latin typeface="Times New Roman"/>
                <a:ea typeface="Times New Roman"/>
                <a:cs typeface="Times New Roman"/>
                <a:sym typeface="Times New Roman"/>
              </a:rPr>
              <a:t>ourse Code : BCS0</a:t>
            </a:r>
            <a:r>
              <a:rPr lang="en-US" sz="2300">
                <a:solidFill>
                  <a:schemeClr val="lt1"/>
                </a:solidFill>
                <a:latin typeface="Times New Roman"/>
                <a:ea typeface="Times New Roman"/>
                <a:cs typeface="Times New Roman"/>
                <a:sym typeface="Times New Roman"/>
              </a:rPr>
              <a:t>1</a:t>
            </a:r>
            <a:r>
              <a:rPr lang="en-US" sz="2300" i="0" u="none" strike="noStrike" cap="none">
                <a:solidFill>
                  <a:schemeClr val="lt1"/>
                </a:solidFill>
                <a:latin typeface="Times New Roman"/>
                <a:ea typeface="Times New Roman"/>
                <a:cs typeface="Times New Roman"/>
                <a:sym typeface="Times New Roman"/>
              </a:rPr>
              <a:t>T1003 </a:t>
            </a:r>
            <a:r>
              <a:rPr lang="en-US" sz="2300">
                <a:solidFill>
                  <a:schemeClr val="lt1"/>
                </a:solidFill>
                <a:latin typeface="Times New Roman"/>
                <a:ea typeface="Times New Roman"/>
                <a:cs typeface="Times New Roman"/>
                <a:sym typeface="Times New Roman"/>
              </a:rPr>
              <a:t>   </a:t>
            </a:r>
            <a:r>
              <a:rPr lang="en-US" sz="2300" i="0" u="none" strike="noStrike" cap="none">
                <a:solidFill>
                  <a:schemeClr val="lt1"/>
                </a:solidFill>
                <a:latin typeface="Times New Roman"/>
                <a:ea typeface="Times New Roman"/>
                <a:cs typeface="Times New Roman"/>
                <a:sym typeface="Times New Roman"/>
              </a:rPr>
              <a:t> Name: Computer Programming for Problem Solving-C</a:t>
            </a:r>
            <a:endParaRPr sz="2300" i="0" u="none" strike="noStrike" cap="none">
              <a:solidFill>
                <a:schemeClr val="lt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a:solidFill>
                  <a:srgbClr val="FF0000"/>
                </a:solidFill>
                <a:latin typeface="Calibri"/>
                <a:ea typeface="Calibri"/>
                <a:cs typeface="Calibri"/>
                <a:sym typeface="Calibri"/>
              </a:rPr>
              <a:t>UNIT III</a:t>
            </a:r>
            <a:endParaRPr/>
          </a:p>
          <a:p>
            <a:pPr algn="ctr"/>
            <a:r>
              <a:rPr lang="en-US" sz="4000" dirty="0">
                <a:solidFill>
                  <a:srgbClr val="FF0000"/>
                </a:solidFill>
                <a:latin typeface="Calibri"/>
                <a:ea typeface="Calibri"/>
                <a:cs typeface="Calibri"/>
                <a:sym typeface="Calibri"/>
              </a:rPr>
              <a:t>Arrays and Functions</a:t>
            </a:r>
            <a:endParaRPr sz="4000">
              <a:solidFill>
                <a:srgbClr val="FF0000"/>
              </a:solidFill>
              <a:latin typeface="Calibri"/>
              <a:ea typeface="Calibri"/>
              <a:cs typeface="Calibri"/>
              <a:sym typeface="Calibri"/>
            </a:endParaRPr>
          </a:p>
          <a:p>
            <a:pPr algn="ctr"/>
            <a:endParaRPr lang="en-US" sz="3200" b="1" dirty="0">
              <a:solidFill>
                <a:srgbClr val="FF0000"/>
              </a:solidFill>
              <a:latin typeface="Calibri"/>
              <a:ea typeface="Calibri"/>
              <a:cs typeface="Calibri"/>
              <a:sym typeface="Calibri"/>
            </a:endParaRPr>
          </a:p>
          <a:p>
            <a:pPr algn="ctr"/>
            <a:r>
              <a:rPr lang="en-US" sz="3200" b="1" dirty="0">
                <a:solidFill>
                  <a:srgbClr val="FF0000"/>
                </a:solidFill>
                <a:latin typeface="Calibri"/>
                <a:ea typeface="Calibri"/>
                <a:cs typeface="Calibri"/>
                <a:sym typeface="Calibri"/>
              </a:rPr>
              <a:t>Functions</a:t>
            </a:r>
            <a:endParaRPr sz="3200" b="1">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a:t>
            </a:r>
            <a:r>
              <a:rPr lang="en-US" sz="1800" dirty="0" err="1">
                <a:solidFill>
                  <a:schemeClr val="lt1"/>
                </a:solidFill>
                <a:latin typeface="Tinos"/>
                <a:ea typeface="Tinos"/>
                <a:cs typeface="Tinos"/>
                <a:sym typeface="Tinos"/>
              </a:rPr>
              <a:t>Swati</a:t>
            </a:r>
            <a:r>
              <a:rPr lang="en-US" sz="1800" dirty="0">
                <a:solidFill>
                  <a:schemeClr val="lt1"/>
                </a:solidFill>
                <a:latin typeface="Tinos"/>
                <a:ea typeface="Tinos"/>
                <a:cs typeface="Tinos"/>
                <a:sym typeface="Tinos"/>
              </a:rPr>
              <a:t> Sharma					Program Name : </a:t>
            </a:r>
            <a:r>
              <a:rPr lang="en-US" sz="1800" dirty="0" err="1">
                <a:solidFill>
                  <a:schemeClr val="lt1"/>
                </a:solidFill>
                <a:latin typeface="Tinos"/>
                <a:ea typeface="Tinos"/>
                <a:cs typeface="Tinos"/>
                <a:sym typeface="Tinos"/>
              </a:rPr>
              <a:t>B.Tech</a:t>
            </a:r>
            <a:r>
              <a:rPr lang="en-US" sz="1800" dirty="0">
                <a:solidFill>
                  <a:schemeClr val="lt1"/>
                </a:solidFill>
                <a:latin typeface="Tinos"/>
                <a:ea typeface="Tinos"/>
                <a:cs typeface="Tinos"/>
                <a:sym typeface="Tinos"/>
              </a:rPr>
              <a:t>(CSE)</a:t>
            </a:r>
          </a:p>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Summary</a:t>
            </a:r>
            <a:endParaRPr sz="440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pPr algn="just"/>
            <a:r>
              <a:rPr lang="en-US" sz="2400" dirty="0"/>
              <a:t>A function is a group of statements that together perform a task. Every C program has at least one function, which is </a:t>
            </a:r>
            <a:r>
              <a:rPr lang="en-US" sz="2400" b="1" dirty="0"/>
              <a:t>main()</a:t>
            </a:r>
            <a:r>
              <a:rPr lang="en-US" sz="2400" dirty="0"/>
              <a:t>, and all the most trivial programs can define additional functions.</a:t>
            </a:r>
          </a:p>
          <a:p>
            <a:pPr algn="just"/>
            <a:r>
              <a:rPr lang="en-US" sz="2400" dirty="0"/>
              <a:t>You can divide up your code into separate functions. How you divide up your code among different functions is up to you, but logically the division is such that each function performs a specific task. It makes the code modular and easy to test and increase reusability. </a:t>
            </a:r>
          </a:p>
          <a:p>
            <a:pPr algn="just"/>
            <a:r>
              <a:rPr lang="en-US" sz="2400" dirty="0"/>
              <a:t>A function </a:t>
            </a:r>
            <a:r>
              <a:rPr lang="en-US" sz="2400" b="1" dirty="0"/>
              <a:t>declaration</a:t>
            </a:r>
            <a:r>
              <a:rPr lang="en-US" sz="2400" dirty="0"/>
              <a:t> tells the compiler about a function's name, return type, and parameters. A function </a:t>
            </a:r>
            <a:r>
              <a:rPr lang="en-US" sz="2400" b="1" dirty="0"/>
              <a:t>definition</a:t>
            </a:r>
            <a:r>
              <a:rPr lang="en-US" sz="2400" dirty="0"/>
              <a:t> provides the actual body of the function.</a:t>
            </a:r>
          </a:p>
          <a:p>
            <a:pPr algn="just"/>
            <a:r>
              <a:rPr lang="en-US" sz="2400" dirty="0"/>
              <a:t>A function can also be referred as a method or a sub-routine or a procedure,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SzPts val="2000"/>
              <a:buFont typeface="Verdana"/>
              <a:buChar char="•"/>
            </a:pPr>
            <a:r>
              <a:rPr lang="en-US" sz="2000">
                <a:latin typeface="Verdana"/>
                <a:ea typeface="Verdana"/>
                <a:cs typeface="Verdana"/>
                <a:sym typeface="Verdana"/>
              </a:rPr>
              <a:t>E. Balagurusamy 7th Edition, Programming ANSI C, McGraw-Hill	</a:t>
            </a:r>
            <a:endParaRPr sz="2000">
              <a:latin typeface="Verdana"/>
              <a:ea typeface="Verdana"/>
              <a:cs typeface="Verdana"/>
              <a:sym typeface="Verdana"/>
            </a:endParaRPr>
          </a:p>
          <a:p>
            <a:pPr marL="457200" lvl="0" indent="-355600" algn="just" rtl="0">
              <a:lnSpc>
                <a:spcPct val="150000"/>
              </a:lnSpc>
              <a:spcBef>
                <a:spcPts val="0"/>
              </a:spcBef>
              <a:spcAft>
                <a:spcPts val="0"/>
              </a:spcAft>
              <a:buSzPts val="2000"/>
              <a:buFont typeface="Verdana"/>
              <a:buChar char="•"/>
            </a:pPr>
            <a:r>
              <a:rPr lang="en-US" sz="2000">
                <a:latin typeface="Verdana"/>
                <a:ea typeface="Verdana"/>
                <a:cs typeface="Verdana"/>
                <a:sym typeface="Verdana"/>
              </a:rPr>
              <a:t>Brian W. Kernighan and Dennis M. Ritchie, The C programming Language, Prentice-Hall in 1988  </a:t>
            </a:r>
            <a:endParaRPr sz="2000">
              <a:latin typeface="Verdana"/>
              <a:ea typeface="Verdana"/>
              <a:cs typeface="Verdana"/>
              <a:sym typeface="Verdana"/>
            </a:endParaRPr>
          </a:p>
          <a:p>
            <a:pPr marL="457200" lvl="0" indent="-355600" algn="just" rtl="0">
              <a:lnSpc>
                <a:spcPct val="150000"/>
              </a:lnSpc>
              <a:spcBef>
                <a:spcPts val="0"/>
              </a:spcBef>
              <a:spcAft>
                <a:spcPts val="0"/>
              </a:spcAft>
              <a:buSzPts val="2000"/>
              <a:buFont typeface="Verdana"/>
              <a:buChar char="•"/>
            </a:pPr>
            <a:r>
              <a:rPr lang="en-US" sz="2000">
                <a:latin typeface="Verdana"/>
                <a:ea typeface="Verdana"/>
                <a:cs typeface="Verdana"/>
                <a:sym typeface="Verdana"/>
              </a:rPr>
              <a:t>Byron Gottfried, Programming with C, Schaum's Outline</a:t>
            </a:r>
            <a:endParaRPr sz="2000">
              <a:latin typeface="Verdana"/>
              <a:ea typeface="Verdana"/>
              <a:cs typeface="Verdana"/>
              <a:sym typeface="Verdana"/>
            </a:endParaRP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0"/>
              </a:spcBef>
              <a:spcAft>
                <a:spcPts val="0"/>
              </a:spcAft>
              <a:buClr>
                <a:schemeClr val="folHlink"/>
              </a:buClr>
              <a:buSzPts val="1600"/>
              <a:buFont typeface="Arial"/>
              <a:buNone/>
            </a:pPr>
            <a:endParaRPr/>
          </a:p>
          <a:p>
            <a:pPr marL="1143000" marR="0" lvl="2" indent="-228600" algn="ctr" rtl="0">
              <a:spcBef>
                <a:spcPts val="640"/>
              </a:spcBef>
              <a:spcAft>
                <a:spcPts val="0"/>
              </a:spcAft>
              <a:buClr>
                <a:schemeClr val="folHlink"/>
              </a:buClr>
              <a:buSzPts val="1600"/>
              <a:buFont typeface="Arial"/>
              <a:buNone/>
            </a:pPr>
            <a:r>
              <a:rPr lang="en-IN" sz="3200" dirty="0" err="1">
                <a:solidFill>
                  <a:schemeClr val="dk1"/>
                </a:solidFill>
                <a:latin typeface="Calibri"/>
                <a:ea typeface="Calibri"/>
                <a:cs typeface="Calibri"/>
                <a:sym typeface="Calibri"/>
              </a:rPr>
              <a:t>Swati</a:t>
            </a:r>
            <a:r>
              <a:rPr lang="en-IN" sz="3200" dirty="0">
                <a:solidFill>
                  <a:schemeClr val="dk1"/>
                </a:solidFill>
                <a:latin typeface="Calibri"/>
                <a:ea typeface="Calibri"/>
                <a:cs typeface="Calibri"/>
                <a:sym typeface="Calibri"/>
              </a:rPr>
              <a:t> Sharma</a:t>
            </a:r>
            <a:endParaRPr sz="3200" b="0" i="0" u="none" strike="noStrike" cap="none">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a:solidFill>
                  <a:schemeClr val="dk1"/>
                </a:solidFill>
                <a:latin typeface="Calibri"/>
                <a:ea typeface="Calibri"/>
                <a:cs typeface="Calibri"/>
                <a:sym typeface="Calibri"/>
              </a:rPr>
              <a:t>swatisharma</a:t>
            </a:r>
            <a:r>
              <a:rPr lang="en-US" sz="3200" b="0" i="0" u="none" strike="noStrike" cap="none" dirty="0">
                <a:solidFill>
                  <a:schemeClr val="dk1"/>
                </a:solidFill>
                <a:latin typeface="Calibri"/>
                <a:ea typeface="Calibri"/>
                <a:cs typeface="Calibri"/>
                <a:sym typeface="Calibri"/>
              </a:rPr>
              <a:t>@galgotiasuniversity.edu.in</a:t>
            </a:r>
            <a:endParaRPr/>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743200" y="1500735"/>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i="0" u="none" strike="noStrike" cap="none" dirty="0">
                <a:solidFill>
                  <a:srgbClr val="333333"/>
                </a:solidFill>
                <a:latin typeface="Calibri" pitchFamily="34" charset="0"/>
                <a:ea typeface="Verdana"/>
                <a:cs typeface="Calibri" pitchFamily="34" charset="0"/>
                <a:sym typeface="Verdana"/>
              </a:rPr>
              <a:t>Introduction to Functions</a:t>
            </a:r>
          </a:p>
          <a:p>
            <a:pPr marL="805180" lvl="0" indent="-329565">
              <a:spcBef>
                <a:spcPts val="960"/>
              </a:spcBef>
              <a:buClr>
                <a:srgbClr val="FF3300"/>
              </a:buClr>
              <a:buSzPts val="2000"/>
              <a:buFont typeface="Noto Sans Symbols"/>
              <a:buChar char="▪"/>
            </a:pPr>
            <a:r>
              <a:rPr lang="en-IN" sz="2400" dirty="0">
                <a:latin typeface="Calibri" pitchFamily="34" charset="0"/>
                <a:cs typeface="Calibri" pitchFamily="34" charset="0"/>
              </a:rPr>
              <a:t>Why do we use functions in C?</a:t>
            </a: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r>
              <a:rPr lang="en-IN" sz="2400" dirty="0">
                <a:latin typeface="Calibri" pitchFamily="34" charset="0"/>
                <a:cs typeface="Calibri" pitchFamily="34" charset="0"/>
              </a:rPr>
              <a:t>Declaration of Functions</a:t>
            </a:r>
          </a:p>
          <a:p>
            <a:pPr marL="805180" lvl="0" indent="-329565">
              <a:spcBef>
                <a:spcPts val="960"/>
              </a:spcBef>
              <a:buClr>
                <a:srgbClr val="FF3300"/>
              </a:buClr>
              <a:buSzPts val="2000"/>
              <a:buFont typeface="Noto Sans Symbols"/>
              <a:buChar char="▪"/>
            </a:pPr>
            <a:r>
              <a:rPr lang="en-IN" sz="2400" dirty="0">
                <a:latin typeface="Calibri" pitchFamily="34" charset="0"/>
                <a:cs typeface="Calibri" pitchFamily="34" charset="0"/>
              </a:rPr>
              <a:t>Calling a Functions</a:t>
            </a:r>
          </a:p>
          <a:p>
            <a:pPr marL="805180" lvl="0" indent="-329565">
              <a:spcBef>
                <a:spcPts val="960"/>
              </a:spcBef>
              <a:buClr>
                <a:srgbClr val="FF3300"/>
              </a:buClr>
              <a:buSzPts val="2000"/>
              <a:buFont typeface="Noto Sans Symbols"/>
              <a:buChar char="▪"/>
            </a:pPr>
            <a:r>
              <a:rPr lang="en-IN" sz="2400" dirty="0">
                <a:latin typeface="Calibri" pitchFamily="34" charset="0"/>
                <a:cs typeface="Calibri" pitchFamily="34" charset="0"/>
              </a:rPr>
              <a:t>Parameters and Arguments in Functions</a:t>
            </a: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sz="2400" i="0" u="none" strike="noStrike" cap="none">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IN" sz="3200" b="1" dirty="0"/>
              <a:t>What is a Function</a:t>
            </a:r>
            <a:r>
              <a:rPr lang="en-US" sz="3200" b="1" dirty="0"/>
              <a:t>?</a:t>
            </a:r>
          </a:p>
        </p:txBody>
      </p:sp>
      <p:sp>
        <p:nvSpPr>
          <p:cNvPr id="7" name="Text Placeholder 6"/>
          <p:cNvSpPr>
            <a:spLocks noGrp="1"/>
          </p:cNvSpPr>
          <p:nvPr>
            <p:ph type="body" idx="1"/>
          </p:nvPr>
        </p:nvSpPr>
        <p:spPr>
          <a:xfrm>
            <a:off x="838200" y="1725041"/>
            <a:ext cx="8142962" cy="4351338"/>
          </a:xfrm>
        </p:spPr>
        <p:txBody>
          <a:bodyPr/>
          <a:lstStyle/>
          <a:p>
            <a:pPr algn="just"/>
            <a:r>
              <a:rPr lang="en-US" sz="2400" dirty="0"/>
              <a:t>A self-contained program segment that carries out some specific, well-defined task. </a:t>
            </a:r>
          </a:p>
          <a:p>
            <a:pPr algn="just">
              <a:buNone/>
            </a:pPr>
            <a:r>
              <a:rPr lang="en-US" sz="2400" dirty="0"/>
              <a:t>	Some properties: – </a:t>
            </a:r>
          </a:p>
          <a:p>
            <a:pPr algn="just"/>
            <a:r>
              <a:rPr lang="en-US" sz="2400" dirty="0"/>
              <a:t>Every C program consists of one or more functions.  </a:t>
            </a:r>
          </a:p>
          <a:p>
            <a:pPr lvl="1" algn="just"/>
            <a:r>
              <a:rPr lang="en-US" sz="2000" dirty="0"/>
              <a:t>One of these functions must be called “main”. </a:t>
            </a:r>
          </a:p>
          <a:p>
            <a:pPr lvl="1" algn="just"/>
            <a:r>
              <a:rPr lang="en-US" sz="2000" dirty="0"/>
              <a:t>Execution of the program always begins by carrying out the instructions in “main”. </a:t>
            </a:r>
          </a:p>
          <a:p>
            <a:pPr algn="just"/>
            <a:r>
              <a:rPr lang="en-US" sz="2400" dirty="0"/>
              <a:t>A function will carry out its intended action whenever it is called or invoked</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endParaRPr lang="en-US" sz="3200" b="1" dirty="0"/>
          </a:p>
        </p:txBody>
      </p:sp>
      <p:sp>
        <p:nvSpPr>
          <p:cNvPr id="7" name="Text Placeholder 6"/>
          <p:cNvSpPr>
            <a:spLocks noGrp="1"/>
          </p:cNvSpPr>
          <p:nvPr>
            <p:ph type="body" idx="1"/>
          </p:nvPr>
        </p:nvSpPr>
        <p:spPr>
          <a:xfrm>
            <a:off x="838200" y="1725041"/>
            <a:ext cx="8142962" cy="4351338"/>
          </a:xfrm>
        </p:spPr>
        <p:txBody>
          <a:bodyPr/>
          <a:lstStyle/>
          <a:p>
            <a:pPr algn="just">
              <a:buNone/>
            </a:pPr>
            <a:r>
              <a:rPr lang="en-US" dirty="0"/>
              <a:t>In general, a function will process information that is passed to it from the calling portion of the program, and returns a single value. </a:t>
            </a:r>
          </a:p>
          <a:p>
            <a:pPr algn="just">
              <a:buNone/>
            </a:pPr>
            <a:r>
              <a:rPr lang="en-US" dirty="0"/>
              <a:t>		• Information is passed to the function via special identifiers called arguments or parameters. </a:t>
            </a:r>
          </a:p>
          <a:p>
            <a:pPr algn="just">
              <a:buNone/>
            </a:pPr>
            <a:r>
              <a:rPr lang="en-US" dirty="0"/>
              <a:t>		• The value is returned by the “return” statement. </a:t>
            </a:r>
          </a:p>
          <a:p>
            <a:pPr algn="just">
              <a:buNone/>
            </a:pPr>
            <a:r>
              <a:rPr lang="en-US" dirty="0"/>
              <a:t>Some functions may not return anything. </a:t>
            </a:r>
          </a:p>
          <a:p>
            <a:pPr algn="just">
              <a:buNone/>
            </a:pPr>
            <a:r>
              <a:rPr lang="en-US" sz="2400" dirty="0"/>
              <a:t>		</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IN" sz="3200" b="1" dirty="0"/>
              <a:t>Why use functions?</a:t>
            </a:r>
            <a:endParaRPr lang="en-US" sz="3200" b="1" dirty="0"/>
          </a:p>
        </p:txBody>
      </p:sp>
      <p:sp>
        <p:nvSpPr>
          <p:cNvPr id="7" name="Text Placeholder 6"/>
          <p:cNvSpPr>
            <a:spLocks noGrp="1"/>
          </p:cNvSpPr>
          <p:nvPr>
            <p:ph type="body" idx="1"/>
          </p:nvPr>
        </p:nvSpPr>
        <p:spPr>
          <a:xfrm>
            <a:off x="838200" y="1725041"/>
            <a:ext cx="8142962" cy="4351338"/>
          </a:xfrm>
        </p:spPr>
        <p:txBody>
          <a:bodyPr/>
          <a:lstStyle/>
          <a:p>
            <a:pPr algn="just"/>
            <a:r>
              <a:rPr lang="en-US" sz="2400" dirty="0"/>
              <a:t>Allows one to develop a program in a modular fashion.</a:t>
            </a:r>
          </a:p>
          <a:p>
            <a:pPr algn="just">
              <a:buNone/>
            </a:pPr>
            <a:r>
              <a:rPr lang="en-US" sz="2400" dirty="0"/>
              <a:t>		• Divide-and-conquer approach.</a:t>
            </a:r>
          </a:p>
          <a:p>
            <a:pPr algn="just"/>
            <a:r>
              <a:rPr lang="en-US" sz="2400" dirty="0"/>
              <a:t>Manageable program development. </a:t>
            </a:r>
          </a:p>
          <a:p>
            <a:pPr algn="just">
              <a:buNone/>
            </a:pPr>
            <a:r>
              <a:rPr lang="en-US" sz="2400" dirty="0"/>
              <a:t>		• Construct a program from small pieces or components.</a:t>
            </a:r>
          </a:p>
          <a:p>
            <a:pPr algn="just"/>
            <a:r>
              <a:rPr lang="en-US" sz="2400" dirty="0"/>
              <a:t>Software reusability </a:t>
            </a:r>
          </a:p>
          <a:p>
            <a:pPr algn="just">
              <a:buNone/>
            </a:pPr>
            <a:r>
              <a:rPr lang="en-US" sz="2400" dirty="0"/>
              <a:t>		• Use existing functions as building blocks for new programs. 	</a:t>
            </a:r>
          </a:p>
          <a:p>
            <a:pPr algn="just">
              <a:buNone/>
            </a:pPr>
            <a:r>
              <a:rPr lang="en-US" sz="2400" dirty="0"/>
              <a:t>		• Abstraction: hide internal details</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US" sz="3200" dirty="0"/>
              <a:t>Function Declarations</a:t>
            </a:r>
            <a:br>
              <a:rPr lang="en-US" sz="3200" dirty="0"/>
            </a:br>
            <a:endParaRPr lang="en-US" sz="3200" b="1" dirty="0"/>
          </a:p>
        </p:txBody>
      </p:sp>
      <p:sp>
        <p:nvSpPr>
          <p:cNvPr id="7" name="Text Placeholder 6"/>
          <p:cNvSpPr>
            <a:spLocks noGrp="1"/>
          </p:cNvSpPr>
          <p:nvPr>
            <p:ph type="body" idx="1"/>
          </p:nvPr>
        </p:nvSpPr>
        <p:spPr>
          <a:xfrm>
            <a:off x="838200" y="1725041"/>
            <a:ext cx="8142962" cy="4351338"/>
          </a:xfrm>
        </p:spPr>
        <p:txBody>
          <a:bodyPr/>
          <a:lstStyle/>
          <a:p>
            <a:r>
              <a:rPr lang="en-US" sz="2400" dirty="0"/>
              <a:t>A function </a:t>
            </a:r>
            <a:r>
              <a:rPr lang="en-US" sz="2400" b="1" dirty="0"/>
              <a:t>declaration</a:t>
            </a:r>
            <a:r>
              <a:rPr lang="en-US" sz="2400" dirty="0"/>
              <a:t> tells the compiler about a function name and how to call the function. The actual body of the function can be defined separately.</a:t>
            </a:r>
          </a:p>
          <a:p>
            <a:r>
              <a:rPr lang="en-US" sz="2400" dirty="0"/>
              <a:t>A function declaration has the following parts −</a:t>
            </a:r>
          </a:p>
          <a:p>
            <a:pPr lvl="1">
              <a:buNone/>
            </a:pPr>
            <a:r>
              <a:rPr lang="en-US" sz="2000" dirty="0"/>
              <a:t>- Return type  function name( parameter list ); </a:t>
            </a:r>
          </a:p>
          <a:p>
            <a:r>
              <a:rPr lang="en-US" sz="2400" dirty="0"/>
              <a:t>For example function max(), the function declaration is as follows − </a:t>
            </a:r>
          </a:p>
          <a:p>
            <a:pPr>
              <a:buNone/>
            </a:pPr>
            <a:r>
              <a:rPr lang="en-US" sz="2400" dirty="0">
                <a:solidFill>
                  <a:srgbClr val="FF0000"/>
                </a:solidFill>
              </a:rPr>
              <a:t>			</a:t>
            </a:r>
            <a:r>
              <a:rPr lang="en-US" sz="2400" dirty="0" err="1">
                <a:solidFill>
                  <a:srgbClr val="FF0000"/>
                </a:solidFill>
              </a:rPr>
              <a:t>int</a:t>
            </a:r>
            <a:r>
              <a:rPr lang="en-US" sz="2400" dirty="0">
                <a:solidFill>
                  <a:srgbClr val="FF0000"/>
                </a:solidFill>
              </a:rPr>
              <a:t> max(</a:t>
            </a:r>
            <a:r>
              <a:rPr lang="en-US" sz="2400" dirty="0" err="1">
                <a:solidFill>
                  <a:srgbClr val="FF0000"/>
                </a:solidFill>
              </a:rPr>
              <a:t>int</a:t>
            </a:r>
            <a:r>
              <a:rPr lang="en-US" sz="2400" dirty="0">
                <a:solidFill>
                  <a:srgbClr val="FF0000"/>
                </a:solidFill>
              </a:rPr>
              <a:t> num1, </a:t>
            </a:r>
            <a:r>
              <a:rPr lang="en-US" sz="2400" dirty="0" err="1">
                <a:solidFill>
                  <a:srgbClr val="FF0000"/>
                </a:solidFill>
              </a:rPr>
              <a:t>int</a:t>
            </a:r>
            <a:r>
              <a:rPr lang="en-US" sz="2400" dirty="0">
                <a:solidFill>
                  <a:srgbClr val="FF0000"/>
                </a:solidFill>
              </a:rPr>
              <a:t> num2);</a:t>
            </a:r>
          </a:p>
          <a:p>
            <a:pPr>
              <a:buNone/>
            </a:pPr>
            <a:endParaRPr lang="en-US" sz="2400" dirty="0"/>
          </a:p>
          <a:p>
            <a:pPr algn="just"/>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911352" y="849757"/>
            <a:ext cx="10515600" cy="1325563"/>
          </a:xfrm>
        </p:spPr>
        <p:txBody>
          <a:bodyPr/>
          <a:lstStyle/>
          <a:p>
            <a:r>
              <a:rPr lang="en-US" sz="3200" b="1" dirty="0"/>
              <a:t>Defining a Function</a:t>
            </a:r>
            <a:br>
              <a:rPr lang="en-US" sz="3200" dirty="0"/>
            </a:br>
            <a:endParaRPr lang="en-US" sz="3200" b="1" dirty="0"/>
          </a:p>
        </p:txBody>
      </p:sp>
      <p:sp>
        <p:nvSpPr>
          <p:cNvPr id="7" name="Text Placeholder 6"/>
          <p:cNvSpPr>
            <a:spLocks noGrp="1"/>
          </p:cNvSpPr>
          <p:nvPr>
            <p:ph type="body" idx="1"/>
          </p:nvPr>
        </p:nvSpPr>
        <p:spPr>
          <a:xfrm>
            <a:off x="838200" y="1661033"/>
            <a:ext cx="5181600" cy="4351338"/>
          </a:xfrm>
        </p:spPr>
        <p:txBody>
          <a:bodyPr/>
          <a:lstStyle/>
          <a:p>
            <a:r>
              <a:rPr lang="en-US" sz="2400" dirty="0"/>
              <a:t>The general form of a function definition in C programming language is as follows −</a:t>
            </a:r>
          </a:p>
          <a:p>
            <a:pPr>
              <a:buNone/>
            </a:pPr>
            <a:r>
              <a:rPr lang="en-US" sz="2400" dirty="0"/>
              <a:t>	</a:t>
            </a:r>
            <a:r>
              <a:rPr lang="en-US" sz="1800" dirty="0" err="1"/>
              <a:t>return_type</a:t>
            </a:r>
            <a:r>
              <a:rPr lang="en-US" sz="1800" dirty="0"/>
              <a:t> </a:t>
            </a:r>
            <a:r>
              <a:rPr lang="en-US" sz="1800" dirty="0" err="1"/>
              <a:t>function_name</a:t>
            </a:r>
            <a:r>
              <a:rPr lang="en-US" sz="1800" dirty="0"/>
              <a:t>( parameter list ) </a:t>
            </a:r>
            <a:endParaRPr lang="en-US" sz="2400" dirty="0"/>
          </a:p>
          <a:p>
            <a:pPr>
              <a:buNone/>
            </a:pPr>
            <a:r>
              <a:rPr lang="en-US" sz="2400" dirty="0"/>
              <a:t>	{ </a:t>
            </a:r>
          </a:p>
          <a:p>
            <a:pPr>
              <a:buNone/>
            </a:pPr>
            <a:r>
              <a:rPr lang="en-US" sz="2400" dirty="0"/>
              <a:t>		body of the function </a:t>
            </a:r>
          </a:p>
          <a:p>
            <a:pPr>
              <a:buNone/>
            </a:pPr>
            <a:r>
              <a:rPr lang="en-US" sz="2400" dirty="0"/>
              <a:t>	}</a:t>
            </a:r>
          </a:p>
        </p:txBody>
      </p:sp>
      <p:sp>
        <p:nvSpPr>
          <p:cNvPr id="8" name="Text Placeholder 7"/>
          <p:cNvSpPr>
            <a:spLocks noGrp="1"/>
          </p:cNvSpPr>
          <p:nvPr>
            <p:ph type="body" idx="2"/>
          </p:nvPr>
        </p:nvSpPr>
        <p:spPr>
          <a:xfrm>
            <a:off x="6172200" y="1560449"/>
            <a:ext cx="5181600" cy="4351338"/>
          </a:xfrm>
        </p:spPr>
        <p:txBody>
          <a:bodyPr/>
          <a:lstStyle/>
          <a:p>
            <a:pPr>
              <a:buNone/>
            </a:pPr>
            <a:r>
              <a:rPr lang="en-IN" sz="2400" b="1" dirty="0"/>
              <a:t>Example – </a:t>
            </a:r>
          </a:p>
          <a:p>
            <a:pPr>
              <a:buNone/>
            </a:pPr>
            <a:r>
              <a:rPr lang="en-US" sz="2400" dirty="0" err="1">
                <a:solidFill>
                  <a:srgbClr val="FF0000"/>
                </a:solidFill>
              </a:rPr>
              <a:t>int</a:t>
            </a:r>
            <a:r>
              <a:rPr lang="en-US" sz="2400" dirty="0">
                <a:solidFill>
                  <a:srgbClr val="FF0000"/>
                </a:solidFill>
              </a:rPr>
              <a:t> max(</a:t>
            </a:r>
            <a:r>
              <a:rPr lang="en-US" sz="2400" dirty="0" err="1">
                <a:solidFill>
                  <a:srgbClr val="FF0000"/>
                </a:solidFill>
              </a:rPr>
              <a:t>int</a:t>
            </a:r>
            <a:r>
              <a:rPr lang="en-US" sz="2400" dirty="0">
                <a:solidFill>
                  <a:srgbClr val="FF0000"/>
                </a:solidFill>
              </a:rPr>
              <a:t> num1, </a:t>
            </a:r>
            <a:r>
              <a:rPr lang="en-US" sz="2400" dirty="0" err="1">
                <a:solidFill>
                  <a:srgbClr val="FF0000"/>
                </a:solidFill>
              </a:rPr>
              <a:t>int</a:t>
            </a:r>
            <a:r>
              <a:rPr lang="en-US" sz="2400" dirty="0">
                <a:solidFill>
                  <a:srgbClr val="FF0000"/>
                </a:solidFill>
              </a:rPr>
              <a:t> num2) </a:t>
            </a:r>
          </a:p>
          <a:p>
            <a:pPr>
              <a:buNone/>
            </a:pPr>
            <a:r>
              <a:rPr lang="en-US" sz="2400" dirty="0">
                <a:solidFill>
                  <a:srgbClr val="FF0000"/>
                </a:solidFill>
              </a:rPr>
              <a:t>{</a:t>
            </a:r>
          </a:p>
          <a:p>
            <a:pPr>
              <a:buNone/>
            </a:pPr>
            <a:r>
              <a:rPr lang="en-US" sz="2400" dirty="0" err="1">
                <a:solidFill>
                  <a:srgbClr val="FF0000"/>
                </a:solidFill>
              </a:rPr>
              <a:t>int</a:t>
            </a:r>
            <a:r>
              <a:rPr lang="en-US" sz="2400" dirty="0">
                <a:solidFill>
                  <a:srgbClr val="FF0000"/>
                </a:solidFill>
              </a:rPr>
              <a:t> result; </a:t>
            </a:r>
          </a:p>
          <a:p>
            <a:pPr>
              <a:buNone/>
            </a:pPr>
            <a:r>
              <a:rPr lang="en-US" sz="2400" dirty="0">
                <a:solidFill>
                  <a:srgbClr val="FF0000"/>
                </a:solidFill>
              </a:rPr>
              <a:t>if (num1 &gt; num2) </a:t>
            </a:r>
          </a:p>
          <a:p>
            <a:pPr>
              <a:buNone/>
            </a:pPr>
            <a:r>
              <a:rPr lang="en-US" sz="2400" dirty="0">
                <a:solidFill>
                  <a:srgbClr val="FF0000"/>
                </a:solidFill>
              </a:rPr>
              <a:t>result = num1; </a:t>
            </a:r>
          </a:p>
          <a:p>
            <a:pPr>
              <a:buNone/>
            </a:pPr>
            <a:r>
              <a:rPr lang="en-US" sz="2400" dirty="0">
                <a:solidFill>
                  <a:srgbClr val="FF0000"/>
                </a:solidFill>
              </a:rPr>
              <a:t>else </a:t>
            </a:r>
          </a:p>
          <a:p>
            <a:pPr>
              <a:buNone/>
            </a:pPr>
            <a:r>
              <a:rPr lang="en-US" sz="2400" dirty="0">
                <a:solidFill>
                  <a:srgbClr val="FF0000"/>
                </a:solidFill>
              </a:rPr>
              <a:t>result = num2; </a:t>
            </a:r>
          </a:p>
          <a:p>
            <a:pPr>
              <a:buNone/>
            </a:pPr>
            <a:r>
              <a:rPr lang="en-US" sz="2400" dirty="0">
                <a:solidFill>
                  <a:srgbClr val="FF0000"/>
                </a:solidFill>
              </a:rPr>
              <a:t>return result; </a:t>
            </a:r>
          </a:p>
          <a:p>
            <a:pPr>
              <a:buNone/>
            </a:pPr>
            <a:r>
              <a:rPr lang="en-US" sz="2400" dirty="0">
                <a:solidFill>
                  <a:srgbClr val="FF0000"/>
                </a:solidFill>
              </a:rPr>
              <a:t>}</a:t>
            </a:r>
            <a:endParaRPr lang="en-US" sz="2400" b="1" dirty="0">
              <a:solidFill>
                <a:srgbClr val="FF0000"/>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US" sz="3200" b="1" dirty="0"/>
              <a:t>Calling a Function</a:t>
            </a:r>
            <a:br>
              <a:rPr lang="en-US" sz="3200" dirty="0"/>
            </a:br>
            <a:endParaRPr lang="en-US" sz="3200" b="1" dirty="0"/>
          </a:p>
        </p:txBody>
      </p:sp>
      <p:sp>
        <p:nvSpPr>
          <p:cNvPr id="7" name="Text Placeholder 6"/>
          <p:cNvSpPr>
            <a:spLocks noGrp="1"/>
          </p:cNvSpPr>
          <p:nvPr>
            <p:ph type="body" idx="1"/>
          </p:nvPr>
        </p:nvSpPr>
        <p:spPr>
          <a:xfrm>
            <a:off x="813148" y="1750093"/>
            <a:ext cx="8142962" cy="4351338"/>
          </a:xfrm>
        </p:spPr>
        <p:txBody>
          <a:bodyPr/>
          <a:lstStyle/>
          <a:p>
            <a:pPr algn="just"/>
            <a:r>
              <a:rPr lang="en-US" dirty="0"/>
              <a:t>To use a function, you will have to call that function to perform the defined task.</a:t>
            </a:r>
          </a:p>
          <a:p>
            <a:pPr algn="just"/>
            <a:r>
              <a:rPr lang="en-US" dirty="0"/>
              <a:t>When a program calls a function, the program control is transferred to the called function. </a:t>
            </a:r>
          </a:p>
          <a:p>
            <a:pPr algn="just"/>
            <a:r>
              <a:rPr lang="en-US" dirty="0"/>
              <a:t>To call a function, you simply need to pass the required parameters along with the function name</a:t>
            </a:r>
          </a:p>
          <a:p>
            <a:pPr algn="just"/>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IN" sz="2400" b="1" dirty="0">
                <a:solidFill>
                  <a:schemeClr val="bg1"/>
                </a:solidFill>
                <a:latin typeface="Verdana"/>
                <a:ea typeface="Verdana"/>
                <a:cs typeface="Verdana"/>
                <a:sym typeface="Verdana"/>
              </a:rPr>
              <a:t>Functions</a:t>
            </a: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p:txBody>
          <a:bodyPr/>
          <a:lstStyle/>
          <a:p>
            <a:r>
              <a:rPr lang="en-IN" sz="3200" b="1" dirty="0"/>
              <a:t>Example</a:t>
            </a:r>
            <a:endParaRPr lang="en-US" sz="3200" b="1" dirty="0"/>
          </a:p>
        </p:txBody>
      </p:sp>
      <p:sp>
        <p:nvSpPr>
          <p:cNvPr id="7" name="Text Placeholder 6"/>
          <p:cNvSpPr>
            <a:spLocks noGrp="1"/>
          </p:cNvSpPr>
          <p:nvPr>
            <p:ph type="body" idx="1"/>
          </p:nvPr>
        </p:nvSpPr>
        <p:spPr>
          <a:xfrm>
            <a:off x="838200" y="1825625"/>
            <a:ext cx="4623148" cy="4351338"/>
          </a:xfrm>
        </p:spPr>
        <p:txBody>
          <a:bodyPr/>
          <a:lstStyle/>
          <a:p>
            <a:pPr algn="just">
              <a:buNone/>
            </a:pPr>
            <a:r>
              <a:rPr lang="en-US" sz="2400" dirty="0"/>
              <a:t>#include&lt;</a:t>
            </a:r>
            <a:r>
              <a:rPr lang="en-US" sz="2400" dirty="0" err="1"/>
              <a:t>stdio.h</a:t>
            </a:r>
            <a:r>
              <a:rPr lang="en-US" sz="2400" dirty="0"/>
              <a:t>&gt;</a:t>
            </a:r>
          </a:p>
          <a:p>
            <a:pPr algn="just">
              <a:buNone/>
            </a:pPr>
            <a:r>
              <a:rPr lang="en-US" sz="2400" dirty="0"/>
              <a:t>int max(int num1, int num2); </a:t>
            </a:r>
          </a:p>
          <a:p>
            <a:pPr algn="just">
              <a:buNone/>
            </a:pPr>
            <a:r>
              <a:rPr lang="en-US" sz="2400" dirty="0" err="1"/>
              <a:t>int</a:t>
            </a:r>
            <a:r>
              <a:rPr lang="en-US" sz="2400" dirty="0"/>
              <a:t> main () </a:t>
            </a:r>
          </a:p>
          <a:p>
            <a:pPr algn="just">
              <a:buNone/>
            </a:pPr>
            <a:r>
              <a:rPr lang="en-US" sz="2400" dirty="0"/>
              <a:t>{ 	</a:t>
            </a:r>
            <a:r>
              <a:rPr lang="en-US" sz="2400" dirty="0" err="1"/>
              <a:t>int</a:t>
            </a:r>
            <a:r>
              <a:rPr lang="en-US" sz="2400" dirty="0"/>
              <a:t> a = 100; </a:t>
            </a:r>
          </a:p>
          <a:p>
            <a:pPr algn="just">
              <a:buNone/>
            </a:pPr>
            <a:r>
              <a:rPr lang="en-US" sz="2400" dirty="0"/>
              <a:t>	</a:t>
            </a:r>
            <a:r>
              <a:rPr lang="en-US" sz="2400" dirty="0" err="1"/>
              <a:t>int</a:t>
            </a:r>
            <a:r>
              <a:rPr lang="en-US" sz="2400" dirty="0"/>
              <a:t> b = 200; </a:t>
            </a:r>
          </a:p>
          <a:p>
            <a:pPr algn="just">
              <a:buNone/>
            </a:pPr>
            <a:r>
              <a:rPr lang="en-US" sz="2400" dirty="0"/>
              <a:t>	</a:t>
            </a:r>
            <a:r>
              <a:rPr lang="en-US" sz="2400" dirty="0" err="1"/>
              <a:t>int</a:t>
            </a:r>
            <a:r>
              <a:rPr lang="en-US" sz="2400" dirty="0"/>
              <a:t> ret; </a:t>
            </a:r>
          </a:p>
          <a:p>
            <a:pPr algn="just">
              <a:buNone/>
            </a:pPr>
            <a:r>
              <a:rPr lang="en-US" sz="2400" dirty="0"/>
              <a:t>ret = max(a, b); </a:t>
            </a:r>
          </a:p>
          <a:p>
            <a:pPr algn="just">
              <a:buNone/>
            </a:pPr>
            <a:r>
              <a:rPr lang="en-US" sz="2400" dirty="0" err="1"/>
              <a:t>printf</a:t>
            </a:r>
            <a:r>
              <a:rPr lang="en-US" sz="2400" dirty="0"/>
              <a:t>( "Max value is : %d\n", ret ); </a:t>
            </a:r>
          </a:p>
          <a:p>
            <a:pPr algn="just">
              <a:buNone/>
            </a:pPr>
            <a:r>
              <a:rPr lang="en-US" sz="2400" dirty="0"/>
              <a:t>return 0; </a:t>
            </a:r>
          </a:p>
          <a:p>
            <a:pPr algn="just">
              <a:buNone/>
            </a:pPr>
            <a:r>
              <a:rPr lang="en-US" sz="2400" dirty="0"/>
              <a:t>} </a:t>
            </a:r>
          </a:p>
        </p:txBody>
      </p:sp>
      <p:sp>
        <p:nvSpPr>
          <p:cNvPr id="8" name="Text Placeholder 7"/>
          <p:cNvSpPr>
            <a:spLocks noGrp="1"/>
          </p:cNvSpPr>
          <p:nvPr>
            <p:ph type="body" idx="2"/>
          </p:nvPr>
        </p:nvSpPr>
        <p:spPr>
          <a:xfrm>
            <a:off x="5383060" y="1788047"/>
            <a:ext cx="5181600" cy="4351338"/>
          </a:xfrm>
        </p:spPr>
        <p:txBody>
          <a:bodyPr/>
          <a:lstStyle/>
          <a:p>
            <a:pPr algn="just">
              <a:buNone/>
            </a:pPr>
            <a:r>
              <a:rPr lang="en-US" sz="2400" dirty="0" err="1"/>
              <a:t>int</a:t>
            </a:r>
            <a:r>
              <a:rPr lang="en-US" sz="2400" dirty="0"/>
              <a:t> max(</a:t>
            </a:r>
            <a:r>
              <a:rPr lang="en-US" sz="2400" dirty="0" err="1"/>
              <a:t>int</a:t>
            </a:r>
            <a:r>
              <a:rPr lang="en-US" sz="2400" dirty="0"/>
              <a:t> num1, </a:t>
            </a:r>
            <a:r>
              <a:rPr lang="en-US" sz="2400" dirty="0" err="1"/>
              <a:t>int</a:t>
            </a:r>
            <a:r>
              <a:rPr lang="en-US" sz="2400" dirty="0"/>
              <a:t> num2) </a:t>
            </a:r>
          </a:p>
          <a:p>
            <a:pPr algn="just">
              <a:buNone/>
            </a:pPr>
            <a:r>
              <a:rPr lang="en-US" sz="2400" dirty="0"/>
              <a:t>{ </a:t>
            </a:r>
          </a:p>
          <a:p>
            <a:pPr algn="just">
              <a:buNone/>
            </a:pPr>
            <a:r>
              <a:rPr lang="en-US" sz="2400" dirty="0" err="1"/>
              <a:t>int</a:t>
            </a:r>
            <a:r>
              <a:rPr lang="en-US" sz="2400" dirty="0"/>
              <a:t> result; </a:t>
            </a:r>
          </a:p>
          <a:p>
            <a:pPr algn="just">
              <a:buNone/>
            </a:pPr>
            <a:r>
              <a:rPr lang="en-US" sz="2400" dirty="0"/>
              <a:t>if (num1 &gt; num2) </a:t>
            </a:r>
          </a:p>
          <a:p>
            <a:pPr algn="just">
              <a:buNone/>
            </a:pPr>
            <a:r>
              <a:rPr lang="en-US" sz="2400" dirty="0"/>
              <a:t>result = num1;</a:t>
            </a:r>
          </a:p>
          <a:p>
            <a:pPr algn="just">
              <a:buNone/>
            </a:pPr>
            <a:r>
              <a:rPr lang="en-US" sz="2400" dirty="0"/>
              <a:t> else </a:t>
            </a:r>
          </a:p>
          <a:p>
            <a:pPr algn="just">
              <a:buNone/>
            </a:pPr>
            <a:r>
              <a:rPr lang="en-US" sz="2400" dirty="0"/>
              <a:t>result = num2; </a:t>
            </a:r>
          </a:p>
          <a:p>
            <a:pPr algn="just">
              <a:buNone/>
            </a:pPr>
            <a:r>
              <a:rPr lang="en-US" sz="2400" dirty="0"/>
              <a:t>return result; </a:t>
            </a:r>
          </a:p>
          <a:p>
            <a:pPr algn="just">
              <a:buNone/>
            </a:pPr>
            <a:r>
              <a:rPr lang="en-US" sz="2400" dirty="0"/>
              <a:t>}</a:t>
            </a:r>
            <a:endParaRPr lang="en-US" sz="2400"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2607</TotalTime>
  <Words>816</Words>
  <Application>Microsoft Office PowerPoint</Application>
  <PresentationFormat>Widescreen</PresentationFormat>
  <Paragraphs>115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Verdana</vt:lpstr>
      <vt:lpstr>Arial</vt:lpstr>
      <vt:lpstr>Noto Sans Symbols</vt:lpstr>
      <vt:lpstr>Times New Roman</vt:lpstr>
      <vt:lpstr>Tinos</vt:lpstr>
      <vt:lpstr>Office Theme</vt:lpstr>
      <vt:lpstr>PowerPoint Presentation</vt:lpstr>
      <vt:lpstr>PowerPoint Presentation</vt:lpstr>
      <vt:lpstr>What is a Function?</vt:lpstr>
      <vt:lpstr>PowerPoint Presentation</vt:lpstr>
      <vt:lpstr>Why use functions?</vt:lpstr>
      <vt:lpstr>Function Declarations </vt:lpstr>
      <vt:lpstr>Defining a Function </vt:lpstr>
      <vt:lpstr>Calling a Function </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AnnA</cp:lastModifiedBy>
  <cp:revision>76</cp:revision>
  <dcterms:modified xsi:type="dcterms:W3CDTF">2021-01-07T04:31:34Z</dcterms:modified>
</cp:coreProperties>
</file>