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71" r:id="rId4"/>
    <p:sldId id="261" r:id="rId5"/>
    <p:sldId id="260" r:id="rId6"/>
    <p:sldId id="266" r:id="rId7"/>
    <p:sldId id="268" r:id="rId8"/>
    <p:sldId id="269" r:id="rId9"/>
    <p:sldId id="270" r:id="rId10"/>
    <p:sldId id="272" r:id="rId11"/>
    <p:sldId id="274" r:id="rId12"/>
    <p:sldId id="273"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nsh bhatia" initials="db" lastIdx="1" clrIdx="0">
    <p:extLst>
      <p:ext uri="{19B8F6BF-5375-455C-9EA6-DF929625EA0E}">
        <p15:presenceInfo xmlns:p15="http://schemas.microsoft.com/office/powerpoint/2012/main" userId="a66997c7c44bba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487F"/>
    <a:srgbClr val="2C1387"/>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EAC-8BBE-4DE8-A220-0434296A1144}"/>
              </a:ext>
            </a:extLst>
          </p:cNvPr>
          <p:cNvSpPr>
            <a:spLocks noGrp="1"/>
          </p:cNvSpPr>
          <p:nvPr>
            <p:ph type="ctrTitle"/>
          </p:nvPr>
        </p:nvSpPr>
        <p:spPr>
          <a:xfrm>
            <a:off x="1411940" y="0"/>
            <a:ext cx="9516035" cy="1389529"/>
          </a:xfrm>
        </p:spPr>
        <p:txBody>
          <a:bodyPr>
            <a:normAutofit/>
          </a:bodyPr>
          <a:lstStyle/>
          <a:p>
            <a:r>
              <a:rPr lang="en-IN" dirty="0"/>
              <a:t>GALGOTIAS UNIVERSITY</a:t>
            </a:r>
            <a:br>
              <a:rPr lang="en-IN" dirty="0"/>
            </a:br>
            <a:r>
              <a:rPr lang="en-IN" sz="1000" dirty="0"/>
              <a:t>PLOT NO.2, SECTOR – 17 A, YAMUNA EXPRESSWAY,</a:t>
            </a:r>
            <a:br>
              <a:rPr lang="en-IN" sz="1000" dirty="0"/>
            </a:br>
            <a:r>
              <a:rPr lang="en-IN" sz="1000" dirty="0"/>
              <a:t>GREATER NOIDA, GAUTAM BUDH NAGAR, U.P.,INDIA</a:t>
            </a:r>
          </a:p>
        </p:txBody>
      </p:sp>
      <p:sp>
        <p:nvSpPr>
          <p:cNvPr id="3" name="Subtitle 2">
            <a:extLst>
              <a:ext uri="{FF2B5EF4-FFF2-40B4-BE49-F238E27FC236}">
                <a16:creationId xmlns:a16="http://schemas.microsoft.com/office/drawing/2014/main" id="{4692AB5A-E48E-4920-924E-8FE042FE8EBF}"/>
              </a:ext>
            </a:extLst>
          </p:cNvPr>
          <p:cNvSpPr>
            <a:spLocks noGrp="1"/>
          </p:cNvSpPr>
          <p:nvPr>
            <p:ph type="subTitle" idx="1"/>
          </p:nvPr>
        </p:nvSpPr>
        <p:spPr>
          <a:xfrm>
            <a:off x="1488140" y="1389529"/>
            <a:ext cx="9439835" cy="5468471"/>
          </a:xfrm>
        </p:spPr>
        <p:txBody>
          <a:bodyPr/>
          <a:lstStyle/>
          <a:p>
            <a:r>
              <a:rPr lang="en-US" sz="1200" dirty="0"/>
              <a:t>SCHOOL OF COMPUTING SCIENCE AND ENGINEERING</a:t>
            </a:r>
          </a:p>
          <a:p>
            <a:r>
              <a:rPr lang="en-US" sz="1100" dirty="0"/>
              <a:t>CAT-3 CASE STUDY REPORT FILE SUBMISSION</a:t>
            </a:r>
          </a:p>
          <a:p>
            <a:r>
              <a:rPr lang="en-US" sz="1100" dirty="0"/>
              <a:t>ON</a:t>
            </a:r>
            <a:r>
              <a:rPr lang="en-US" dirty="0"/>
              <a:t> </a:t>
            </a:r>
          </a:p>
          <a:p>
            <a:r>
              <a:rPr lang="en-US" sz="1600" b="1" dirty="0"/>
              <a:t>“ARTIFICIAL INTELLIGENCE IN MARKETING”</a:t>
            </a:r>
            <a:endParaRPr lang="en-IN" sz="1600" b="1" dirty="0"/>
          </a:p>
          <a:p>
            <a:pPr algn="l"/>
            <a:endParaRPr lang="en-IN" sz="1600" b="1" dirty="0"/>
          </a:p>
          <a:p>
            <a:pPr algn="l"/>
            <a:r>
              <a:rPr lang="en-IN" sz="1200" dirty="0"/>
              <a:t>COURSE NAME : AI FUNDAMENTAL                                                                                                                                YEAR :1</a:t>
            </a:r>
            <a:r>
              <a:rPr lang="en-IN" sz="1200" baseline="30000" dirty="0"/>
              <a:t>ST</a:t>
            </a:r>
            <a:endParaRPr lang="en-IN" sz="1200" dirty="0"/>
          </a:p>
          <a:p>
            <a:pPr algn="l"/>
            <a:r>
              <a:rPr lang="en-IN" sz="1200" dirty="0"/>
              <a:t>COURSE CODE : BCS01T1002                                                                                                                                         SEMESTER : 1</a:t>
            </a:r>
          </a:p>
          <a:p>
            <a:pPr algn="l"/>
            <a:r>
              <a:rPr lang="en-IN" sz="1200" dirty="0"/>
              <a:t>SCHOOL : SCSE                                                                                                                                                              SESSION : 2021- 2022</a:t>
            </a:r>
          </a:p>
          <a:p>
            <a:pPr algn="l"/>
            <a:r>
              <a:rPr lang="en-IN" sz="1200" dirty="0"/>
              <a:t>PROGRAM : B. TECH</a:t>
            </a:r>
          </a:p>
          <a:p>
            <a:r>
              <a:rPr lang="en-IN" sz="1400" dirty="0"/>
              <a:t>                                                    </a:t>
            </a:r>
            <a:endParaRPr lang="en-IN" dirty="0"/>
          </a:p>
        </p:txBody>
      </p:sp>
      <p:pic>
        <p:nvPicPr>
          <p:cNvPr id="4" name="Picture 1">
            <a:extLst>
              <a:ext uri="{FF2B5EF4-FFF2-40B4-BE49-F238E27FC236}">
                <a16:creationId xmlns:a16="http://schemas.microsoft.com/office/drawing/2014/main" id="{9812A8B3-2AE1-4DA1-A2C2-602D3028F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369" t="-2" r="29388" b="610"/>
          <a:stretch>
            <a:fillRect/>
          </a:stretch>
        </p:blipFill>
        <p:spPr bwMode="auto">
          <a:xfrm>
            <a:off x="1615673" y="240932"/>
            <a:ext cx="1007803" cy="7755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6A41CA57-7ABF-4643-8B31-CC97F70B291D}"/>
              </a:ext>
            </a:extLst>
          </p:cNvPr>
          <p:cNvGraphicFramePr>
            <a:graphicFrameLocks noGrp="1"/>
          </p:cNvGraphicFramePr>
          <p:nvPr>
            <p:extLst>
              <p:ext uri="{D42A27DB-BD31-4B8C-83A1-F6EECF244321}">
                <p14:modId xmlns:p14="http://schemas.microsoft.com/office/powerpoint/2010/main" val="3779871241"/>
              </p:ext>
            </p:extLst>
          </p:nvPr>
        </p:nvGraphicFramePr>
        <p:xfrm>
          <a:off x="861134" y="4474346"/>
          <a:ext cx="10582184" cy="2350472"/>
        </p:xfrm>
        <a:graphic>
          <a:graphicData uri="http://schemas.openxmlformats.org/drawingml/2006/table">
            <a:tbl>
              <a:tblPr firstRow="1" bandRow="1">
                <a:tableStyleId>{21E4AEA4-8DFA-4A89-87EB-49C32662AFE0}</a:tableStyleId>
              </a:tblPr>
              <a:tblGrid>
                <a:gridCol w="5291092">
                  <a:extLst>
                    <a:ext uri="{9D8B030D-6E8A-4147-A177-3AD203B41FA5}">
                      <a16:colId xmlns:a16="http://schemas.microsoft.com/office/drawing/2014/main" val="2329568004"/>
                    </a:ext>
                  </a:extLst>
                </a:gridCol>
                <a:gridCol w="5291092">
                  <a:extLst>
                    <a:ext uri="{9D8B030D-6E8A-4147-A177-3AD203B41FA5}">
                      <a16:colId xmlns:a16="http://schemas.microsoft.com/office/drawing/2014/main" val="3050974814"/>
                    </a:ext>
                  </a:extLst>
                </a:gridCol>
              </a:tblGrid>
              <a:tr h="339549">
                <a:tc>
                  <a:txBody>
                    <a:bodyPr/>
                    <a:lstStyle/>
                    <a:p>
                      <a:r>
                        <a:rPr lang="en-US" dirty="0"/>
                        <a:t>SUBMITTED BY:</a:t>
                      </a:r>
                      <a:endParaRPr lang="en-IN" dirty="0"/>
                    </a:p>
                  </a:txBody>
                  <a:tcPr/>
                </a:tc>
                <a:tc>
                  <a:txBody>
                    <a:bodyPr/>
                    <a:lstStyle/>
                    <a:p>
                      <a:r>
                        <a:rPr lang="en-US" dirty="0"/>
                        <a:t>SUBMITTED TO:</a:t>
                      </a:r>
                      <a:endParaRPr lang="en-IN" dirty="0"/>
                    </a:p>
                  </a:txBody>
                  <a:tcPr/>
                </a:tc>
                <a:extLst>
                  <a:ext uri="{0D108BD9-81ED-4DB2-BD59-A6C34878D82A}">
                    <a16:rowId xmlns:a16="http://schemas.microsoft.com/office/drawing/2014/main" val="2112553017"/>
                  </a:ext>
                </a:extLst>
              </a:tr>
              <a:tr h="339549">
                <a:tc>
                  <a:txBody>
                    <a:bodyPr/>
                    <a:lstStyle/>
                    <a:p>
                      <a:r>
                        <a:rPr lang="en-US" dirty="0"/>
                        <a:t>AVIRAL GAURAV   (21SCSE1300029)</a:t>
                      </a:r>
                      <a:endParaRPr lang="en-IN" dirty="0"/>
                    </a:p>
                  </a:txBody>
                  <a:tcPr/>
                </a:tc>
                <a:tc>
                  <a:txBody>
                    <a:bodyPr/>
                    <a:lstStyle/>
                    <a:p>
                      <a:r>
                        <a:rPr lang="en-US" dirty="0"/>
                        <a:t>MRS. INDRAKUMARI</a:t>
                      </a:r>
                      <a:endParaRPr lang="en-IN" dirty="0"/>
                    </a:p>
                  </a:txBody>
                  <a:tcPr/>
                </a:tc>
                <a:extLst>
                  <a:ext uri="{0D108BD9-81ED-4DB2-BD59-A6C34878D82A}">
                    <a16:rowId xmlns:a16="http://schemas.microsoft.com/office/drawing/2014/main" val="48648960"/>
                  </a:ext>
                </a:extLst>
              </a:tr>
              <a:tr h="339549">
                <a:tc>
                  <a:txBody>
                    <a:bodyPr/>
                    <a:lstStyle/>
                    <a:p>
                      <a:r>
                        <a:rPr lang="en-US" dirty="0"/>
                        <a:t>DEEPANSH BHATIA  (21SCSE1011677)</a:t>
                      </a:r>
                      <a:endParaRPr lang="en-IN" dirty="0"/>
                    </a:p>
                  </a:txBody>
                  <a:tcPr/>
                </a:tc>
                <a:tc>
                  <a:txBody>
                    <a:bodyPr/>
                    <a:lstStyle/>
                    <a:p>
                      <a:endParaRPr lang="en-IN"/>
                    </a:p>
                  </a:txBody>
                  <a:tcPr/>
                </a:tc>
                <a:extLst>
                  <a:ext uri="{0D108BD9-81ED-4DB2-BD59-A6C34878D82A}">
                    <a16:rowId xmlns:a16="http://schemas.microsoft.com/office/drawing/2014/main" val="697496880"/>
                  </a:ext>
                </a:extLst>
              </a:tr>
              <a:tr h="339549">
                <a:tc>
                  <a:txBody>
                    <a:bodyPr/>
                    <a:lstStyle/>
                    <a:p>
                      <a:r>
                        <a:rPr lang="en-US" dirty="0"/>
                        <a:t>NEERAJ SINGH  (21SCSE1011675)</a:t>
                      </a:r>
                      <a:endParaRPr lang="en-IN" dirty="0"/>
                    </a:p>
                  </a:txBody>
                  <a:tcPr/>
                </a:tc>
                <a:tc>
                  <a:txBody>
                    <a:bodyPr/>
                    <a:lstStyle/>
                    <a:p>
                      <a:endParaRPr lang="en-IN"/>
                    </a:p>
                  </a:txBody>
                  <a:tcPr/>
                </a:tc>
                <a:extLst>
                  <a:ext uri="{0D108BD9-81ED-4DB2-BD59-A6C34878D82A}">
                    <a16:rowId xmlns:a16="http://schemas.microsoft.com/office/drawing/2014/main" val="1332011430"/>
                  </a:ext>
                </a:extLst>
              </a:tr>
              <a:tr h="339549">
                <a:tc>
                  <a:txBody>
                    <a:bodyPr/>
                    <a:lstStyle/>
                    <a:p>
                      <a:r>
                        <a:rPr lang="en-US" dirty="0"/>
                        <a:t>AMIT SINGH  (21SCSE1410106)</a:t>
                      </a:r>
                      <a:endParaRPr lang="en-IN" dirty="0"/>
                    </a:p>
                  </a:txBody>
                  <a:tcPr/>
                </a:tc>
                <a:tc>
                  <a:txBody>
                    <a:bodyPr/>
                    <a:lstStyle/>
                    <a:p>
                      <a:endParaRPr lang="en-IN"/>
                    </a:p>
                  </a:txBody>
                  <a:tcPr/>
                </a:tc>
                <a:extLst>
                  <a:ext uri="{0D108BD9-81ED-4DB2-BD59-A6C34878D82A}">
                    <a16:rowId xmlns:a16="http://schemas.microsoft.com/office/drawing/2014/main" val="164672680"/>
                  </a:ext>
                </a:extLst>
              </a:tr>
              <a:tr h="521672">
                <a:tc>
                  <a:txBody>
                    <a:bodyPr/>
                    <a:lstStyle/>
                    <a:p>
                      <a:r>
                        <a:rPr lang="en-US" dirty="0"/>
                        <a:t>ABHINAV KUMAR CHOUDHARY  (21SCSE1011615)</a:t>
                      </a:r>
                      <a:endParaRPr lang="en-IN" dirty="0"/>
                    </a:p>
                  </a:txBody>
                  <a:tcPr/>
                </a:tc>
                <a:tc>
                  <a:txBody>
                    <a:bodyPr/>
                    <a:lstStyle/>
                    <a:p>
                      <a:endParaRPr lang="en-IN" dirty="0"/>
                    </a:p>
                  </a:txBody>
                  <a:tcPr/>
                </a:tc>
                <a:extLst>
                  <a:ext uri="{0D108BD9-81ED-4DB2-BD59-A6C34878D82A}">
                    <a16:rowId xmlns:a16="http://schemas.microsoft.com/office/drawing/2014/main" val="2996209374"/>
                  </a:ext>
                </a:extLst>
              </a:tr>
            </a:tbl>
          </a:graphicData>
        </a:graphic>
      </p:graphicFrame>
    </p:spTree>
    <p:extLst>
      <p:ext uri="{BB962C8B-B14F-4D97-AF65-F5344CB8AC3E}">
        <p14:creationId xmlns:p14="http://schemas.microsoft.com/office/powerpoint/2010/main" val="11319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CBFE8-EE15-42E7-A53E-0D96B0EC84BF}"/>
              </a:ext>
            </a:extLst>
          </p:cNvPr>
          <p:cNvPicPr>
            <a:picLocks noChangeAspect="1"/>
          </p:cNvPicPr>
          <p:nvPr/>
        </p:nvPicPr>
        <p:blipFill>
          <a:blip r:embed="rId2"/>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113074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93BBD-EDAB-488E-A626-D192AC7CF29F}"/>
              </a:ext>
            </a:extLst>
          </p:cNvPr>
          <p:cNvSpPr txBox="1"/>
          <p:nvPr/>
        </p:nvSpPr>
        <p:spPr>
          <a:xfrm>
            <a:off x="186432" y="719090"/>
            <a:ext cx="11514338" cy="4739759"/>
          </a:xfrm>
          <a:prstGeom prst="rect">
            <a:avLst/>
          </a:prstGeom>
          <a:noFill/>
        </p:spPr>
        <p:txBody>
          <a:bodyPr wrap="square">
            <a:spAutoFit/>
          </a:bodyPr>
          <a:lstStyle/>
          <a:p>
            <a:pPr algn="l"/>
            <a:r>
              <a:rPr lang="en-US" sz="3200" b="1" i="0" dirty="0">
                <a:solidFill>
                  <a:srgbClr val="333333"/>
                </a:solidFill>
                <a:effectLst/>
                <a:latin typeface="Merriweather" panose="00000500000000000000" pitchFamily="2" charset="0"/>
              </a:rPr>
              <a:t>AI Tools That Will Change the Future of Marketing</a:t>
            </a:r>
          </a:p>
          <a:p>
            <a:pPr algn="l"/>
            <a:endParaRPr lang="en-US" b="1" i="0" dirty="0">
              <a:solidFill>
                <a:srgbClr val="333333"/>
              </a:solidFill>
              <a:effectLst/>
              <a:latin typeface="Merriweather" panose="00000500000000000000" pitchFamily="2" charset="0"/>
            </a:endParaRPr>
          </a:p>
          <a:p>
            <a:pPr algn="l"/>
            <a:r>
              <a:rPr lang="en-US" b="0" i="0" dirty="0">
                <a:effectLst/>
                <a:latin typeface="Lato" panose="020F0502020204030203" pitchFamily="34" charset="0"/>
              </a:rPr>
              <a:t>AI is certainly a powerful marketing tool. What does it involve? Simply put, AI helps businesses solve one of the most important problems in today’s business: securing consumers. From the planning stage to the customer loyalty stage, AI plays a key role in the success of all marketing campaigns. As a result, organizations that take full advantage of AI will have an edge over their competitors.</a:t>
            </a:r>
          </a:p>
          <a:p>
            <a:pPr algn="l"/>
            <a:endParaRPr lang="en-US" b="0" i="0" dirty="0">
              <a:effectLst/>
              <a:latin typeface="Lato" panose="020F0502020204030203" pitchFamily="34" charset="0"/>
            </a:endParaRPr>
          </a:p>
          <a:p>
            <a:pPr algn="l"/>
            <a:r>
              <a:rPr lang="en-US" b="0" i="0" dirty="0">
                <a:effectLst/>
                <a:latin typeface="Lato" panose="020F0502020204030203" pitchFamily="34" charset="0"/>
              </a:rPr>
              <a:t>Here  are some AI tools that you n=should checkout for help :</a:t>
            </a:r>
          </a:p>
          <a:p>
            <a:pPr algn="l">
              <a:buFont typeface="Arial" panose="020B0604020202020204" pitchFamily="34" charset="0"/>
              <a:buChar char="•"/>
            </a:pPr>
            <a:r>
              <a:rPr lang="en-US" b="0" i="0" dirty="0">
                <a:effectLst/>
                <a:latin typeface="Lato" panose="020F0502020204030203" pitchFamily="34" charset="0"/>
              </a:rPr>
              <a:t>Google Could AI</a:t>
            </a:r>
          </a:p>
          <a:p>
            <a:pPr algn="l">
              <a:buFont typeface="Arial" panose="020B0604020202020204" pitchFamily="34" charset="0"/>
              <a:buChar char="•"/>
            </a:pPr>
            <a:r>
              <a:rPr lang="en-US" b="0" i="0" dirty="0">
                <a:effectLst/>
                <a:latin typeface="Lato" panose="020F0502020204030203" pitchFamily="34" charset="0"/>
              </a:rPr>
              <a:t>HubSpot</a:t>
            </a:r>
          </a:p>
          <a:p>
            <a:pPr algn="l">
              <a:buFont typeface="Arial" panose="020B0604020202020204" pitchFamily="34" charset="0"/>
              <a:buChar char="•"/>
            </a:pPr>
            <a:r>
              <a:rPr lang="en-US" b="0" i="0" dirty="0">
                <a:effectLst/>
                <a:latin typeface="Lato" panose="020F0502020204030203" pitchFamily="34" charset="0"/>
              </a:rPr>
              <a:t>Atomic Research</a:t>
            </a:r>
          </a:p>
          <a:p>
            <a:pPr algn="l">
              <a:buFont typeface="Arial" panose="020B0604020202020204" pitchFamily="34" charset="0"/>
              <a:buChar char="•"/>
            </a:pPr>
            <a:r>
              <a:rPr lang="en-US" b="0" i="0" dirty="0">
                <a:effectLst/>
                <a:latin typeface="Lato" panose="020F0502020204030203" pitchFamily="34" charset="0"/>
              </a:rPr>
              <a:t> Cortex</a:t>
            </a:r>
          </a:p>
          <a:p>
            <a:pPr algn="l"/>
            <a:endParaRPr lang="en-US" b="0" i="0" dirty="0">
              <a:effectLst/>
              <a:latin typeface="Lato" panose="020F0502020204030203" pitchFamily="34" charset="0"/>
            </a:endParaRPr>
          </a:p>
          <a:p>
            <a:pPr algn="l"/>
            <a:r>
              <a:rPr lang="en-US" b="0" i="0" dirty="0">
                <a:effectLst/>
                <a:latin typeface="Lato" panose="020F0502020204030203" pitchFamily="34" charset="0"/>
              </a:rPr>
              <a:t>Chatbots and AI almost always come together in the context of maintaining customer relations and digital marketing. </a:t>
            </a:r>
            <a:r>
              <a:rPr lang="en-US" b="0" i="0" dirty="0" err="1">
                <a:effectLst/>
                <a:latin typeface="Lato" panose="020F0502020204030203" pitchFamily="34" charset="0"/>
              </a:rPr>
              <a:t>WotNot</a:t>
            </a:r>
            <a:r>
              <a:rPr lang="en-US" b="0" i="0" dirty="0">
                <a:effectLst/>
                <a:latin typeface="Lato" panose="020F0502020204030203" pitchFamily="34" charset="0"/>
              </a:rPr>
              <a:t> enables automation and </a:t>
            </a:r>
            <a:r>
              <a:rPr lang="en-US" dirty="0">
                <a:latin typeface="Lato" panose="020F0502020204030203" pitchFamily="34" charset="0"/>
              </a:rPr>
              <a:t>enhanced customer management</a:t>
            </a:r>
            <a:r>
              <a:rPr lang="en-US" b="0" i="0" dirty="0">
                <a:effectLst/>
                <a:latin typeface="Lato" panose="020F0502020204030203" pitchFamily="34" charset="0"/>
              </a:rPr>
              <a:t> for a win-win situation for both the customers and the service provide</a:t>
            </a:r>
          </a:p>
        </p:txBody>
      </p:sp>
    </p:spTree>
    <p:extLst>
      <p:ext uri="{BB962C8B-B14F-4D97-AF65-F5344CB8AC3E}">
        <p14:creationId xmlns:p14="http://schemas.microsoft.com/office/powerpoint/2010/main" val="87608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8BA64-8BFA-433F-8948-1CE78C76732F}"/>
              </a:ext>
            </a:extLst>
          </p:cNvPr>
          <p:cNvSpPr txBox="1"/>
          <p:nvPr/>
        </p:nvSpPr>
        <p:spPr>
          <a:xfrm>
            <a:off x="150920" y="1491449"/>
            <a:ext cx="12192000" cy="2677656"/>
          </a:xfrm>
          <a:prstGeom prst="rect">
            <a:avLst/>
          </a:prstGeom>
          <a:noFill/>
        </p:spPr>
        <p:txBody>
          <a:bodyPr wrap="square" rtlCol="0">
            <a:spAutoFit/>
          </a:bodyPr>
          <a:lstStyle/>
          <a:p>
            <a:r>
              <a:rPr lang="en-US" sz="3600" dirty="0"/>
              <a:t>Conclusion </a:t>
            </a:r>
          </a:p>
          <a:p>
            <a:endParaRPr lang="en-US" sz="3600" dirty="0"/>
          </a:p>
          <a:p>
            <a:r>
              <a:rPr lang="en-US" dirty="0"/>
              <a:t> </a:t>
            </a:r>
            <a:r>
              <a:rPr lang="en-US" sz="2400" dirty="0"/>
              <a:t>In conclusion, Some people have a big doubt that AI is going to overshadow Digital Marketing. And we want to conclude that Digital Marketing and AI are going to join hands to bring outstanding outputs. Beyond this, Artificial Intelligence is going to bring more and more changes to digital life. </a:t>
            </a:r>
            <a:endParaRPr lang="en-IN" dirty="0"/>
          </a:p>
        </p:txBody>
      </p:sp>
    </p:spTree>
    <p:extLst>
      <p:ext uri="{BB962C8B-B14F-4D97-AF65-F5344CB8AC3E}">
        <p14:creationId xmlns:p14="http://schemas.microsoft.com/office/powerpoint/2010/main" val="307152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12442-215A-4048-85CF-13711BB43FCE}"/>
              </a:ext>
            </a:extLst>
          </p:cNvPr>
          <p:cNvSpPr txBox="1"/>
          <p:nvPr/>
        </p:nvSpPr>
        <p:spPr>
          <a:xfrm>
            <a:off x="1272466" y="2104007"/>
            <a:ext cx="10253709" cy="1569660"/>
          </a:xfrm>
          <a:prstGeom prst="rect">
            <a:avLst/>
          </a:prstGeom>
          <a:noFill/>
        </p:spPr>
        <p:txBody>
          <a:bodyPr wrap="square" rtlCol="0">
            <a:spAutoFit/>
          </a:bodyPr>
          <a:lstStyle/>
          <a:p>
            <a:r>
              <a:rPr lang="en-US" sz="9600" b="1" dirty="0">
                <a:solidFill>
                  <a:srgbClr val="1B487F"/>
                </a:solidFill>
                <a:latin typeface="Freestyle Script" panose="030804020302050B0404" pitchFamily="66" charset="0"/>
              </a:rPr>
              <a:t> </a:t>
            </a:r>
            <a:endParaRPr lang="en-IN" sz="9600" b="1" dirty="0">
              <a:solidFill>
                <a:srgbClr val="1B487F"/>
              </a:solidFill>
              <a:latin typeface="Freestyle Script" panose="030804020302050B0404" pitchFamily="66" charset="0"/>
            </a:endParaRPr>
          </a:p>
        </p:txBody>
      </p:sp>
      <p:sp>
        <p:nvSpPr>
          <p:cNvPr id="3" name="Rectangle 2">
            <a:extLst>
              <a:ext uri="{FF2B5EF4-FFF2-40B4-BE49-F238E27FC236}">
                <a16:creationId xmlns:a16="http://schemas.microsoft.com/office/drawing/2014/main" id="{2125D79F-C126-4304-860F-6BBF17F8FC63}"/>
              </a:ext>
            </a:extLst>
          </p:cNvPr>
          <p:cNvSpPr/>
          <p:nvPr/>
        </p:nvSpPr>
        <p:spPr>
          <a:xfrm>
            <a:off x="1272466" y="2436076"/>
            <a:ext cx="8424909"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rgbClr val="1B487F"/>
                </a:solidFill>
                <a:effectLst>
                  <a:outerShdw blurRad="12700" dist="38100" dir="2700000" algn="tl" rotWithShape="0">
                    <a:schemeClr val="bg1">
                      <a:lumMod val="50000"/>
                    </a:schemeClr>
                  </a:outerShdw>
                </a:effectLst>
                <a:latin typeface="Gabriola" panose="04040605051002020D02" pitchFamily="82" charset="0"/>
              </a:rPr>
              <a:t>Thank</a:t>
            </a: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Gabriola" panose="04040605051002020D02" pitchFamily="82" charset="0"/>
              </a:rPr>
              <a:t> </a:t>
            </a:r>
            <a:r>
              <a:rPr lang="en-US" sz="9600" b="1" cap="none" spc="0" dirty="0">
                <a:ln w="9525">
                  <a:solidFill>
                    <a:schemeClr val="bg1"/>
                  </a:solidFill>
                  <a:prstDash val="solid"/>
                </a:ln>
                <a:solidFill>
                  <a:srgbClr val="1B487F"/>
                </a:solidFill>
                <a:effectLst>
                  <a:outerShdw blurRad="12700" dist="38100" dir="2700000" algn="tl" rotWithShape="0">
                    <a:schemeClr val="bg1">
                      <a:lumMod val="50000"/>
                    </a:schemeClr>
                  </a:outerShdw>
                </a:effectLst>
                <a:latin typeface="Gabriola" panose="04040605051002020D02" pitchFamily="82" charset="0"/>
              </a:rPr>
              <a:t>You</a:t>
            </a: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Gabriola" panose="04040605051002020D02" pitchFamily="82" charset="0"/>
              </a:rPr>
              <a:t> </a:t>
            </a:r>
            <a:endParaRPr lang="en-IN"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Gabriola" panose="04040605051002020D02" pitchFamily="82" charset="0"/>
            </a:endParaRPr>
          </a:p>
        </p:txBody>
      </p:sp>
    </p:spTree>
    <p:extLst>
      <p:ext uri="{BB962C8B-B14F-4D97-AF65-F5344CB8AC3E}">
        <p14:creationId xmlns:p14="http://schemas.microsoft.com/office/powerpoint/2010/main" val="230366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2FC9E-8314-4466-AD53-9CD155AFB2AA}"/>
              </a:ext>
            </a:extLst>
          </p:cNvPr>
          <p:cNvSpPr/>
          <p:nvPr/>
        </p:nvSpPr>
        <p:spPr>
          <a:xfrm>
            <a:off x="2095130" y="255233"/>
            <a:ext cx="7634797" cy="63475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6600" dirty="0">
                <a:solidFill>
                  <a:schemeClr val="accent2">
                    <a:lumMod val="75000"/>
                  </a:schemeClr>
                </a:solidFill>
                <a:effectLst>
                  <a:outerShdw blurRad="38100" dist="38100" dir="2700000" algn="tl">
                    <a:srgbClr val="000000">
                      <a:alpha val="43137"/>
                    </a:srgbClr>
                  </a:outerShdw>
                </a:effectLst>
                <a:latin typeface="Bahnschrift SemiBold SemiConden" panose="020B0502040204020203" pitchFamily="34" charset="0"/>
              </a:rPr>
              <a:t>WELCOME TO AI IN MARKRTING</a:t>
            </a:r>
            <a:endParaRPr lang="en-IN" sz="6600" dirty="0">
              <a:solidFill>
                <a:schemeClr val="accent2">
                  <a:lumMod val="75000"/>
                </a:schemeClr>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8188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0E96B9-766F-4AA1-AF20-BD2F026678E6}"/>
              </a:ext>
            </a:extLst>
          </p:cNvPr>
          <p:cNvPicPr>
            <a:picLocks noChangeAspect="1"/>
          </p:cNvPicPr>
          <p:nvPr/>
        </p:nvPicPr>
        <p:blipFill>
          <a:blip r:embed="rId2"/>
          <a:stretch>
            <a:fillRect/>
          </a:stretch>
        </p:blipFill>
        <p:spPr>
          <a:xfrm>
            <a:off x="0" y="1172"/>
            <a:ext cx="12192000" cy="6855655"/>
          </a:xfrm>
          <a:prstGeom prst="rect">
            <a:avLst/>
          </a:prstGeom>
        </p:spPr>
      </p:pic>
    </p:spTree>
    <p:extLst>
      <p:ext uri="{BB962C8B-B14F-4D97-AF65-F5344CB8AC3E}">
        <p14:creationId xmlns:p14="http://schemas.microsoft.com/office/powerpoint/2010/main" val="34262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43185-8526-4B48-B5F9-661B96FB9557}"/>
              </a:ext>
            </a:extLst>
          </p:cNvPr>
          <p:cNvSpPr txBox="1"/>
          <p:nvPr/>
        </p:nvSpPr>
        <p:spPr>
          <a:xfrm>
            <a:off x="0" y="0"/>
            <a:ext cx="12192000" cy="6894195"/>
          </a:xfrm>
          <a:prstGeom prst="rect">
            <a:avLst/>
          </a:prstGeom>
          <a:noFill/>
        </p:spPr>
        <p:txBody>
          <a:bodyPr wrap="square" rtlCol="0">
            <a:spAutoFit/>
          </a:bodyPr>
          <a:lstStyle/>
          <a:p>
            <a:pPr algn="l"/>
            <a:r>
              <a:rPr lang="en-US" sz="4000" b="0" i="0" dirty="0">
                <a:solidFill>
                  <a:srgbClr val="00446A"/>
                </a:solidFill>
                <a:effectLst/>
                <a:latin typeface="proxima-nova"/>
              </a:rPr>
              <a:t>What is Artificial Intelligence (AI) Marketing?</a:t>
            </a:r>
          </a:p>
          <a:p>
            <a:pPr algn="l"/>
            <a:r>
              <a:rPr lang="en-US" b="0" i="0" dirty="0">
                <a:solidFill>
                  <a:srgbClr val="00446A"/>
                </a:solidFill>
                <a:effectLst/>
                <a:latin typeface="proxima-nova"/>
              </a:rPr>
              <a:t>                                                                                                                                               </a:t>
            </a:r>
          </a:p>
          <a:p>
            <a:pPr algn="l"/>
            <a:r>
              <a:rPr lang="en-US" sz="2400" b="0" i="0" dirty="0">
                <a:solidFill>
                  <a:srgbClr val="000000"/>
                </a:solidFill>
                <a:effectLst/>
                <a:latin typeface="proxima-nova"/>
              </a:rPr>
              <a:t>AI marketing uses artificial intelligence technologies to make automated decisions based on data collection, data analysis, and additional observations of audience or economic trends that may impact marketing efforts. AI is often used in marketing efforts where speed is essential. AI tools use data and customer profiles to learn how to best communicate with customers, then serve them tailored messages at the right time without intervention from marketing team members, ensuring maximum efficiency. For many of today’s marketers, AI is used to augment marketing teams or to perform more tactical tasks that require less human nuance</a:t>
            </a:r>
            <a:r>
              <a:rPr lang="en-US" sz="2800" b="0" i="0" dirty="0">
                <a:solidFill>
                  <a:srgbClr val="000000"/>
                </a:solidFill>
                <a:effectLst/>
                <a:latin typeface="proxima-nova"/>
              </a:rPr>
              <a:t>.</a:t>
            </a:r>
          </a:p>
          <a:p>
            <a:pPr algn="l"/>
            <a:r>
              <a:rPr lang="en-US" sz="2800" b="0" i="0" dirty="0">
                <a:solidFill>
                  <a:srgbClr val="000000"/>
                </a:solidFill>
                <a:effectLst/>
                <a:latin typeface="proxima-nova"/>
              </a:rPr>
              <a:t>  </a:t>
            </a:r>
          </a:p>
          <a:p>
            <a:pPr algn="l"/>
            <a:r>
              <a:rPr lang="en-US" sz="2400" b="1" i="0" dirty="0">
                <a:solidFill>
                  <a:srgbClr val="000000"/>
                </a:solidFill>
                <a:effectLst/>
                <a:latin typeface="proxima-nova"/>
              </a:rPr>
              <a:t>AI marketing use cases include</a:t>
            </a:r>
            <a:r>
              <a:rPr lang="en-US" sz="2000" b="0" i="0" dirty="0">
                <a:solidFill>
                  <a:srgbClr val="000000"/>
                </a:solidFill>
                <a:effectLst/>
                <a:latin typeface="proxima-nova"/>
              </a:rPr>
              <a:t>: </a:t>
            </a:r>
          </a:p>
          <a:p>
            <a:pPr algn="l"/>
            <a:endParaRPr lang="en-US" sz="2000" b="0" i="0" dirty="0">
              <a:solidFill>
                <a:srgbClr val="000000"/>
              </a:solidFill>
              <a:effectLst/>
              <a:latin typeface="proxima-nova"/>
            </a:endParaRPr>
          </a:p>
          <a:p>
            <a:pPr marL="342900" indent="-342900" algn="l">
              <a:buFont typeface="Arial" panose="020B0604020202020204" pitchFamily="34" charset="0"/>
              <a:buChar char="•"/>
            </a:pPr>
            <a:r>
              <a:rPr lang="en-US" sz="2400" dirty="0">
                <a:solidFill>
                  <a:srgbClr val="000000"/>
                </a:solidFill>
                <a:latin typeface="proxima-nova"/>
              </a:rPr>
              <a:t>Data analysis </a:t>
            </a:r>
          </a:p>
          <a:p>
            <a:pPr marL="342900" indent="-342900" algn="l">
              <a:buFont typeface="Arial" panose="020B0604020202020204" pitchFamily="34" charset="0"/>
              <a:buChar char="•"/>
            </a:pPr>
            <a:r>
              <a:rPr lang="en-US" sz="2400" b="0" i="0" dirty="0">
                <a:solidFill>
                  <a:srgbClr val="000000"/>
                </a:solidFill>
                <a:effectLst/>
                <a:latin typeface="proxima-nova"/>
              </a:rPr>
              <a:t>Natural language processing</a:t>
            </a:r>
            <a:endParaRPr lang="en-US" sz="2400" dirty="0">
              <a:solidFill>
                <a:srgbClr val="000000"/>
              </a:solidFill>
              <a:latin typeface="proxima-nova"/>
            </a:endParaRPr>
          </a:p>
          <a:p>
            <a:pPr marL="342900" indent="-342900" algn="l">
              <a:buFont typeface="Arial" panose="020B0604020202020204" pitchFamily="34" charset="0"/>
              <a:buChar char="•"/>
            </a:pPr>
            <a:r>
              <a:rPr lang="en-US" sz="2400" b="0" i="0" dirty="0">
                <a:solidFill>
                  <a:srgbClr val="000000"/>
                </a:solidFill>
                <a:effectLst/>
                <a:latin typeface="proxima-nova"/>
              </a:rPr>
              <a:t>Automated decision making</a:t>
            </a:r>
          </a:p>
          <a:p>
            <a:pPr marL="342900" indent="-342900" algn="l">
              <a:buFont typeface="Arial" panose="020B0604020202020204" pitchFamily="34" charset="0"/>
              <a:buChar char="•"/>
            </a:pPr>
            <a:r>
              <a:rPr lang="en-US" sz="2400" dirty="0">
                <a:solidFill>
                  <a:srgbClr val="000000"/>
                </a:solidFill>
                <a:latin typeface="proxima-nova"/>
              </a:rPr>
              <a:t>Content generation </a:t>
            </a:r>
          </a:p>
          <a:p>
            <a:pPr marL="342900" indent="-342900" algn="l">
              <a:buFont typeface="Arial" panose="020B0604020202020204" pitchFamily="34" charset="0"/>
              <a:buChar char="•"/>
            </a:pPr>
            <a:r>
              <a:rPr lang="en-US" sz="2400" b="0" i="0" dirty="0">
                <a:solidFill>
                  <a:srgbClr val="000000"/>
                </a:solidFill>
                <a:effectLst/>
                <a:latin typeface="proxima-nova"/>
              </a:rPr>
              <a:t>Real – time personali</a:t>
            </a:r>
            <a:r>
              <a:rPr lang="en-US" sz="2400" dirty="0">
                <a:solidFill>
                  <a:srgbClr val="000000"/>
                </a:solidFill>
                <a:latin typeface="proxima-nova"/>
              </a:rPr>
              <a:t>zation</a:t>
            </a:r>
            <a:endParaRPr lang="en-US" sz="2400" b="0" i="0" dirty="0">
              <a:solidFill>
                <a:srgbClr val="000000"/>
              </a:solidFill>
              <a:effectLst/>
              <a:latin typeface="proxima-nova"/>
            </a:endParaRPr>
          </a:p>
          <a:p>
            <a:pPr algn="l"/>
            <a:endParaRPr lang="en-US" sz="2000" b="0" i="0" dirty="0">
              <a:solidFill>
                <a:srgbClr val="000000"/>
              </a:solidFill>
              <a:effectLst/>
              <a:latin typeface="proxima-nova"/>
            </a:endParaRPr>
          </a:p>
        </p:txBody>
      </p:sp>
    </p:spTree>
    <p:extLst>
      <p:ext uri="{BB962C8B-B14F-4D97-AF65-F5344CB8AC3E}">
        <p14:creationId xmlns:p14="http://schemas.microsoft.com/office/powerpoint/2010/main" val="276266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1FCB71-D08A-44A0-A304-3B9BABF236F0}"/>
              </a:ext>
            </a:extLst>
          </p:cNvPr>
          <p:cNvSpPr txBox="1"/>
          <p:nvPr/>
        </p:nvSpPr>
        <p:spPr>
          <a:xfrm>
            <a:off x="0" y="0"/>
            <a:ext cx="12192000" cy="6863417"/>
          </a:xfrm>
          <a:prstGeom prst="rect">
            <a:avLst/>
          </a:prstGeom>
          <a:noFill/>
        </p:spPr>
        <p:txBody>
          <a:bodyPr wrap="square" rtlCol="0">
            <a:spAutoFit/>
          </a:bodyPr>
          <a:lstStyle/>
          <a:p>
            <a:pPr algn="l"/>
            <a:r>
              <a:rPr lang="en-US" sz="3600" b="0" i="0" dirty="0">
                <a:solidFill>
                  <a:srgbClr val="00446A"/>
                </a:solidFill>
                <a:effectLst/>
                <a:latin typeface="proxima-nova"/>
              </a:rPr>
              <a:t>Components of AI in Marketing</a:t>
            </a:r>
          </a:p>
          <a:p>
            <a:pPr algn="l"/>
            <a:endParaRPr lang="en-US" b="0" i="0" dirty="0">
              <a:solidFill>
                <a:srgbClr val="00446A"/>
              </a:solidFill>
              <a:effectLst/>
              <a:latin typeface="proxima-nova"/>
            </a:endParaRPr>
          </a:p>
          <a:p>
            <a:pPr algn="l"/>
            <a:r>
              <a:rPr lang="en-US" sz="2000" b="0" i="0" dirty="0">
                <a:solidFill>
                  <a:srgbClr val="000000"/>
                </a:solidFill>
                <a:effectLst/>
                <a:latin typeface="proxima-nova"/>
              </a:rPr>
              <a:t>It’s clear that artificial intelligence holds a vital role in helping marketers connect with consumers. The following components of AI marketing make up today’s leading solutions that are helping to bridge the gap between the expansive amounts of customer data being collected and the actionable next steps that can be applied to future campaigns:</a:t>
            </a:r>
          </a:p>
          <a:p>
            <a:pPr algn="l"/>
            <a:endParaRPr lang="en-US" dirty="0">
              <a:solidFill>
                <a:srgbClr val="000000"/>
              </a:solidFill>
              <a:latin typeface="proxima-nova"/>
            </a:endParaRPr>
          </a:p>
          <a:p>
            <a:pPr algn="l"/>
            <a:endParaRPr lang="en-US" b="0" i="0" dirty="0">
              <a:solidFill>
                <a:srgbClr val="000000"/>
              </a:solidFill>
              <a:effectLst/>
              <a:latin typeface="proxima-nova"/>
            </a:endParaRPr>
          </a:p>
          <a:p>
            <a:pPr algn="l"/>
            <a:r>
              <a:rPr lang="en-US" b="1" i="0" dirty="0">
                <a:solidFill>
                  <a:srgbClr val="000000"/>
                </a:solidFill>
                <a:effectLst/>
                <a:latin typeface="proxima-nova"/>
              </a:rPr>
              <a:t>Machine Learning</a:t>
            </a:r>
          </a:p>
          <a:p>
            <a:pPr algn="l"/>
            <a:r>
              <a:rPr lang="en-US" b="0" i="0" dirty="0">
                <a:solidFill>
                  <a:srgbClr val="000000"/>
                </a:solidFill>
                <a:effectLst/>
                <a:latin typeface="proxima-nova"/>
              </a:rPr>
              <a:t>Machine learning is driven by artificial intelligence, and it involves computer algorithms that can analyze information and improve automatically through experience. Devices that leverage machine learning analyze new information in the context of relevant historical data that can inform decisions based on what has or hasn’t worked in the past.</a:t>
            </a:r>
          </a:p>
          <a:p>
            <a:pPr algn="l"/>
            <a:endParaRPr lang="en-US" b="0" i="0" dirty="0">
              <a:solidFill>
                <a:srgbClr val="000000"/>
              </a:solidFill>
              <a:effectLst/>
              <a:latin typeface="proxima-nova"/>
            </a:endParaRPr>
          </a:p>
          <a:p>
            <a:pPr algn="l"/>
            <a:r>
              <a:rPr lang="en-US" b="1" i="0" dirty="0">
                <a:solidFill>
                  <a:srgbClr val="000000"/>
                </a:solidFill>
                <a:effectLst/>
                <a:latin typeface="proxima-nova"/>
              </a:rPr>
              <a:t>Big Data and Analytics</a:t>
            </a:r>
          </a:p>
          <a:p>
            <a:pPr algn="l"/>
            <a:r>
              <a:rPr lang="en-US" b="0" i="0" dirty="0">
                <a:solidFill>
                  <a:srgbClr val="000000"/>
                </a:solidFill>
                <a:effectLst/>
                <a:latin typeface="proxima-nova"/>
              </a:rPr>
              <a:t>The emergence of digital media has brought on an influx of big data, which has provided opportunities for marketers to understand their efforts and accurately attribute value across channels. This has also led to an over saturation of data, as many marketers struggle to determine which data sets are worth collecting.</a:t>
            </a:r>
          </a:p>
          <a:p>
            <a:pPr algn="l"/>
            <a:endParaRPr lang="en-US" b="0" i="0" dirty="0">
              <a:solidFill>
                <a:srgbClr val="000000"/>
              </a:solidFill>
              <a:effectLst/>
              <a:latin typeface="proxima-nova"/>
            </a:endParaRPr>
          </a:p>
          <a:p>
            <a:pPr algn="l"/>
            <a:r>
              <a:rPr lang="en-US" b="1" i="0" dirty="0">
                <a:solidFill>
                  <a:srgbClr val="000000"/>
                </a:solidFill>
                <a:effectLst/>
                <a:latin typeface="proxima-nova"/>
              </a:rPr>
              <a:t>AI Platform Solutions</a:t>
            </a:r>
          </a:p>
          <a:p>
            <a:r>
              <a:rPr lang="en-US" b="0" i="0" dirty="0">
                <a:solidFill>
                  <a:srgbClr val="000000"/>
                </a:solidFill>
                <a:effectLst/>
                <a:latin typeface="proxima-nova"/>
              </a:rPr>
              <a:t>Effective AI-powered solutions provide marketers with a central platform for managing the expansive amounts of data being collected. These platforms have the ability to derive insightful marketing intelligence into your target audience so you can make data-driven decisions about how to best reach them. For example, frameworks such as </a:t>
            </a:r>
            <a:r>
              <a:rPr lang="en-US" dirty="0">
                <a:solidFill>
                  <a:srgbClr val="000000"/>
                </a:solidFill>
                <a:latin typeface="proxima-nova"/>
              </a:rPr>
              <a:t>B</a:t>
            </a:r>
            <a:r>
              <a:rPr lang="en-US" dirty="0">
                <a:latin typeface="proxima-nova"/>
              </a:rPr>
              <a:t>ayesian Learning and Forgetting</a:t>
            </a:r>
            <a:r>
              <a:rPr lang="en-US" b="0" i="0" dirty="0">
                <a:effectLst/>
                <a:latin typeface="proxima-nova"/>
              </a:rPr>
              <a:t> </a:t>
            </a:r>
            <a:r>
              <a:rPr lang="en-US" b="0" i="0" dirty="0">
                <a:solidFill>
                  <a:srgbClr val="000000"/>
                </a:solidFill>
                <a:effectLst/>
                <a:latin typeface="proxima-nova"/>
              </a:rPr>
              <a:t>can help marketers gain a clearer understanding of how receptive a customer is to a specific marketing effort.</a:t>
            </a:r>
          </a:p>
        </p:txBody>
      </p:sp>
    </p:spTree>
    <p:extLst>
      <p:ext uri="{BB962C8B-B14F-4D97-AF65-F5344CB8AC3E}">
        <p14:creationId xmlns:p14="http://schemas.microsoft.com/office/powerpoint/2010/main" val="46108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D200-FE38-4BBC-AF77-C4B5EE5299FC}"/>
              </a:ext>
            </a:extLst>
          </p:cNvPr>
          <p:cNvSpPr>
            <a:spLocks noGrp="1"/>
          </p:cNvSpPr>
          <p:nvPr>
            <p:ph type="title"/>
          </p:nvPr>
        </p:nvSpPr>
        <p:spPr>
          <a:xfrm>
            <a:off x="2097970" y="0"/>
            <a:ext cx="7729728" cy="1188720"/>
          </a:xfrm>
        </p:spPr>
        <p:txBody>
          <a:bodyPr/>
          <a:lstStyle/>
          <a:p>
            <a:r>
              <a:rPr lang="en-US" dirty="0"/>
              <a:t>Components of ai</a:t>
            </a:r>
            <a:endParaRPr lang="en-IN" dirty="0"/>
          </a:p>
        </p:txBody>
      </p:sp>
      <p:pic>
        <p:nvPicPr>
          <p:cNvPr id="5" name="Content Placeholder 4">
            <a:extLst>
              <a:ext uri="{FF2B5EF4-FFF2-40B4-BE49-F238E27FC236}">
                <a16:creationId xmlns:a16="http://schemas.microsoft.com/office/drawing/2014/main" id="{A1CC4968-7895-4780-964A-85A83C6382C8}"/>
              </a:ext>
            </a:extLst>
          </p:cNvPr>
          <p:cNvPicPr>
            <a:picLocks noGrp="1" noChangeAspect="1"/>
          </p:cNvPicPr>
          <p:nvPr>
            <p:ph idx="1"/>
          </p:nvPr>
        </p:nvPicPr>
        <p:blipFill>
          <a:blip r:embed="rId2"/>
          <a:stretch>
            <a:fillRect/>
          </a:stretch>
        </p:blipFill>
        <p:spPr>
          <a:xfrm>
            <a:off x="1056443" y="1784412"/>
            <a:ext cx="9685537" cy="4589755"/>
          </a:xfrm>
        </p:spPr>
      </p:pic>
    </p:spTree>
    <p:extLst>
      <p:ext uri="{BB962C8B-B14F-4D97-AF65-F5344CB8AC3E}">
        <p14:creationId xmlns:p14="http://schemas.microsoft.com/office/powerpoint/2010/main" val="332868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F71F8B-DF0D-444E-A59F-579BE58F21B2}"/>
              </a:ext>
            </a:extLst>
          </p:cNvPr>
          <p:cNvSpPr txBox="1"/>
          <p:nvPr/>
        </p:nvSpPr>
        <p:spPr>
          <a:xfrm flipH="1">
            <a:off x="45718" y="0"/>
            <a:ext cx="12146281" cy="707886"/>
          </a:xfrm>
          <a:prstGeom prst="rect">
            <a:avLst/>
          </a:prstGeom>
          <a:noFill/>
        </p:spPr>
        <p:txBody>
          <a:bodyPr wrap="square" rtlCol="0">
            <a:spAutoFit/>
          </a:bodyPr>
          <a:lstStyle/>
          <a:p>
            <a:r>
              <a:rPr lang="en-US" sz="4000" dirty="0">
                <a:solidFill>
                  <a:srgbClr val="1B487F"/>
                </a:solidFill>
              </a:rPr>
              <a:t>Benefits of AI in Digital Marketing</a:t>
            </a:r>
            <a:endParaRPr lang="en-IN" sz="4000" dirty="0">
              <a:solidFill>
                <a:srgbClr val="1B487F"/>
              </a:solidFill>
            </a:endParaRPr>
          </a:p>
        </p:txBody>
      </p:sp>
      <p:sp>
        <p:nvSpPr>
          <p:cNvPr id="5" name="TextBox 4">
            <a:extLst>
              <a:ext uri="{FF2B5EF4-FFF2-40B4-BE49-F238E27FC236}">
                <a16:creationId xmlns:a16="http://schemas.microsoft.com/office/drawing/2014/main" id="{ED344858-F728-4A91-8687-D08B58F545DA}"/>
              </a:ext>
            </a:extLst>
          </p:cNvPr>
          <p:cNvSpPr txBox="1"/>
          <p:nvPr/>
        </p:nvSpPr>
        <p:spPr>
          <a:xfrm>
            <a:off x="1" y="932155"/>
            <a:ext cx="12191998" cy="1569660"/>
          </a:xfrm>
          <a:prstGeom prst="rect">
            <a:avLst/>
          </a:prstGeom>
          <a:noFill/>
        </p:spPr>
        <p:txBody>
          <a:bodyPr wrap="square" rtlCol="0">
            <a:spAutoFit/>
          </a:bodyPr>
          <a:lstStyle/>
          <a:p>
            <a:r>
              <a:rPr lang="en-US" sz="2400" dirty="0"/>
              <a:t>AI is the computer equivalent of an extremely powerful human brain. It uses algorithms to collect, analyze, apply and even learnt from data inputs. Human marketers can only do so much with all the data that is now available from digital channels. AI is much more efficient, and it is only growing more productive.</a:t>
            </a:r>
            <a:endParaRPr lang="en-IN" sz="2400" dirty="0"/>
          </a:p>
        </p:txBody>
      </p:sp>
      <p:sp>
        <p:nvSpPr>
          <p:cNvPr id="6" name="TextBox 5">
            <a:extLst>
              <a:ext uri="{FF2B5EF4-FFF2-40B4-BE49-F238E27FC236}">
                <a16:creationId xmlns:a16="http://schemas.microsoft.com/office/drawing/2014/main" id="{B06C7C4D-A8A3-4AE8-921B-A587A53EB4DE}"/>
              </a:ext>
            </a:extLst>
          </p:cNvPr>
          <p:cNvSpPr txBox="1"/>
          <p:nvPr/>
        </p:nvSpPr>
        <p:spPr>
          <a:xfrm>
            <a:off x="186432" y="2895884"/>
            <a:ext cx="9126244" cy="3323987"/>
          </a:xfrm>
          <a:prstGeom prst="rect">
            <a:avLst/>
          </a:prstGeom>
          <a:noFill/>
        </p:spPr>
        <p:txBody>
          <a:bodyPr wrap="square" rtlCol="0">
            <a:spAutoFit/>
          </a:bodyPr>
          <a:lstStyle/>
          <a:p>
            <a:r>
              <a:rPr lang="en-US" sz="2400" b="1" dirty="0"/>
              <a:t>Using AI in digital marketing helps:</a:t>
            </a:r>
          </a:p>
          <a:p>
            <a:endParaRPr lang="en-US" dirty="0"/>
          </a:p>
          <a:p>
            <a:pPr marL="285750" indent="-285750">
              <a:buFont typeface="Arial" panose="020B0604020202020204" pitchFamily="34" charset="0"/>
              <a:buChar char="•"/>
            </a:pPr>
            <a:r>
              <a:rPr lang="en-US" sz="2400" dirty="0"/>
              <a:t>Maximum data collection</a:t>
            </a:r>
          </a:p>
          <a:p>
            <a:pPr marL="285750" indent="-285750">
              <a:buFont typeface="Arial" panose="020B0604020202020204" pitchFamily="34" charset="0"/>
              <a:buChar char="•"/>
            </a:pPr>
            <a:r>
              <a:rPr lang="en-US" sz="2400" dirty="0"/>
              <a:t>Visualize customer journey</a:t>
            </a:r>
          </a:p>
          <a:p>
            <a:pPr marL="285750" indent="-285750">
              <a:buFont typeface="Arial" panose="020B0604020202020204" pitchFamily="34" charset="0"/>
              <a:buChar char="•"/>
            </a:pPr>
            <a:r>
              <a:rPr lang="en-US" sz="2400" dirty="0"/>
              <a:t>Research customers</a:t>
            </a:r>
          </a:p>
          <a:p>
            <a:pPr marL="285750" indent="-285750">
              <a:buFont typeface="Arial" panose="020B0604020202020204" pitchFamily="34" charset="0"/>
              <a:buChar char="•"/>
            </a:pPr>
            <a:r>
              <a:rPr lang="en-US" sz="2400" dirty="0"/>
              <a:t>Personalize content</a:t>
            </a:r>
          </a:p>
          <a:p>
            <a:pPr marL="285750" indent="-285750">
              <a:buFont typeface="Arial" panose="020B0604020202020204" pitchFamily="34" charset="0"/>
              <a:buChar char="•"/>
            </a:pPr>
            <a:r>
              <a:rPr lang="en-US" sz="2400" dirty="0"/>
              <a:t>Identify trends in data more quickly</a:t>
            </a:r>
          </a:p>
          <a:p>
            <a:pPr marL="285750" indent="-285750">
              <a:buFont typeface="Arial" panose="020B0604020202020204" pitchFamily="34" charset="0"/>
              <a:buChar char="•"/>
            </a:pPr>
            <a:r>
              <a:rPr lang="en-US" sz="2400" dirty="0"/>
              <a:t>Provide a more convenient customer experience</a:t>
            </a:r>
          </a:p>
          <a:p>
            <a:pPr marL="285750" indent="-285750">
              <a:buFont typeface="Arial" panose="020B0604020202020204" pitchFamily="34" charset="0"/>
              <a:buChar char="•"/>
            </a:pPr>
            <a:r>
              <a:rPr lang="en-US" sz="2400" dirty="0"/>
              <a:t>Free up humans for more creative, critical thinking tasks</a:t>
            </a:r>
            <a:endParaRPr lang="en-IN" sz="2400" dirty="0"/>
          </a:p>
        </p:txBody>
      </p:sp>
    </p:spTree>
    <p:extLst>
      <p:ext uri="{BB962C8B-B14F-4D97-AF65-F5344CB8AC3E}">
        <p14:creationId xmlns:p14="http://schemas.microsoft.com/office/powerpoint/2010/main" val="12750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0848C-6A4D-472F-B6DC-E264FA64DB5C}"/>
              </a:ext>
            </a:extLst>
          </p:cNvPr>
          <p:cNvPicPr>
            <a:picLocks noChangeAspect="1"/>
          </p:cNvPicPr>
          <p:nvPr/>
        </p:nvPicPr>
        <p:blipFill>
          <a:blip r:embed="rId2"/>
          <a:stretch>
            <a:fillRect/>
          </a:stretch>
        </p:blipFill>
        <p:spPr>
          <a:xfrm>
            <a:off x="557860" y="770693"/>
            <a:ext cx="11076279" cy="5316614"/>
          </a:xfrm>
          <a:prstGeom prst="rect">
            <a:avLst/>
          </a:prstGeom>
        </p:spPr>
      </p:pic>
    </p:spTree>
    <p:extLst>
      <p:ext uri="{BB962C8B-B14F-4D97-AF65-F5344CB8AC3E}">
        <p14:creationId xmlns:p14="http://schemas.microsoft.com/office/powerpoint/2010/main" val="28556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5008F6-0B43-4EF8-BE40-E2D28FB44268}"/>
              </a:ext>
            </a:extLst>
          </p:cNvPr>
          <p:cNvSpPr txBox="1"/>
          <p:nvPr/>
        </p:nvSpPr>
        <p:spPr>
          <a:xfrm>
            <a:off x="0" y="0"/>
            <a:ext cx="12192000" cy="646331"/>
          </a:xfrm>
          <a:prstGeom prst="rect">
            <a:avLst/>
          </a:prstGeom>
          <a:noFill/>
        </p:spPr>
        <p:txBody>
          <a:bodyPr wrap="square" rtlCol="0">
            <a:spAutoFit/>
          </a:bodyPr>
          <a:lstStyle/>
          <a:p>
            <a:pPr algn="ctr"/>
            <a:r>
              <a:rPr lang="en-US" sz="3600" dirty="0">
                <a:solidFill>
                  <a:srgbClr val="1B487F"/>
                </a:solidFill>
              </a:rPr>
              <a:t> Uses of Artificial Intelligence in Marketing</a:t>
            </a:r>
            <a:endParaRPr lang="en-IN" sz="3600" dirty="0">
              <a:solidFill>
                <a:srgbClr val="1B487F"/>
              </a:solidFill>
            </a:endParaRPr>
          </a:p>
        </p:txBody>
      </p:sp>
      <p:sp>
        <p:nvSpPr>
          <p:cNvPr id="3" name="TextBox 2">
            <a:extLst>
              <a:ext uri="{FF2B5EF4-FFF2-40B4-BE49-F238E27FC236}">
                <a16:creationId xmlns:a16="http://schemas.microsoft.com/office/drawing/2014/main" id="{8930E536-0369-4E18-8B2C-98341A6E619C}"/>
              </a:ext>
            </a:extLst>
          </p:cNvPr>
          <p:cNvSpPr txBox="1"/>
          <p:nvPr/>
        </p:nvSpPr>
        <p:spPr>
          <a:xfrm>
            <a:off x="0" y="798990"/>
            <a:ext cx="12192000" cy="2092881"/>
          </a:xfrm>
          <a:prstGeom prst="rect">
            <a:avLst/>
          </a:prstGeom>
          <a:noFill/>
        </p:spPr>
        <p:txBody>
          <a:bodyPr wrap="square" rtlCol="0">
            <a:spAutoFit/>
          </a:bodyPr>
          <a:lstStyle/>
          <a:p>
            <a:r>
              <a:rPr lang="en-US" sz="2000" b="1" dirty="0"/>
              <a:t>1.Take Sales Forecasting to the Next Level:</a:t>
            </a:r>
          </a:p>
          <a:p>
            <a:endParaRPr lang="en-US" sz="2000" b="1" dirty="0"/>
          </a:p>
          <a:p>
            <a:r>
              <a:rPr lang="en-US" dirty="0"/>
              <a:t>   AI takes conversion management solutions to the next level. Marketers can now compare sophisticated inbound communication side-by-side against traditional metrics to help answer difficult strategic questions. With AI marketing, there are no longer questions about whether or not a prospect is ready for a discussion, the data provides the answer.</a:t>
            </a:r>
          </a:p>
          <a:p>
            <a:endParaRPr lang="en-US" dirty="0"/>
          </a:p>
          <a:p>
            <a:endParaRPr lang="en-US" dirty="0"/>
          </a:p>
        </p:txBody>
      </p:sp>
      <p:sp>
        <p:nvSpPr>
          <p:cNvPr id="4" name="TextBox 3">
            <a:extLst>
              <a:ext uri="{FF2B5EF4-FFF2-40B4-BE49-F238E27FC236}">
                <a16:creationId xmlns:a16="http://schemas.microsoft.com/office/drawing/2014/main" id="{8F076882-4BC8-4192-A5F9-DF4BBA74FAFB}"/>
              </a:ext>
            </a:extLst>
          </p:cNvPr>
          <p:cNvSpPr txBox="1"/>
          <p:nvPr/>
        </p:nvSpPr>
        <p:spPr>
          <a:xfrm>
            <a:off x="0" y="2553317"/>
            <a:ext cx="12192000" cy="677108"/>
          </a:xfrm>
          <a:prstGeom prst="rect">
            <a:avLst/>
          </a:prstGeom>
          <a:noFill/>
        </p:spPr>
        <p:txBody>
          <a:bodyPr wrap="square" rtlCol="0">
            <a:spAutoFit/>
          </a:bodyPr>
          <a:lstStyle/>
          <a:p>
            <a:r>
              <a:rPr lang="en-US" sz="2000" b="1" dirty="0"/>
              <a:t>2. Gain a Deeper Understanding of Your Consumers:</a:t>
            </a:r>
          </a:p>
          <a:p>
            <a:r>
              <a:rPr lang="en-US" dirty="0"/>
              <a:t>     With AI solutions, marketers know exactly what consumers are thinking, saying, and feeling about the brand in real time.</a:t>
            </a:r>
            <a:endParaRPr lang="en-IN" dirty="0"/>
          </a:p>
        </p:txBody>
      </p:sp>
      <p:sp>
        <p:nvSpPr>
          <p:cNvPr id="5" name="TextBox 4">
            <a:extLst>
              <a:ext uri="{FF2B5EF4-FFF2-40B4-BE49-F238E27FC236}">
                <a16:creationId xmlns:a16="http://schemas.microsoft.com/office/drawing/2014/main" id="{F68C5DB9-ECB2-42B6-ACF3-5BAC85B214FF}"/>
              </a:ext>
            </a:extLst>
          </p:cNvPr>
          <p:cNvSpPr txBox="1"/>
          <p:nvPr/>
        </p:nvSpPr>
        <p:spPr>
          <a:xfrm>
            <a:off x="0" y="3429000"/>
            <a:ext cx="12192000" cy="2092881"/>
          </a:xfrm>
          <a:prstGeom prst="rect">
            <a:avLst/>
          </a:prstGeom>
          <a:noFill/>
        </p:spPr>
        <p:txBody>
          <a:bodyPr wrap="square" rtlCol="0">
            <a:spAutoFit/>
          </a:bodyPr>
          <a:lstStyle/>
          <a:p>
            <a:r>
              <a:rPr lang="en-US" sz="2000" b="1" dirty="0"/>
              <a:t>3. Optimize Digital Advertising Campaigns:</a:t>
            </a:r>
          </a:p>
          <a:p>
            <a:endParaRPr lang="en-US" sz="2000" b="1" dirty="0"/>
          </a:p>
          <a:p>
            <a:r>
              <a:rPr lang="en-US" dirty="0"/>
              <a:t>      </a:t>
            </a:r>
            <a:r>
              <a:rPr lang="en-US" b="0" i="0" dirty="0">
                <a:solidFill>
                  <a:srgbClr val="000000"/>
                </a:solidFill>
                <a:effectLst/>
                <a:latin typeface="Roboto" panose="02000000000000000000" pitchFamily="2" charset="0"/>
              </a:rPr>
              <a:t>While there are various ways to optimize digital advertising and account-based marketing, AI solutions help marketers take them a step further for deeper insight and analysis. AI can tap into the abundance of consumer data hidden in keyword searches, social profiles, and other online data, for smarter and more effective digital ads. The results are human-level outcomes and insights without the manual human labor.</a:t>
            </a:r>
            <a:endParaRPr lang="en-US" dirty="0"/>
          </a:p>
          <a:p>
            <a:r>
              <a:rPr lang="en-US" dirty="0"/>
              <a:t>    </a:t>
            </a:r>
            <a:endParaRPr lang="en-IN" dirty="0"/>
          </a:p>
        </p:txBody>
      </p:sp>
      <p:sp>
        <p:nvSpPr>
          <p:cNvPr id="6" name="TextBox 5">
            <a:extLst>
              <a:ext uri="{FF2B5EF4-FFF2-40B4-BE49-F238E27FC236}">
                <a16:creationId xmlns:a16="http://schemas.microsoft.com/office/drawing/2014/main" id="{74EC0723-5616-4D2A-8555-42245A699092}"/>
              </a:ext>
            </a:extLst>
          </p:cNvPr>
          <p:cNvSpPr txBox="1"/>
          <p:nvPr/>
        </p:nvSpPr>
        <p:spPr>
          <a:xfrm>
            <a:off x="0" y="5282214"/>
            <a:ext cx="12192000" cy="1477328"/>
          </a:xfrm>
          <a:prstGeom prst="rect">
            <a:avLst/>
          </a:prstGeom>
          <a:noFill/>
        </p:spPr>
        <p:txBody>
          <a:bodyPr wrap="square" rtlCol="0">
            <a:spAutoFit/>
          </a:bodyPr>
          <a:lstStyle/>
          <a:p>
            <a:pPr algn="l"/>
            <a:r>
              <a:rPr lang="en-US" b="1" dirty="0">
                <a:latin typeface="Roboto" panose="02000000000000000000" pitchFamily="2" charset="0"/>
              </a:rPr>
              <a:t>4</a:t>
            </a:r>
            <a:r>
              <a:rPr lang="en-US" b="1" i="0" dirty="0">
                <a:effectLst/>
                <a:latin typeface="Roboto" panose="02000000000000000000" pitchFamily="2" charset="0"/>
              </a:rPr>
              <a:t>. Join Real-Time Conversations with Consumers:</a:t>
            </a:r>
          </a:p>
          <a:p>
            <a:pPr algn="l"/>
            <a:endParaRPr lang="en-US" b="1" i="0" dirty="0">
              <a:effectLst/>
              <a:latin typeface="Roboto" panose="02000000000000000000" pitchFamily="2" charset="0"/>
            </a:endParaRPr>
          </a:p>
          <a:p>
            <a:pPr algn="l"/>
            <a:r>
              <a:rPr lang="en-US" b="0" i="0" dirty="0">
                <a:solidFill>
                  <a:srgbClr val="000000"/>
                </a:solidFill>
                <a:effectLst/>
                <a:latin typeface="Roboto" panose="02000000000000000000" pitchFamily="2" charset="0"/>
              </a:rPr>
              <a:t>This allows brands to interact directly with consumers in real-time through online conversations or events. Communicating with consumers at the precise ‘decision-making moment’ can help directly influence buying decisions. AI helps marketers monitor these social conversations and other open forums to identify any relevant conversations.</a:t>
            </a:r>
          </a:p>
        </p:txBody>
      </p:sp>
    </p:spTree>
    <p:extLst>
      <p:ext uri="{BB962C8B-B14F-4D97-AF65-F5344CB8AC3E}">
        <p14:creationId xmlns:p14="http://schemas.microsoft.com/office/powerpoint/2010/main" val="13397232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212</TotalTime>
  <Words>1062</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Bahnschrift SemiBold SemiConden</vt:lpstr>
      <vt:lpstr>Freestyle Script</vt:lpstr>
      <vt:lpstr>Gabriola</vt:lpstr>
      <vt:lpstr>Gill Sans MT</vt:lpstr>
      <vt:lpstr>Lato</vt:lpstr>
      <vt:lpstr>Merriweather</vt:lpstr>
      <vt:lpstr>proxima-nova</vt:lpstr>
      <vt:lpstr>Roboto</vt:lpstr>
      <vt:lpstr>Parcel</vt:lpstr>
      <vt:lpstr>GALGOTIAS UNIVERSITY PLOT NO.2, SECTOR – 17 A, YAMUNA EXPRESSWAY, GREATER NOIDA, GAUTAM BUDH NAGAR, U.P.,INDIA</vt:lpstr>
      <vt:lpstr>PowerPoint Presentation</vt:lpstr>
      <vt:lpstr>PowerPoint Presentation</vt:lpstr>
      <vt:lpstr>PowerPoint Presentation</vt:lpstr>
      <vt:lpstr>PowerPoint Presentation</vt:lpstr>
      <vt:lpstr>Components of ai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deepansh bhatia</dc:creator>
  <cp:lastModifiedBy>deepansh bhatia</cp:lastModifiedBy>
  <cp:revision>22</cp:revision>
  <dcterms:created xsi:type="dcterms:W3CDTF">2022-01-26T08:12:17Z</dcterms:created>
  <dcterms:modified xsi:type="dcterms:W3CDTF">2022-01-26T11:44:31Z</dcterms:modified>
</cp:coreProperties>
</file>