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embeddedFontLst>
    <p:embeddedFont>
      <p:font typeface="Calibri" pitchFamily="34" charset="0"/>
      <p:regular r:id="rId36"/>
      <p:bold r:id="rId37"/>
      <p:italic r:id="rId38"/>
      <p:boldItalic r:id="rId39"/>
    </p:embeddedFont>
    <p:embeddedFont>
      <p:font typeface="Tinos"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AD8GxPgEz0/Z1psDEv6Jpqm/+Q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7"/>
        <p:cNvGrpSpPr/>
        <p:nvPr/>
      </p:nvGrpSpPr>
      <p:grpSpPr>
        <a:xfrm>
          <a:off x="0" y="0"/>
          <a:ext cx="0" cy="0"/>
          <a:chOff x="0" y="0"/>
          <a:chExt cx="0" cy="0"/>
        </a:xfrm>
      </p:grpSpPr>
      <p:sp>
        <p:nvSpPr>
          <p:cNvPr id="18" name="Google Shape;18;p37"/>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7"/>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2800"/>
              <a:buFont typeface="Arial"/>
              <a:buNone/>
              <a:defRPr sz="2800" b="1" i="0" u="none" strike="noStrike" cap="none">
                <a:solidFill>
                  <a:schemeClr val="lt1"/>
                </a:solidFill>
                <a:latin typeface="Times New Roman"/>
                <a:ea typeface="Times New Roman"/>
                <a:cs typeface="Times New Roman"/>
                <a:sym typeface="Times New Roman"/>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
        <p:nvSpPr>
          <p:cNvPr id="6" name="Google Shape;6;p35"/>
          <p:cNvSpPr txBox="1"/>
          <p:nvPr/>
        </p:nvSpPr>
        <p:spPr>
          <a:xfrm>
            <a:off x="1504949" y="-16453"/>
            <a:ext cx="10687051" cy="1033112"/>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b="0" i="0" u="none" strike="noStrike" cap="none">
              <a:solidFill>
                <a:schemeClr val="lt1"/>
              </a:solidFill>
              <a:latin typeface="Times New Roman"/>
              <a:ea typeface="Times New Roman"/>
              <a:cs typeface="Times New Roman"/>
              <a:sym typeface="Times New Roman"/>
            </a:endParaRPr>
          </a:p>
        </p:txBody>
      </p:sp>
      <p:pic>
        <p:nvPicPr>
          <p:cNvPr id="7" name="Google Shape;7;p35"/>
          <p:cNvPicPr preferRelativeResize="0"/>
          <p:nvPr/>
        </p:nvPicPr>
        <p:blipFill rotWithShape="1">
          <a:blip r:embed="rId4">
            <a:alphaModFix/>
          </a:blip>
          <a:srcRect/>
          <a:stretch/>
        </p:blipFill>
        <p:spPr>
          <a:xfrm>
            <a:off x="0" y="2597"/>
            <a:ext cx="1504949" cy="1023587"/>
          </a:xfrm>
          <a:prstGeom prst="rect">
            <a:avLst/>
          </a:prstGeom>
          <a:noFill/>
          <a:ln>
            <a:noFill/>
          </a:ln>
        </p:spPr>
      </p:pic>
      <p:sp>
        <p:nvSpPr>
          <p:cNvPr id="8" name="Google Shape;8;p35"/>
          <p:cNvSpPr txBox="1"/>
          <p:nvPr/>
        </p:nvSpPr>
        <p:spPr>
          <a:xfrm>
            <a:off x="-1" y="6436129"/>
            <a:ext cx="12191998" cy="401782"/>
          </a:xfrm>
          <a:prstGeom prst="rect">
            <a:avLst/>
          </a:prstGeom>
          <a:solidFill>
            <a:srgbClr val="C00000"/>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b="1" i="0" u="none" strike="noStrike" cap="none">
                <a:solidFill>
                  <a:schemeClr val="lt1"/>
                </a:solidFill>
                <a:latin typeface="Tinos"/>
                <a:ea typeface="Tinos"/>
                <a:cs typeface="Tinos"/>
                <a:sym typeface="Tinos"/>
              </a:rPr>
              <a:t>				     		</a:t>
            </a:r>
            <a:endParaRPr sz="2400" b="1" i="0" u="none" strike="noStrike" cap="none">
              <a:solidFill>
                <a:schemeClr val="lt1"/>
              </a:solidFill>
              <a:latin typeface="Tinos"/>
              <a:ea typeface="Tinos"/>
              <a:cs typeface="Tinos"/>
              <a:sym typeface="Tinos"/>
            </a:endParaRPr>
          </a:p>
          <a:p>
            <a:pPr marL="0" marR="0" lvl="0" indent="0" algn="l" rtl="0">
              <a:lnSpc>
                <a:spcPct val="90000"/>
              </a:lnSpc>
              <a:spcBef>
                <a:spcPts val="0"/>
              </a:spcBef>
              <a:spcAft>
                <a:spcPts val="0"/>
              </a:spcAft>
              <a:buNone/>
            </a:pPr>
            <a:endParaRPr sz="2400" b="1" i="0" u="none" strike="noStrike" cap="none">
              <a:solidFill>
                <a:schemeClr val="lt1"/>
              </a:solidFill>
              <a:latin typeface="Tinos"/>
              <a:ea typeface="Tinos"/>
              <a:cs typeface="Tinos"/>
              <a:sym typeface="Tinos"/>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2"/>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a:latin typeface="Times New Roman"/>
                <a:ea typeface="Times New Roman"/>
                <a:cs typeface="Times New Roman"/>
                <a:sym typeface="Times New Roman"/>
              </a:rPr>
              <a:t>To identify the peripherals of a computer, components in a CPU and its functions. </a:t>
            </a: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sp>
        <p:nvSpPr>
          <p:cNvPr id="34" name="Google Shape;34;p2"/>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Objectives</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6.	Speakers:</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Speakers make your system much more delightful to use entertain you while you are working on computer</a:t>
            </a:r>
            <a:endParaRPr/>
          </a:p>
          <a:p>
            <a:pPr marL="0" lvl="0" indent="0" algn="l" rtl="0">
              <a:lnSpc>
                <a:spcPct val="90000"/>
              </a:lnSpc>
              <a:spcBef>
                <a:spcPts val="1000"/>
              </a:spcBef>
              <a:spcAft>
                <a:spcPts val="0"/>
              </a:spcAft>
              <a:buClr>
                <a:schemeClr val="dk1"/>
              </a:buClr>
              <a:buSzPts val="2400"/>
              <a:buNone/>
            </a:pPr>
            <a:endParaRPr/>
          </a:p>
        </p:txBody>
      </p:sp>
      <p:sp>
        <p:nvSpPr>
          <p:cNvPr id="112" name="Google Shape;112;p11"/>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13" name="Google Shape;113;p11"/>
          <p:cNvPicPr preferRelativeResize="0"/>
          <p:nvPr/>
        </p:nvPicPr>
        <p:blipFill rotWithShape="1">
          <a:blip r:embed="rId3">
            <a:alphaModFix/>
          </a:blip>
          <a:srcRect/>
          <a:stretch/>
        </p:blipFill>
        <p:spPr>
          <a:xfrm>
            <a:off x="4918708" y="3207026"/>
            <a:ext cx="2833814" cy="2637183"/>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7.	Scanner: Scanner used to scan images and text.</a:t>
            </a:r>
            <a:endParaRPr/>
          </a:p>
          <a:p>
            <a:pPr marL="0" lvl="0" indent="0" algn="l" rtl="0">
              <a:lnSpc>
                <a:spcPct val="90000"/>
              </a:lnSpc>
              <a:spcBef>
                <a:spcPts val="1000"/>
              </a:spcBef>
              <a:spcAft>
                <a:spcPts val="0"/>
              </a:spcAft>
              <a:buClr>
                <a:schemeClr val="dk1"/>
              </a:buClr>
              <a:buSzPts val="2400"/>
              <a:buNone/>
            </a:pPr>
            <a:endParaRPr/>
          </a:p>
        </p:txBody>
      </p:sp>
      <p:sp>
        <p:nvSpPr>
          <p:cNvPr id="119" name="Google Shape;119;p12"/>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20" name="Google Shape;120;p12"/>
          <p:cNvPicPr preferRelativeResize="0"/>
          <p:nvPr/>
        </p:nvPicPr>
        <p:blipFill rotWithShape="1">
          <a:blip r:embed="rId3">
            <a:alphaModFix/>
          </a:blip>
          <a:srcRect/>
          <a:stretch/>
        </p:blipFill>
        <p:spPr>
          <a:xfrm>
            <a:off x="3818572" y="2617787"/>
            <a:ext cx="4554855" cy="296068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8.	System board/Motherboard</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This is the major part of the PC hardware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manages all transactions of data between CPU peripherals.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which holds the Processor, Random Access Memory and other parts, &amp; has slots for expansion cards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rectangle shape</a:t>
            </a:r>
            <a:endParaRPr/>
          </a:p>
          <a:p>
            <a:pPr marL="0" lvl="0" indent="0" algn="l" rtl="0">
              <a:lnSpc>
                <a:spcPct val="90000"/>
              </a:lnSpc>
              <a:spcBef>
                <a:spcPts val="1000"/>
              </a:spcBef>
              <a:spcAft>
                <a:spcPts val="0"/>
              </a:spcAft>
              <a:buClr>
                <a:schemeClr val="dk1"/>
              </a:buClr>
              <a:buSzPts val="2400"/>
              <a:buNone/>
            </a:pPr>
            <a:endParaRPr/>
          </a:p>
        </p:txBody>
      </p:sp>
      <p:sp>
        <p:nvSpPr>
          <p:cNvPr id="126" name="Google Shape;126;p13"/>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4"/>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800"/>
              <a:buNone/>
            </a:pPr>
            <a:r>
              <a:rPr lang="en-US"/>
              <a:t>System board/Motherboard</a:t>
            </a:r>
            <a:endParaRPr/>
          </a:p>
          <a:p>
            <a:pPr marL="228600" lvl="0" indent="-228600" algn="ctr" rtl="0">
              <a:lnSpc>
                <a:spcPct val="90000"/>
              </a:lnSpc>
              <a:spcBef>
                <a:spcPts val="1000"/>
              </a:spcBef>
              <a:spcAft>
                <a:spcPts val="0"/>
              </a:spcAft>
              <a:buClr>
                <a:schemeClr val="lt1"/>
              </a:buClr>
              <a:buSzPts val="2800"/>
              <a:buNone/>
            </a:pPr>
            <a:endParaRPr/>
          </a:p>
        </p:txBody>
      </p:sp>
      <p:pic>
        <p:nvPicPr>
          <p:cNvPr id="132" name="Google Shape;132;p14"/>
          <p:cNvPicPr preferRelativeResize="0">
            <a:picLocks noGrp="1"/>
          </p:cNvPicPr>
          <p:nvPr>
            <p:ph type="body" idx="1"/>
          </p:nvPr>
        </p:nvPicPr>
        <p:blipFill rotWithShape="1">
          <a:blip r:embed="rId3">
            <a:alphaModFix/>
          </a:blip>
          <a:srcRect/>
          <a:stretch/>
        </p:blipFill>
        <p:spPr>
          <a:xfrm>
            <a:off x="2529492" y="1279525"/>
            <a:ext cx="7190165" cy="48736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5"/>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9.	Socket 478:</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It use 478 – PIN MICROPGA package it is used installing CPU It is square type design.</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10.	CPU</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The central processing unit contains the heart of any computer, the processor. The processor is fitted on to a Mother Board. The Mother Board contains various components, which support the functioning of a PC.</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brain of the computer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square shape</a:t>
            </a:r>
            <a:endParaRPr/>
          </a:p>
          <a:p>
            <a:pPr marL="0" lvl="0" indent="0" algn="l" rtl="0">
              <a:lnSpc>
                <a:spcPct val="90000"/>
              </a:lnSpc>
              <a:spcBef>
                <a:spcPts val="1000"/>
              </a:spcBef>
              <a:spcAft>
                <a:spcPts val="0"/>
              </a:spcAft>
              <a:buClr>
                <a:schemeClr val="dk1"/>
              </a:buClr>
              <a:buSzPts val="2400"/>
              <a:buNone/>
            </a:pPr>
            <a:endParaRPr/>
          </a:p>
        </p:txBody>
      </p:sp>
      <p:sp>
        <p:nvSpPr>
          <p:cNvPr id="138" name="Google Shape;138;p15"/>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39" name="Google Shape;139;p15"/>
          <p:cNvPicPr preferRelativeResize="0"/>
          <p:nvPr/>
        </p:nvPicPr>
        <p:blipFill rotWithShape="1">
          <a:blip r:embed="rId3">
            <a:alphaModFix/>
          </a:blip>
          <a:srcRect/>
          <a:stretch/>
        </p:blipFill>
        <p:spPr>
          <a:xfrm>
            <a:off x="5354347" y="4386469"/>
            <a:ext cx="1934348" cy="1573005"/>
          </a:xfrm>
          <a:prstGeom prst="rect">
            <a:avLst/>
          </a:prstGeom>
          <a:noFill/>
          <a:ln>
            <a:noFill/>
          </a:ln>
        </p:spPr>
      </p:pic>
      <p:pic>
        <p:nvPicPr>
          <p:cNvPr id="140" name="Google Shape;140;p15"/>
          <p:cNvPicPr preferRelativeResize="0"/>
          <p:nvPr/>
        </p:nvPicPr>
        <p:blipFill rotWithShape="1">
          <a:blip r:embed="rId4">
            <a:alphaModFix/>
          </a:blip>
          <a:srcRect/>
          <a:stretch/>
        </p:blipFill>
        <p:spPr>
          <a:xfrm>
            <a:off x="6003703" y="2173358"/>
            <a:ext cx="1934348" cy="65964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11.	Ram Slots: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Ram slots are used to install the rams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large rectangle shape and each ending has small clips.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There two type ram slots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SD Ram ----------Two Gaps (synchronous DRAM) is a generic name for various kinds of dynamic random access memory (DRAM) that are synchronized with the clock speed that the microprocessor is optimized for. This tends to increase the number of instructions that the processor can perform in a given time.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DDR Ram --------One Gap (Double Data Rate Synchronous DRAM: A clock is used to read data from a DRAM. DDR memory reads data on both the rising and falling edge of the clock, achieving a faster data rate.)</a:t>
            </a:r>
            <a:endParaRPr/>
          </a:p>
          <a:p>
            <a:pPr marL="0" lvl="0" indent="0" algn="l" rtl="0">
              <a:lnSpc>
                <a:spcPct val="90000"/>
              </a:lnSpc>
              <a:spcBef>
                <a:spcPts val="1000"/>
              </a:spcBef>
              <a:spcAft>
                <a:spcPts val="0"/>
              </a:spcAft>
              <a:buClr>
                <a:schemeClr val="dk1"/>
              </a:buClr>
              <a:buSzPts val="2400"/>
              <a:buNone/>
            </a:pPr>
            <a:endParaRPr/>
          </a:p>
        </p:txBody>
      </p:sp>
      <p:sp>
        <p:nvSpPr>
          <p:cNvPr id="146" name="Google Shape;146;p16"/>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Ram Slots</a:t>
            </a:r>
            <a:endParaRPr/>
          </a:p>
        </p:txBody>
      </p:sp>
      <p:pic>
        <p:nvPicPr>
          <p:cNvPr id="152" name="Google Shape;152;p17"/>
          <p:cNvPicPr preferRelativeResize="0">
            <a:picLocks noGrp="1"/>
          </p:cNvPicPr>
          <p:nvPr>
            <p:ph type="body" idx="1"/>
          </p:nvPr>
        </p:nvPicPr>
        <p:blipFill rotWithShape="1">
          <a:blip r:embed="rId3">
            <a:alphaModFix/>
          </a:blip>
          <a:srcRect/>
          <a:stretch/>
        </p:blipFill>
        <p:spPr>
          <a:xfrm>
            <a:off x="3209925" y="3768725"/>
            <a:ext cx="5772150" cy="2333625"/>
          </a:xfrm>
          <a:prstGeom prst="rect">
            <a:avLst/>
          </a:prstGeom>
          <a:noFill/>
          <a:ln>
            <a:noFill/>
          </a:ln>
        </p:spPr>
      </p:pic>
      <p:pic>
        <p:nvPicPr>
          <p:cNvPr id="153" name="Google Shape;153;p17"/>
          <p:cNvPicPr preferRelativeResize="0"/>
          <p:nvPr/>
        </p:nvPicPr>
        <p:blipFill rotWithShape="1">
          <a:blip r:embed="rId4">
            <a:alphaModFix/>
          </a:blip>
          <a:srcRect/>
          <a:stretch/>
        </p:blipFill>
        <p:spPr>
          <a:xfrm>
            <a:off x="5778182" y="1709531"/>
            <a:ext cx="2835731" cy="1272208"/>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12.	North Bridge: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also called as controller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nearby socket 478</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placed middle of the mother board</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converts   electronic   signals   to binary values and binary values to electronic signals</a:t>
            </a:r>
            <a:endParaRPr/>
          </a:p>
        </p:txBody>
      </p:sp>
      <p:sp>
        <p:nvSpPr>
          <p:cNvPr id="159" name="Google Shape;159;p18"/>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60" name="Google Shape;160;p18"/>
          <p:cNvPicPr preferRelativeResize="0"/>
          <p:nvPr/>
        </p:nvPicPr>
        <p:blipFill rotWithShape="1">
          <a:blip r:embed="rId3">
            <a:alphaModFix/>
          </a:blip>
          <a:srcRect/>
          <a:stretch/>
        </p:blipFill>
        <p:spPr>
          <a:xfrm>
            <a:off x="4359965" y="4346713"/>
            <a:ext cx="3326296" cy="1338469"/>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13.	South Bridge: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controls major components mother board and it back bone of the input out devices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communicates PCI slots, IDE-1, IDE-2, floppy connecter, BIOS chip.</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nearby CMOS battery</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
        <p:nvSpPr>
          <p:cNvPr id="166" name="Google Shape;166;p19"/>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67" name="Google Shape;167;p19"/>
          <p:cNvPicPr preferRelativeResize="0"/>
          <p:nvPr/>
        </p:nvPicPr>
        <p:blipFill rotWithShape="1">
          <a:blip r:embed="rId3">
            <a:alphaModFix/>
          </a:blip>
          <a:srcRect/>
          <a:stretch/>
        </p:blipFill>
        <p:spPr>
          <a:xfrm>
            <a:off x="4381153" y="3716337"/>
            <a:ext cx="3429693" cy="1862138"/>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14.	CMOS Battery:</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Computer is using a coin shape battery</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generates the clock signal and it manage system continues time</a:t>
            </a:r>
            <a:r>
              <a:rPr lang="en-US"/>
              <a:t>.</a:t>
            </a:r>
            <a:endParaRPr/>
          </a:p>
          <a:p>
            <a:pPr marL="0" lvl="0" indent="0" algn="l" rtl="0">
              <a:lnSpc>
                <a:spcPct val="90000"/>
              </a:lnSpc>
              <a:spcBef>
                <a:spcPts val="1000"/>
              </a:spcBef>
              <a:spcAft>
                <a:spcPts val="0"/>
              </a:spcAft>
              <a:buClr>
                <a:schemeClr val="dk1"/>
              </a:buClr>
              <a:buSzPts val="2400"/>
              <a:buNone/>
            </a:pPr>
            <a:endParaRPr/>
          </a:p>
        </p:txBody>
      </p:sp>
      <p:sp>
        <p:nvSpPr>
          <p:cNvPr id="173" name="Google Shape;173;p20"/>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74" name="Google Shape;174;p20"/>
          <p:cNvPicPr preferRelativeResize="0"/>
          <p:nvPr/>
        </p:nvPicPr>
        <p:blipFill rotWithShape="1">
          <a:blip r:embed="rId3">
            <a:alphaModFix/>
          </a:blip>
          <a:srcRect/>
          <a:stretch/>
        </p:blipFill>
        <p:spPr>
          <a:xfrm>
            <a:off x="4466100" y="3429000"/>
            <a:ext cx="3259800" cy="2628072"/>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None/>
            </a:pPr>
            <a:r>
              <a:rPr lang="en-US" sz="1800" b="1">
                <a:latin typeface="Times New Roman"/>
                <a:ea typeface="Times New Roman"/>
                <a:cs typeface="Times New Roman"/>
                <a:sym typeface="Times New Roman"/>
              </a:rPr>
              <a:t>Software Requirement:  </a:t>
            </a:r>
            <a:r>
              <a:rPr lang="en-US" sz="1800">
                <a:latin typeface="Times New Roman"/>
                <a:ea typeface="Times New Roman"/>
                <a:cs typeface="Times New Roman"/>
                <a:sym typeface="Times New Roman"/>
              </a:rPr>
              <a:t>No Software Required.</a:t>
            </a:r>
            <a:endParaRPr/>
          </a:p>
          <a:p>
            <a:pPr marL="0" marR="0" lvl="0" indent="0" algn="l" rtl="0">
              <a:lnSpc>
                <a:spcPct val="150000"/>
              </a:lnSpc>
              <a:spcBef>
                <a:spcPts val="25"/>
              </a:spcBef>
              <a:spcAft>
                <a:spcPts val="0"/>
              </a:spcAft>
              <a:buClr>
                <a:schemeClr val="dk1"/>
              </a:buClr>
              <a:buSzPts val="1800"/>
              <a:buNone/>
            </a:pPr>
            <a:r>
              <a:rPr lang="en-US" sz="1800">
                <a:latin typeface="Times New Roman"/>
                <a:ea typeface="Times New Roman"/>
                <a:cs typeface="Times New Roman"/>
                <a:sym typeface="Times New Roman"/>
              </a:rPr>
              <a:t> </a:t>
            </a:r>
            <a:endParaRPr sz="1800" b="1">
              <a:latin typeface="Times New Roman"/>
              <a:ea typeface="Times New Roman"/>
              <a:cs typeface="Times New Roman"/>
              <a:sym typeface="Times New Roman"/>
            </a:endParaRPr>
          </a:p>
          <a:p>
            <a:pPr marL="0" marR="0" lvl="0" indent="0" algn="l" rtl="0">
              <a:lnSpc>
                <a:spcPct val="150000"/>
              </a:lnSpc>
              <a:spcBef>
                <a:spcPts val="25"/>
              </a:spcBef>
              <a:spcAft>
                <a:spcPts val="0"/>
              </a:spcAft>
              <a:buClr>
                <a:schemeClr val="dk1"/>
              </a:buClr>
              <a:buSzPts val="1800"/>
              <a:buNone/>
            </a:pPr>
            <a:r>
              <a:rPr lang="en-US" sz="1800" b="1">
                <a:latin typeface="Times New Roman"/>
                <a:ea typeface="Times New Roman"/>
                <a:cs typeface="Times New Roman"/>
                <a:sym typeface="Times New Roman"/>
              </a:rPr>
              <a:t>Hardware Requirement: </a:t>
            </a:r>
            <a:r>
              <a:rPr lang="en-US" sz="1800">
                <a:latin typeface="Times New Roman"/>
                <a:ea typeface="Times New Roman"/>
                <a:cs typeface="Times New Roman"/>
                <a:sym typeface="Times New Roman"/>
              </a:rPr>
              <a:t>Desired Configuration for the above task is</a:t>
            </a:r>
            <a:endParaRPr/>
          </a:p>
          <a:p>
            <a:pPr marL="685800" lvl="1" indent="-228600" algn="l" rtl="0">
              <a:lnSpc>
                <a:spcPct val="150000"/>
              </a:lnSpc>
              <a:spcBef>
                <a:spcPts val="25"/>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System unit</a:t>
            </a:r>
            <a:endParaRPr/>
          </a:p>
          <a:p>
            <a:pPr marL="685800" lvl="1" indent="-228600" algn="l" rtl="0">
              <a:lnSpc>
                <a:spcPct val="150000"/>
              </a:lnSpc>
              <a:spcBef>
                <a:spcPts val="25"/>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CPU</a:t>
            </a:r>
            <a:endParaRPr/>
          </a:p>
          <a:p>
            <a:pPr marL="685800" lvl="1" indent="-228600" algn="l" rtl="0">
              <a:lnSpc>
                <a:spcPct val="150000"/>
              </a:lnSpc>
              <a:spcBef>
                <a:spcPts val="25"/>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Mother Board</a:t>
            </a:r>
            <a:endParaRPr/>
          </a:p>
          <a:p>
            <a:pPr marL="685800" lvl="1" indent="-228600" algn="l" rtl="0">
              <a:lnSpc>
                <a:spcPct val="150000"/>
              </a:lnSpc>
              <a:spcBef>
                <a:spcPts val="25"/>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FDD</a:t>
            </a:r>
            <a:endParaRPr/>
          </a:p>
          <a:p>
            <a:pPr marL="685800" lvl="1" indent="-228600" algn="l" rtl="0">
              <a:lnSpc>
                <a:spcPct val="150000"/>
              </a:lnSpc>
              <a:spcBef>
                <a:spcPts val="25"/>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CD ROM Drive</a:t>
            </a:r>
            <a:endParaRPr/>
          </a:p>
          <a:p>
            <a:pPr marL="685800" lvl="1" indent="-228600" algn="l" rtl="0">
              <a:lnSpc>
                <a:spcPct val="150000"/>
              </a:lnSpc>
              <a:spcBef>
                <a:spcPts val="25"/>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HDD</a:t>
            </a:r>
            <a:endParaRPr/>
          </a:p>
          <a:p>
            <a:pPr marL="685800" lvl="1" indent="-228600" algn="l" rtl="0">
              <a:lnSpc>
                <a:spcPct val="150000"/>
              </a:lnSpc>
              <a:spcBef>
                <a:spcPts val="25"/>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Ethernet Card</a:t>
            </a:r>
            <a:endParaRPr/>
          </a:p>
          <a:p>
            <a:pPr marL="685800" lvl="1" indent="-228600" algn="l" rtl="0">
              <a:lnSpc>
                <a:spcPct val="150000"/>
              </a:lnSpc>
              <a:spcBef>
                <a:spcPts val="25"/>
              </a:spcBef>
              <a:spcAft>
                <a:spcPts val="0"/>
              </a:spcAft>
              <a:buClr>
                <a:schemeClr val="dk1"/>
              </a:buClr>
              <a:buSzPts val="1800"/>
              <a:buFont typeface="Noto Sans Symbols"/>
              <a:buChar char="⮚"/>
            </a:pPr>
            <a:r>
              <a:rPr lang="en-US" sz="1800">
                <a:latin typeface="Times New Roman"/>
                <a:ea typeface="Times New Roman"/>
                <a:cs typeface="Times New Roman"/>
                <a:sym typeface="Times New Roman"/>
              </a:rPr>
              <a:t>Monitor, Keyboard, Mouse &amp; Speakers</a:t>
            </a:r>
            <a:endParaRPr/>
          </a:p>
          <a:p>
            <a:pPr marL="0" marR="0" lvl="0" indent="0" algn="l" rtl="0">
              <a:lnSpc>
                <a:spcPct val="150000"/>
              </a:lnSpc>
              <a:spcBef>
                <a:spcPts val="25"/>
              </a:spcBef>
              <a:spcAft>
                <a:spcPts val="0"/>
              </a:spcAft>
              <a:buClr>
                <a:schemeClr val="dk1"/>
              </a:buClr>
              <a:buSzPts val="1800"/>
              <a:buNone/>
            </a:pP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marL="228600" lvl="0" indent="-76200" algn="l" rtl="0">
              <a:lnSpc>
                <a:spcPct val="90000"/>
              </a:lnSpc>
              <a:spcBef>
                <a:spcPts val="1000"/>
              </a:spcBef>
              <a:spcAft>
                <a:spcPts val="0"/>
              </a:spcAft>
              <a:buClr>
                <a:schemeClr val="dk1"/>
              </a:buClr>
              <a:buSzPts val="2400"/>
              <a:buNone/>
            </a:pPr>
            <a:endParaRPr/>
          </a:p>
        </p:txBody>
      </p:sp>
      <p:sp>
        <p:nvSpPr>
          <p:cNvPr id="40" name="Google Shape;40;p3"/>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None/>
            </a:pPr>
            <a:r>
              <a:rPr lang="en-US" sz="2800" b="1">
                <a:latin typeface="Times New Roman"/>
                <a:ea typeface="Times New Roman"/>
                <a:cs typeface="Times New Roman"/>
                <a:sym typeface="Times New Roman"/>
              </a:rPr>
              <a:t>Software Requirement / Hardware Requirement</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15.	Primary &amp; Secondary (IDE-1 &amp; IDE-2):</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also called as IDE-1, IDE-2.</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used to connecting Hard Disk Drive, CD ROM, DVD ROM.</a:t>
            </a:r>
            <a:endParaRPr/>
          </a:p>
        </p:txBody>
      </p:sp>
      <p:sp>
        <p:nvSpPr>
          <p:cNvPr id="180" name="Google Shape;180;p21"/>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81" name="Google Shape;181;p21"/>
          <p:cNvPicPr preferRelativeResize="0"/>
          <p:nvPr/>
        </p:nvPicPr>
        <p:blipFill rotWithShape="1">
          <a:blip r:embed="rId3">
            <a:alphaModFix/>
          </a:blip>
          <a:srcRect/>
          <a:stretch/>
        </p:blipFill>
        <p:spPr>
          <a:xfrm>
            <a:off x="4475949" y="3882886"/>
            <a:ext cx="3297251" cy="2372139"/>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16.	Input &amp; Output ports:</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IO ports are used to connecting IO device such as key boards, mouse, monitor, printer, scanner, speakers etc...</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
        <p:nvSpPr>
          <p:cNvPr id="187" name="Google Shape;187;p22"/>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88" name="Google Shape;188;p22"/>
          <p:cNvPicPr preferRelativeResize="0"/>
          <p:nvPr/>
        </p:nvPicPr>
        <p:blipFill rotWithShape="1">
          <a:blip r:embed="rId3">
            <a:alphaModFix/>
          </a:blip>
          <a:srcRect/>
          <a:stretch/>
        </p:blipFill>
        <p:spPr>
          <a:xfrm>
            <a:off x="4161183" y="3856383"/>
            <a:ext cx="3074504" cy="189506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17.	AGP Slot &amp; AGP Card:</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AGP Slot is used install the AGP card.</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AGP back view same as VGA port (15-female pins) and used to connecting the monitor’s c.   This slot is above PCI slots and its color is Black or Brown</a:t>
            </a:r>
            <a:endParaRPr/>
          </a:p>
          <a:p>
            <a:pPr marL="0" lvl="0" indent="0" algn="l" rtl="0">
              <a:lnSpc>
                <a:spcPct val="90000"/>
              </a:lnSpc>
              <a:spcBef>
                <a:spcPts val="1000"/>
              </a:spcBef>
              <a:spcAft>
                <a:spcPts val="0"/>
              </a:spcAft>
              <a:buClr>
                <a:schemeClr val="dk1"/>
              </a:buClr>
              <a:buSzPts val="2400"/>
              <a:buNone/>
            </a:pPr>
            <a:endParaRPr/>
          </a:p>
        </p:txBody>
      </p:sp>
      <p:sp>
        <p:nvSpPr>
          <p:cNvPr id="194" name="Google Shape;194;p23"/>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95" name="Google Shape;195;p23"/>
          <p:cNvPicPr preferRelativeResize="0"/>
          <p:nvPr/>
        </p:nvPicPr>
        <p:blipFill rotWithShape="1">
          <a:blip r:embed="rId3">
            <a:alphaModFix/>
          </a:blip>
          <a:srcRect/>
          <a:stretch/>
        </p:blipFill>
        <p:spPr>
          <a:xfrm>
            <a:off x="2032240" y="3869966"/>
            <a:ext cx="3092450" cy="1874520"/>
          </a:xfrm>
          <a:prstGeom prst="rect">
            <a:avLst/>
          </a:prstGeom>
          <a:noFill/>
          <a:ln>
            <a:noFill/>
          </a:ln>
        </p:spPr>
      </p:pic>
      <p:pic>
        <p:nvPicPr>
          <p:cNvPr id="196" name="Google Shape;196;p23"/>
          <p:cNvPicPr preferRelativeResize="0"/>
          <p:nvPr/>
        </p:nvPicPr>
        <p:blipFill rotWithShape="1">
          <a:blip r:embed="rId4">
            <a:alphaModFix/>
          </a:blip>
          <a:srcRect/>
          <a:stretch/>
        </p:blipFill>
        <p:spPr>
          <a:xfrm>
            <a:off x="6188003" y="3885703"/>
            <a:ext cx="3790884" cy="2144036"/>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18.	CI Slots &amp;PCI (Expansion) Cards: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PCI slots are used to install the PCI cards such as</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i.	LAN (Ethernet) Card---Back view Ethernet port</a:t>
            </a:r>
            <a:endParaRPr/>
          </a:p>
          <a:p>
            <a:pPr marL="0" lvl="0" indent="0" algn="l" rtl="0">
              <a:lnSpc>
                <a:spcPct val="90000"/>
              </a:lnSpc>
              <a:spcBef>
                <a:spcPts val="1000"/>
              </a:spcBef>
              <a:spcAft>
                <a:spcPts val="0"/>
              </a:spcAft>
              <a:buClr>
                <a:schemeClr val="dk1"/>
              </a:buClr>
              <a:buSzPts val="2400"/>
              <a:buNone/>
            </a:pPr>
            <a:endParaRPr/>
          </a:p>
        </p:txBody>
      </p:sp>
      <p:sp>
        <p:nvSpPr>
          <p:cNvPr id="202" name="Google Shape;202;p24"/>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03" name="Google Shape;203;p24"/>
          <p:cNvPicPr preferRelativeResize="0"/>
          <p:nvPr/>
        </p:nvPicPr>
        <p:blipFill rotWithShape="1">
          <a:blip r:embed="rId3">
            <a:alphaModFix/>
          </a:blip>
          <a:srcRect/>
          <a:stretch/>
        </p:blipFill>
        <p:spPr>
          <a:xfrm>
            <a:off x="4907278" y="3716337"/>
            <a:ext cx="3017522" cy="1862138"/>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400"/>
              <a:buAutoNum type="romanLcPeriod" startAt="2"/>
            </a:pPr>
            <a:r>
              <a:rPr lang="en-US">
                <a:latin typeface="Times New Roman"/>
                <a:ea typeface="Times New Roman"/>
                <a:cs typeface="Times New Roman"/>
                <a:sym typeface="Times New Roman"/>
              </a:rPr>
              <a:t>Sound Card- Back view Audio pin connectors)</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iii.	TV Tuner (Internal) Card - Dish Pin connecter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iv.	PCI Slots are white or yellow color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v.	PCI Card has Single gap only</a:t>
            </a:r>
            <a:endParaRPr/>
          </a:p>
          <a:p>
            <a:pPr marL="0" lvl="0" indent="0" algn="l" rtl="0">
              <a:lnSpc>
                <a:spcPct val="90000"/>
              </a:lnSpc>
              <a:spcBef>
                <a:spcPts val="1000"/>
              </a:spcBef>
              <a:spcAft>
                <a:spcPts val="0"/>
              </a:spcAft>
              <a:buClr>
                <a:schemeClr val="dk1"/>
              </a:buClr>
              <a:buSzPts val="2400"/>
              <a:buNone/>
            </a:pPr>
            <a:endParaRPr/>
          </a:p>
        </p:txBody>
      </p:sp>
      <p:sp>
        <p:nvSpPr>
          <p:cNvPr id="209" name="Google Shape;209;p25"/>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10" name="Google Shape;210;p25"/>
          <p:cNvPicPr preferRelativeResize="0"/>
          <p:nvPr/>
        </p:nvPicPr>
        <p:blipFill rotWithShape="1">
          <a:blip r:embed="rId3">
            <a:alphaModFix/>
          </a:blip>
          <a:srcRect/>
          <a:stretch/>
        </p:blipFill>
        <p:spPr>
          <a:xfrm>
            <a:off x="4399722" y="1704871"/>
            <a:ext cx="3300516" cy="1374292"/>
          </a:xfrm>
          <a:prstGeom prst="rect">
            <a:avLst/>
          </a:prstGeom>
          <a:noFill/>
          <a:ln>
            <a:noFill/>
          </a:ln>
        </p:spPr>
      </p:pic>
      <p:pic>
        <p:nvPicPr>
          <p:cNvPr id="211" name="Google Shape;211;p25"/>
          <p:cNvPicPr preferRelativeResize="0"/>
          <p:nvPr/>
        </p:nvPicPr>
        <p:blipFill rotWithShape="1">
          <a:blip r:embed="rId4">
            <a:alphaModFix/>
          </a:blip>
          <a:srcRect/>
          <a:stretch/>
        </p:blipFill>
        <p:spPr>
          <a:xfrm>
            <a:off x="4491762" y="4465983"/>
            <a:ext cx="3208476" cy="1687167"/>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19.	BIOS Chip:</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BIOS controls how the operating system and hardware wok together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BIOS identification is BIOS name is available on chip or mother board</a:t>
            </a:r>
            <a:endParaRPr/>
          </a:p>
          <a:p>
            <a:pPr marL="0" lvl="0" indent="0" algn="l" rtl="0">
              <a:lnSpc>
                <a:spcPct val="90000"/>
              </a:lnSpc>
              <a:spcBef>
                <a:spcPts val="1000"/>
              </a:spcBef>
              <a:spcAft>
                <a:spcPts val="0"/>
              </a:spcAft>
              <a:buClr>
                <a:schemeClr val="dk1"/>
              </a:buClr>
              <a:buSzPts val="2400"/>
              <a:buNone/>
            </a:pPr>
            <a:endParaRPr/>
          </a:p>
        </p:txBody>
      </p:sp>
      <p:sp>
        <p:nvSpPr>
          <p:cNvPr id="217" name="Google Shape;217;p26"/>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18" name="Google Shape;218;p26"/>
          <p:cNvPicPr preferRelativeResize="0"/>
          <p:nvPr/>
        </p:nvPicPr>
        <p:blipFill rotWithShape="1">
          <a:blip r:embed="rId3">
            <a:alphaModFix/>
          </a:blip>
          <a:srcRect/>
          <a:stretch/>
        </p:blipFill>
        <p:spPr>
          <a:xfrm>
            <a:off x="3744595" y="2981739"/>
            <a:ext cx="3915162" cy="2478157"/>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body" idx="1"/>
          </p:nvPr>
        </p:nvSpPr>
        <p:spPr>
          <a:xfrm>
            <a:off x="679450" y="1279525"/>
            <a:ext cx="10890250" cy="50417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20.	ATX Power connecter: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ATX power connecter is used to connect ATX power plug (This is from SMPS)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It is white color and it has ATX Name is available on Mother Board</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ATX Power connecter has 20/24 pins available.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Typical ATX 1.3 power supply. From left to right, the connectors are 20-pin 	motherboard, 4-pin "P4connector", fan RPM monitor (note the lack of a power 	wire), SATA power connector (black), "Molex connector" and floppy connector.</a:t>
            </a:r>
            <a:endParaRPr/>
          </a:p>
        </p:txBody>
      </p:sp>
      <p:sp>
        <p:nvSpPr>
          <p:cNvPr id="224" name="Google Shape;224;p27"/>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25" name="Google Shape;225;p27"/>
          <p:cNvPicPr preferRelativeResize="0"/>
          <p:nvPr/>
        </p:nvPicPr>
        <p:blipFill rotWithShape="1">
          <a:blip r:embed="rId3">
            <a:alphaModFix/>
          </a:blip>
          <a:srcRect/>
          <a:stretch/>
        </p:blipFill>
        <p:spPr>
          <a:xfrm>
            <a:off x="4532919" y="4490554"/>
            <a:ext cx="2176145" cy="13843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21.	Floppy connecter:</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Floppy connecter is used to connect Floppy Disk Drive.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This   is  beside  of  ATX  power connecter and Name FDD is available on the mother board.</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
        <p:nvSpPr>
          <p:cNvPr id="231" name="Google Shape;231;p28"/>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32" name="Google Shape;232;p28"/>
          <p:cNvPicPr preferRelativeResize="0"/>
          <p:nvPr/>
        </p:nvPicPr>
        <p:blipFill rotWithShape="1">
          <a:blip r:embed="rId3">
            <a:alphaModFix/>
          </a:blip>
          <a:srcRect/>
          <a:stretch/>
        </p:blipFill>
        <p:spPr>
          <a:xfrm>
            <a:off x="4053426" y="3716337"/>
            <a:ext cx="5236348" cy="211462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22.	Bus Cables or Data cables: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 Bus is a collection device cables are two types of	wires through which data 	is transmitted from one device to another </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IDE cable: it used to connect HDD, CD ROM, DVD ROM</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FDD cable: it used to connect FDD (braking or manufacture defecting)</a:t>
            </a:r>
            <a:endParaRPr/>
          </a:p>
          <a:p>
            <a:pPr marL="0" lvl="0" indent="0" algn="l" rtl="0">
              <a:lnSpc>
                <a:spcPct val="90000"/>
              </a:lnSpc>
              <a:spcBef>
                <a:spcPts val="1000"/>
              </a:spcBef>
              <a:spcAft>
                <a:spcPts val="0"/>
              </a:spcAft>
              <a:buClr>
                <a:schemeClr val="dk1"/>
              </a:buClr>
              <a:buSzPts val="2400"/>
              <a:buNone/>
            </a:pPr>
            <a:endParaRPr/>
          </a:p>
        </p:txBody>
      </p:sp>
      <p:sp>
        <p:nvSpPr>
          <p:cNvPr id="238" name="Google Shape;238;p29"/>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39" name="Google Shape;239;p29"/>
          <p:cNvPicPr preferRelativeResize="0"/>
          <p:nvPr/>
        </p:nvPicPr>
        <p:blipFill rotWithShape="1">
          <a:blip r:embed="rId3">
            <a:alphaModFix/>
          </a:blip>
          <a:srcRect/>
          <a:stretch/>
        </p:blipFill>
        <p:spPr>
          <a:xfrm>
            <a:off x="3326296" y="4002157"/>
            <a:ext cx="5088833" cy="2150993"/>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23.	Hard Disk Drive: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The hard disk drive is the main, and usually largest, data storage device in a computer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The operating system, software titles and most other files are stored in the hard disk drive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Identifications is the panel name is Hard Disk dive</a:t>
            </a:r>
            <a:endParaRPr/>
          </a:p>
          <a:p>
            <a:pPr marL="0" lvl="0" indent="0" algn="l" rtl="0">
              <a:lnSpc>
                <a:spcPct val="90000"/>
              </a:lnSpc>
              <a:spcBef>
                <a:spcPts val="1000"/>
              </a:spcBef>
              <a:spcAft>
                <a:spcPts val="0"/>
              </a:spcAft>
              <a:buClr>
                <a:schemeClr val="dk1"/>
              </a:buClr>
              <a:buSzPts val="2400"/>
              <a:buNone/>
            </a:pPr>
            <a:endParaRPr/>
          </a:p>
        </p:txBody>
      </p:sp>
      <p:sp>
        <p:nvSpPr>
          <p:cNvPr id="245" name="Google Shape;245;p30"/>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46" name="Google Shape;246;p30"/>
          <p:cNvPicPr preferRelativeResize="0"/>
          <p:nvPr/>
        </p:nvPicPr>
        <p:blipFill rotWithShape="1">
          <a:blip r:embed="rId3">
            <a:alphaModFix/>
          </a:blip>
          <a:srcRect/>
          <a:stretch/>
        </p:blipFill>
        <p:spPr>
          <a:xfrm>
            <a:off x="4777525" y="4240696"/>
            <a:ext cx="3226788" cy="191245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4"/>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337185" marR="0" lvl="0" indent="-228600" algn="l" rtl="0">
              <a:lnSpc>
                <a:spcPct val="150000"/>
              </a:lnSpc>
              <a:spcBef>
                <a:spcPts val="0"/>
              </a:spcBef>
              <a:spcAft>
                <a:spcPts val="0"/>
              </a:spcAft>
              <a:buClr>
                <a:schemeClr val="dk1"/>
              </a:buClr>
              <a:buSzPts val="1800"/>
              <a:buChar char="•"/>
            </a:pPr>
            <a:r>
              <a:rPr lang="en-US" sz="1800" b="1">
                <a:latin typeface="Times New Roman"/>
                <a:ea typeface="Times New Roman"/>
                <a:cs typeface="Times New Roman"/>
                <a:sym typeface="Times New Roman"/>
              </a:rPr>
              <a:t>Safety Precautions:</a:t>
            </a:r>
            <a:endParaRPr sz="1800">
              <a:latin typeface="Times New Roman"/>
              <a:ea typeface="Times New Roman"/>
              <a:cs typeface="Times New Roman"/>
              <a:sym typeface="Times New Roman"/>
            </a:endParaRPr>
          </a:p>
          <a:p>
            <a:pPr marL="0" marR="0" lvl="0" indent="0" algn="l" rtl="0">
              <a:lnSpc>
                <a:spcPct val="150000"/>
              </a:lnSpc>
              <a:spcBef>
                <a:spcPts val="45"/>
              </a:spcBef>
              <a:spcAft>
                <a:spcPts val="0"/>
              </a:spcAft>
              <a:buClr>
                <a:schemeClr val="dk1"/>
              </a:buClr>
              <a:buSzPts val="1800"/>
              <a:buNone/>
            </a:pPr>
            <a:r>
              <a:rPr lang="en-US" sz="1800" b="1">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marL="457200" lvl="1" indent="0" algn="l" rtl="0">
              <a:lnSpc>
                <a:spcPct val="150000"/>
              </a:lnSpc>
              <a:spcBef>
                <a:spcPts val="0"/>
              </a:spcBef>
              <a:spcAft>
                <a:spcPts val="0"/>
              </a:spcAft>
              <a:buClr>
                <a:schemeClr val="dk1"/>
              </a:buClr>
              <a:buSzPts val="1200"/>
              <a:buNone/>
            </a:pPr>
            <a:r>
              <a:rPr lang="en-US" sz="1800">
                <a:latin typeface="Times New Roman"/>
                <a:ea typeface="Times New Roman"/>
                <a:cs typeface="Times New Roman"/>
                <a:sym typeface="Times New Roman"/>
              </a:rPr>
              <a:t>1. Beware of electrostatic discharge (ESO)</a:t>
            </a:r>
            <a:endParaRPr/>
          </a:p>
          <a:p>
            <a:pPr marL="457200" lvl="1" indent="0" algn="l" rtl="0">
              <a:lnSpc>
                <a:spcPct val="150000"/>
              </a:lnSpc>
              <a:spcBef>
                <a:spcPts val="695"/>
              </a:spcBef>
              <a:spcAft>
                <a:spcPts val="0"/>
              </a:spcAft>
              <a:buClr>
                <a:schemeClr val="dk1"/>
              </a:buClr>
              <a:buSzPts val="1200"/>
              <a:buNone/>
            </a:pPr>
            <a:r>
              <a:rPr lang="en-US" sz="1800">
                <a:latin typeface="Times New Roman"/>
                <a:ea typeface="Times New Roman"/>
                <a:cs typeface="Times New Roman"/>
                <a:sym typeface="Times New Roman"/>
              </a:rPr>
              <a:t>2. Build computer on a hard surface, away from concepts.</a:t>
            </a:r>
            <a:endParaRPr/>
          </a:p>
          <a:p>
            <a:pPr marL="457200" lvl="1" indent="0" algn="l" rtl="0">
              <a:lnSpc>
                <a:spcPct val="150000"/>
              </a:lnSpc>
              <a:spcBef>
                <a:spcPts val="685"/>
              </a:spcBef>
              <a:spcAft>
                <a:spcPts val="0"/>
              </a:spcAft>
              <a:buClr>
                <a:schemeClr val="dk1"/>
              </a:buClr>
              <a:buSzPts val="1200"/>
              <a:buNone/>
            </a:pPr>
            <a:r>
              <a:rPr lang="en-US" sz="1800">
                <a:latin typeface="Times New Roman"/>
                <a:ea typeface="Times New Roman"/>
                <a:cs typeface="Times New Roman"/>
                <a:sym typeface="Times New Roman"/>
              </a:rPr>
              <a:t>3. Wear shoes and the short sleeved cotton wear.</a:t>
            </a:r>
            <a:endParaRPr sz="1800">
              <a:latin typeface="Times New Roman"/>
              <a:ea typeface="Times New Roman"/>
              <a:cs typeface="Times New Roman"/>
              <a:sym typeface="Times New Roman"/>
            </a:endParaRPr>
          </a:p>
          <a:p>
            <a:pPr marL="457200" lvl="1" indent="0" algn="l" rtl="0">
              <a:lnSpc>
                <a:spcPct val="150000"/>
              </a:lnSpc>
              <a:spcBef>
                <a:spcPts val="695"/>
              </a:spcBef>
              <a:spcAft>
                <a:spcPts val="0"/>
              </a:spcAft>
              <a:buClr>
                <a:schemeClr val="dk1"/>
              </a:buClr>
              <a:buSzPts val="1200"/>
              <a:buNone/>
            </a:pPr>
            <a:r>
              <a:rPr lang="en-US" sz="1800">
                <a:latin typeface="Times New Roman"/>
                <a:ea typeface="Times New Roman"/>
                <a:cs typeface="Times New Roman"/>
                <a:sym typeface="Times New Roman"/>
              </a:rPr>
              <a:t>4. Use Phillips, head screw driver.</a:t>
            </a:r>
            <a:endParaRPr sz="1800">
              <a:latin typeface="Times New Roman"/>
              <a:ea typeface="Times New Roman"/>
              <a:cs typeface="Times New Roman"/>
              <a:sym typeface="Times New Roman"/>
            </a:endParaRPr>
          </a:p>
          <a:p>
            <a:pPr marL="457200" lvl="1" indent="0" algn="l" rtl="0">
              <a:lnSpc>
                <a:spcPct val="150000"/>
              </a:lnSpc>
              <a:spcBef>
                <a:spcPts val="685"/>
              </a:spcBef>
              <a:spcAft>
                <a:spcPts val="0"/>
              </a:spcAft>
              <a:buClr>
                <a:schemeClr val="dk1"/>
              </a:buClr>
              <a:buSzPts val="1200"/>
              <a:buNone/>
            </a:pPr>
            <a:r>
              <a:rPr lang="en-US" sz="1800">
                <a:latin typeface="Times New Roman"/>
                <a:ea typeface="Times New Roman"/>
                <a:cs typeface="Times New Roman"/>
                <a:sym typeface="Times New Roman"/>
              </a:rPr>
              <a:t>5. Keep the components away from moisture.</a:t>
            </a:r>
            <a:endParaRPr sz="1800">
              <a:latin typeface="Times New Roman"/>
              <a:ea typeface="Times New Roman"/>
              <a:cs typeface="Times New Roman"/>
              <a:sym typeface="Times New Roman"/>
            </a:endParaRPr>
          </a:p>
          <a:p>
            <a:pPr marL="457200" lvl="1" indent="0" algn="l" rtl="0">
              <a:lnSpc>
                <a:spcPct val="150000"/>
              </a:lnSpc>
              <a:spcBef>
                <a:spcPts val="695"/>
              </a:spcBef>
              <a:spcAft>
                <a:spcPts val="0"/>
              </a:spcAft>
              <a:buClr>
                <a:schemeClr val="dk1"/>
              </a:buClr>
              <a:buSzPts val="1200"/>
              <a:buNone/>
            </a:pPr>
            <a:r>
              <a:rPr lang="en-US" sz="1800">
                <a:latin typeface="Times New Roman"/>
                <a:ea typeface="Times New Roman"/>
                <a:cs typeface="Times New Roman"/>
                <a:sym typeface="Times New Roman"/>
              </a:rPr>
              <a:t>6. Avoid using pressure while installing.</a:t>
            </a:r>
            <a:endParaRPr sz="1800">
              <a:latin typeface="Times New Roman"/>
              <a:ea typeface="Times New Roman"/>
              <a:cs typeface="Times New Roman"/>
              <a:sym typeface="Times New Roman"/>
            </a:endParaRPr>
          </a:p>
          <a:p>
            <a:pPr marL="228600" lvl="0" indent="-76200" algn="l" rtl="0">
              <a:lnSpc>
                <a:spcPct val="90000"/>
              </a:lnSpc>
              <a:spcBef>
                <a:spcPts val="1000"/>
              </a:spcBef>
              <a:spcAft>
                <a:spcPts val="0"/>
              </a:spcAft>
              <a:buClr>
                <a:schemeClr val="dk1"/>
              </a:buClr>
              <a:buSzPts val="2400"/>
              <a:buNone/>
            </a:pPr>
            <a:endParaRPr/>
          </a:p>
        </p:txBody>
      </p:sp>
      <p:sp>
        <p:nvSpPr>
          <p:cNvPr id="46" name="Google Shape;46;p4"/>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b="1">
                <a:latin typeface="Times New Roman"/>
                <a:ea typeface="Times New Roman"/>
                <a:cs typeface="Times New Roman"/>
                <a:sym typeface="Times New Roman"/>
              </a:rPr>
              <a:t>Safety Precautions</a:t>
            </a:r>
            <a:endParaRPr sz="2800">
              <a:latin typeface="Calibri"/>
              <a:ea typeface="Calibri"/>
              <a:cs typeface="Calibri"/>
              <a:sym typeface="Calibri"/>
            </a:endParaRPr>
          </a:p>
          <a:p>
            <a:pPr marL="228600" lvl="0" indent="-228600" algn="ctr" rtl="0">
              <a:lnSpc>
                <a:spcPct val="90000"/>
              </a:lnSpc>
              <a:spcBef>
                <a:spcPts val="1000"/>
              </a:spcBef>
              <a:spcAft>
                <a:spcPts val="0"/>
              </a:spcAft>
              <a:buClr>
                <a:schemeClr val="lt1"/>
              </a:buClr>
              <a:buSzPts val="2800"/>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24.	CD ROM Drive &amp; CD-Writer: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CD-Rom (Compact Disk Read only Memory) Drive is a device that reads the information from Compact Disks (CD).</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CD-Writer is used to write the data into Compact Disks.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Identification is the panel name is CD Writer</a:t>
            </a:r>
            <a:endParaRPr/>
          </a:p>
          <a:p>
            <a:pPr marL="0" lvl="0" indent="0" algn="l" rtl="0">
              <a:lnSpc>
                <a:spcPct val="90000"/>
              </a:lnSpc>
              <a:spcBef>
                <a:spcPts val="1000"/>
              </a:spcBef>
              <a:spcAft>
                <a:spcPts val="0"/>
              </a:spcAft>
              <a:buClr>
                <a:schemeClr val="dk1"/>
              </a:buClr>
              <a:buSzPts val="2400"/>
              <a:buNone/>
            </a:pPr>
            <a:endParaRPr/>
          </a:p>
        </p:txBody>
      </p:sp>
      <p:sp>
        <p:nvSpPr>
          <p:cNvPr id="252" name="Google Shape;252;p31"/>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53" name="Google Shape;253;p31"/>
          <p:cNvPicPr preferRelativeResize="0"/>
          <p:nvPr/>
        </p:nvPicPr>
        <p:blipFill rotWithShape="1">
          <a:blip r:embed="rId3">
            <a:alphaModFix/>
          </a:blip>
          <a:srcRect/>
          <a:stretch/>
        </p:blipFill>
        <p:spPr>
          <a:xfrm>
            <a:off x="4515016" y="3684104"/>
            <a:ext cx="3688080" cy="2469046"/>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25.	Floppy Disk Drive:</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The floppy disk drive is used to read the  information stored in floppy disks.</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Floppy disks also called as a diskette.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Identification is smaller than CD Writer.</a:t>
            </a:r>
            <a:endParaRPr/>
          </a:p>
          <a:p>
            <a:pPr marL="0" lvl="0" indent="0" algn="l" rtl="0">
              <a:lnSpc>
                <a:spcPct val="90000"/>
              </a:lnSpc>
              <a:spcBef>
                <a:spcPts val="1000"/>
              </a:spcBef>
              <a:spcAft>
                <a:spcPts val="0"/>
              </a:spcAft>
              <a:buClr>
                <a:schemeClr val="dk1"/>
              </a:buClr>
              <a:buSzPts val="2400"/>
              <a:buNone/>
            </a:pPr>
            <a:endParaRPr/>
          </a:p>
        </p:txBody>
      </p:sp>
      <p:sp>
        <p:nvSpPr>
          <p:cNvPr id="259" name="Google Shape;259;p32"/>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60" name="Google Shape;260;p32"/>
          <p:cNvPicPr preferRelativeResize="0"/>
          <p:nvPr/>
        </p:nvPicPr>
        <p:blipFill rotWithShape="1">
          <a:blip r:embed="rId3">
            <a:alphaModFix/>
          </a:blip>
          <a:srcRect/>
          <a:stretch/>
        </p:blipFill>
        <p:spPr>
          <a:xfrm>
            <a:off x="3896139" y="3882887"/>
            <a:ext cx="3462876" cy="1855304"/>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26.	SMPS:</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SMPS is used to supply the power to Mother Board HDD,CD ROM, FDD</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In SMPS holds a transformer, voltage control and fan</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Identification  is  the  rectangular  box  shape  and  panel  name  is  switching  mode  power  supply.</a:t>
            </a:r>
            <a:endParaRPr/>
          </a:p>
          <a:p>
            <a:pPr marL="0" lvl="0" indent="0" algn="l" rtl="0">
              <a:lnSpc>
                <a:spcPct val="90000"/>
              </a:lnSpc>
              <a:spcBef>
                <a:spcPts val="1000"/>
              </a:spcBef>
              <a:spcAft>
                <a:spcPts val="0"/>
              </a:spcAft>
              <a:buClr>
                <a:schemeClr val="dk1"/>
              </a:buClr>
              <a:buSzPts val="2400"/>
              <a:buNone/>
            </a:pPr>
            <a:endParaRPr/>
          </a:p>
        </p:txBody>
      </p:sp>
      <p:sp>
        <p:nvSpPr>
          <p:cNvPr id="266" name="Google Shape;266;p33"/>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267" name="Google Shape;267;p33"/>
          <p:cNvPicPr preferRelativeResize="0"/>
          <p:nvPr/>
        </p:nvPicPr>
        <p:blipFill rotWithShape="1">
          <a:blip r:embed="rId3">
            <a:alphaModFix/>
          </a:blip>
          <a:srcRect/>
          <a:stretch/>
        </p:blipFill>
        <p:spPr>
          <a:xfrm>
            <a:off x="4155536" y="4056380"/>
            <a:ext cx="4193333" cy="209677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chemeClr val="dk1"/>
              </a:buClr>
              <a:buSzPts val="2000"/>
              <a:buNone/>
            </a:pPr>
            <a:r>
              <a:rPr lang="en-US" sz="2000" b="1">
                <a:latin typeface="Times New Roman"/>
                <a:ea typeface="Times New Roman"/>
                <a:cs typeface="Times New Roman"/>
                <a:sym typeface="Times New Roman"/>
              </a:rPr>
              <a:t>Reference</a:t>
            </a:r>
            <a:endParaRPr sz="1800" b="1">
              <a:solidFill>
                <a:srgbClr val="00000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1. Hardware Bible by Winn L. Rosch</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2. Hardware and Software of Personal Computers by Sanjay K. Bose</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3. Fundamentals of Computers by V. Rajaraman</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4. Computer Studies - A first course by John Shelley and Roger Hunt</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5. Computer Fundamentals, MS Office and Internet &amp; WebTechnology by Dinesh Maidasani</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6. Modern Computer Hardware Course by M Lotia, P Nair, P Lotia</a:t>
            </a:r>
            <a:endParaRPr sz="1800">
              <a:latin typeface="Times New Roman"/>
              <a:ea typeface="Times New Roman"/>
              <a:cs typeface="Times New Roman"/>
              <a:sym typeface="Times New Roman"/>
            </a:endParaRPr>
          </a:p>
          <a:p>
            <a:pPr marL="0" marR="0" lvl="0" indent="0" algn="l" rtl="0">
              <a:lnSpc>
                <a:spcPct val="200000"/>
              </a:lnSpc>
              <a:spcBef>
                <a:spcPts val="0"/>
              </a:spcBef>
              <a:spcAft>
                <a:spcPts val="0"/>
              </a:spcAft>
              <a:buClr>
                <a:schemeClr val="dk1"/>
              </a:buClr>
              <a:buSzPts val="1800"/>
              <a:buNone/>
            </a:pPr>
            <a:r>
              <a:rPr lang="en-US" sz="1800" b="1">
                <a:latin typeface="Calibri"/>
                <a:ea typeface="Calibri"/>
                <a:cs typeface="Calibri"/>
                <a:sym typeface="Calibri"/>
              </a:rPr>
              <a:t> </a:t>
            </a:r>
            <a:endParaRPr sz="1800">
              <a:latin typeface="Times New Roman"/>
              <a:ea typeface="Times New Roman"/>
              <a:cs typeface="Times New Roman"/>
              <a:sym typeface="Times New Roman"/>
            </a:endParaRPr>
          </a:p>
          <a:p>
            <a:pPr marL="0" lvl="0" indent="0" algn="l" rtl="0">
              <a:lnSpc>
                <a:spcPct val="200000"/>
              </a:lnSpc>
              <a:spcBef>
                <a:spcPts val="1000"/>
              </a:spcBef>
              <a:spcAft>
                <a:spcPts val="0"/>
              </a:spcAft>
              <a:buClr>
                <a:schemeClr val="dk1"/>
              </a:buClr>
              <a:buSzPts val="2400"/>
              <a:buNone/>
            </a:pPr>
            <a:endParaRPr/>
          </a:p>
        </p:txBody>
      </p:sp>
      <p:sp>
        <p:nvSpPr>
          <p:cNvPr id="273" name="Google Shape;273;p34"/>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a:t>Reference</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5"/>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228600" lvl="0" indent="-76200" algn="l" rtl="0">
              <a:lnSpc>
                <a:spcPct val="90000"/>
              </a:lnSpc>
              <a:spcBef>
                <a:spcPts val="0"/>
              </a:spcBef>
              <a:spcAft>
                <a:spcPts val="0"/>
              </a:spcAft>
              <a:buClr>
                <a:schemeClr val="dk1"/>
              </a:buClr>
              <a:buSzPts val="2400"/>
              <a:buNone/>
            </a:pPr>
            <a:endParaRPr/>
          </a:p>
        </p:txBody>
      </p:sp>
      <p:sp>
        <p:nvSpPr>
          <p:cNvPr id="52" name="Google Shape;52;p5"/>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1800"/>
              <a:buNone/>
            </a:pPr>
            <a:r>
              <a:rPr lang="en-US" sz="1800" b="1">
                <a:latin typeface="Times New Roman"/>
                <a:ea typeface="Times New Roman"/>
                <a:cs typeface="Times New Roman"/>
                <a:sym typeface="Times New Roman"/>
              </a:rPr>
              <a:t>Block Diagram of Computer</a:t>
            </a:r>
            <a:endParaRPr sz="1800" b="1">
              <a:latin typeface="Times New Roman"/>
              <a:ea typeface="Times New Roman"/>
              <a:cs typeface="Times New Roman"/>
              <a:sym typeface="Times New Roman"/>
            </a:endParaRPr>
          </a:p>
          <a:p>
            <a:pPr marL="228600" lvl="0" indent="-228600" algn="ctr" rtl="0">
              <a:lnSpc>
                <a:spcPct val="90000"/>
              </a:lnSpc>
              <a:spcBef>
                <a:spcPts val="1000"/>
              </a:spcBef>
              <a:spcAft>
                <a:spcPts val="0"/>
              </a:spcAft>
              <a:buClr>
                <a:schemeClr val="lt1"/>
              </a:buClr>
              <a:buSzPts val="2800"/>
              <a:buNone/>
            </a:pPr>
            <a:endParaRPr/>
          </a:p>
        </p:txBody>
      </p:sp>
      <p:grpSp>
        <p:nvGrpSpPr>
          <p:cNvPr id="53" name="Google Shape;53;p5"/>
          <p:cNvGrpSpPr/>
          <p:nvPr/>
        </p:nvGrpSpPr>
        <p:grpSpPr>
          <a:xfrm>
            <a:off x="2695892" y="1279525"/>
            <a:ext cx="6800215" cy="4873625"/>
            <a:chOff x="31" y="0"/>
            <a:chExt cx="10709" cy="4246"/>
          </a:xfrm>
        </p:grpSpPr>
        <p:sp>
          <p:nvSpPr>
            <p:cNvPr id="54" name="Google Shape;54;p5"/>
            <p:cNvSpPr/>
            <p:nvPr/>
          </p:nvSpPr>
          <p:spPr>
            <a:xfrm>
              <a:off x="31" y="4244"/>
              <a:ext cx="10709" cy="2"/>
            </a:xfrm>
            <a:custGeom>
              <a:avLst/>
              <a:gdLst/>
              <a:ahLst/>
              <a:cxnLst/>
              <a:rect l="l" t="t" r="r" b="b"/>
              <a:pathLst>
                <a:path w="10709" h="120000" extrusionOk="0">
                  <a:moveTo>
                    <a:pt x="0" y="0"/>
                  </a:moveTo>
                  <a:lnTo>
                    <a:pt x="10709" y="0"/>
                  </a:lnTo>
                </a:path>
              </a:pathLst>
            </a:custGeom>
            <a:noFill/>
            <a:ln w="39350" cap="flat" cmpd="sng">
              <a:solidFill>
                <a:srgbClr val="622423"/>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5" name="Google Shape;55;p5"/>
            <p:cNvPicPr preferRelativeResize="0"/>
            <p:nvPr/>
          </p:nvPicPr>
          <p:blipFill rotWithShape="1">
            <a:blip r:embed="rId3">
              <a:alphaModFix/>
            </a:blip>
            <a:srcRect/>
            <a:stretch/>
          </p:blipFill>
          <p:spPr>
            <a:xfrm>
              <a:off x="1171" y="0"/>
              <a:ext cx="8458" cy="4154"/>
            </a:xfrm>
            <a:prstGeom prst="rect">
              <a:avLst/>
            </a:prstGeom>
            <a:noFill/>
            <a:ln>
              <a:noFill/>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6"/>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a:latin typeface="Times New Roman"/>
                <a:ea typeface="Times New Roman"/>
                <a:cs typeface="Times New Roman"/>
                <a:sym typeface="Times New Roman"/>
              </a:rPr>
              <a:t>1. Cabinet:</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It is used to install all hardware devices like(mother board, SMPS,HDD, CD Rom, FDD)</a:t>
            </a:r>
            <a:endParaRPr/>
          </a:p>
          <a:p>
            <a:pPr marL="228600" lvl="0" indent="-228600" algn="l" rtl="0">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It has Start, Restart Button, Led’s, Audio and USB Connecters are available at front side.</a:t>
            </a:r>
            <a:endParaRPr/>
          </a:p>
          <a:p>
            <a:pPr marL="228600" lvl="0" indent="-762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Char char="•"/>
            </a:pPr>
            <a:r>
              <a:rPr lang="en-US"/>
              <a:t> </a:t>
            </a:r>
            <a:endParaRPr/>
          </a:p>
          <a:p>
            <a:pPr marL="228600" lvl="0" indent="-76200" algn="l" rtl="0">
              <a:lnSpc>
                <a:spcPct val="90000"/>
              </a:lnSpc>
              <a:spcBef>
                <a:spcPts val="1000"/>
              </a:spcBef>
              <a:spcAft>
                <a:spcPts val="0"/>
              </a:spcAft>
              <a:buClr>
                <a:schemeClr val="dk1"/>
              </a:buClr>
              <a:buSzPts val="2400"/>
              <a:buNone/>
            </a:pPr>
            <a:endParaRPr/>
          </a:p>
        </p:txBody>
      </p:sp>
      <p:sp>
        <p:nvSpPr>
          <p:cNvPr id="61" name="Google Shape;61;p6"/>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1800"/>
              <a:buNone/>
            </a:pPr>
            <a:r>
              <a:rPr lang="en-US" sz="1800">
                <a:latin typeface="Calibri"/>
                <a:ea typeface="Calibri"/>
                <a:cs typeface="Calibri"/>
                <a:sym typeface="Calibri"/>
              </a:rPr>
              <a:t>Peripherals of a computer</a:t>
            </a:r>
            <a:endParaRPr/>
          </a:p>
        </p:txBody>
      </p:sp>
      <p:grpSp>
        <p:nvGrpSpPr>
          <p:cNvPr id="62" name="Google Shape;62;p6"/>
          <p:cNvGrpSpPr/>
          <p:nvPr/>
        </p:nvGrpSpPr>
        <p:grpSpPr>
          <a:xfrm>
            <a:off x="4707529" y="3110947"/>
            <a:ext cx="2140944" cy="2627243"/>
            <a:chOff x="10332" y="-56"/>
            <a:chExt cx="1483" cy="1920"/>
          </a:xfrm>
        </p:grpSpPr>
        <p:pic>
          <p:nvPicPr>
            <p:cNvPr id="63" name="Google Shape;63;p6"/>
            <p:cNvPicPr preferRelativeResize="0"/>
            <p:nvPr/>
          </p:nvPicPr>
          <p:blipFill rotWithShape="1">
            <a:blip r:embed="rId3">
              <a:alphaModFix/>
            </a:blip>
            <a:srcRect/>
            <a:stretch/>
          </p:blipFill>
          <p:spPr>
            <a:xfrm>
              <a:off x="10332" y="-56"/>
              <a:ext cx="1483" cy="1920"/>
            </a:xfrm>
            <a:prstGeom prst="rect">
              <a:avLst/>
            </a:prstGeom>
            <a:noFill/>
            <a:ln>
              <a:noFill/>
            </a:ln>
          </p:spPr>
        </p:pic>
        <p:sp>
          <p:nvSpPr>
            <p:cNvPr id="64" name="Google Shape;64;p6"/>
            <p:cNvSpPr/>
            <p:nvPr/>
          </p:nvSpPr>
          <p:spPr>
            <a:xfrm>
              <a:off x="11532" y="1247"/>
              <a:ext cx="22" cy="10"/>
            </a:xfrm>
            <a:custGeom>
              <a:avLst/>
              <a:gdLst/>
              <a:ahLst/>
              <a:cxnLst/>
              <a:rect l="l" t="t" r="r" b="b"/>
              <a:pathLst>
                <a:path w="22" h="10" extrusionOk="0">
                  <a:moveTo>
                    <a:pt x="22" y="0"/>
                  </a:moveTo>
                  <a:lnTo>
                    <a:pt x="2" y="2"/>
                  </a:lnTo>
                  <a:lnTo>
                    <a:pt x="0" y="2"/>
                  </a:lnTo>
                  <a:lnTo>
                    <a:pt x="0" y="10"/>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6"/>
            <p:cNvSpPr/>
            <p:nvPr/>
          </p:nvSpPr>
          <p:spPr>
            <a:xfrm>
              <a:off x="11532" y="1235"/>
              <a:ext cx="3" cy="8"/>
            </a:xfrm>
            <a:custGeom>
              <a:avLst/>
              <a:gdLst/>
              <a:ahLst/>
              <a:cxnLst/>
              <a:rect l="l" t="t" r="r" b="b"/>
              <a:pathLst>
                <a:path w="3" h="8" extrusionOk="0">
                  <a:moveTo>
                    <a:pt x="0" y="0"/>
                  </a:moveTo>
                  <a:lnTo>
                    <a:pt x="0" y="7"/>
                  </a:lnTo>
                  <a:lnTo>
                    <a:pt x="2" y="7"/>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6"/>
            <p:cNvSpPr/>
            <p:nvPr/>
          </p:nvSpPr>
          <p:spPr>
            <a:xfrm>
              <a:off x="11400" y="1242"/>
              <a:ext cx="154" cy="2"/>
            </a:xfrm>
            <a:custGeom>
              <a:avLst/>
              <a:gdLst/>
              <a:ahLst/>
              <a:cxnLst/>
              <a:rect l="l" t="t" r="r" b="b"/>
              <a:pathLst>
                <a:path w="154" h="120000" extrusionOk="0">
                  <a:moveTo>
                    <a:pt x="0" y="0"/>
                  </a:moveTo>
                  <a:lnTo>
                    <a:pt x="154" y="0"/>
                  </a:lnTo>
                </a:path>
              </a:pathLst>
            </a:custGeom>
            <a:noFill/>
            <a:ln w="104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6"/>
            <p:cNvSpPr/>
            <p:nvPr/>
          </p:nvSpPr>
          <p:spPr>
            <a:xfrm>
              <a:off x="11597" y="1501"/>
              <a:ext cx="22" cy="12"/>
            </a:xfrm>
            <a:custGeom>
              <a:avLst/>
              <a:gdLst/>
              <a:ahLst/>
              <a:cxnLst/>
              <a:rect l="l" t="t" r="r" b="b"/>
              <a:pathLst>
                <a:path w="22" h="12" extrusionOk="0">
                  <a:moveTo>
                    <a:pt x="21" y="0"/>
                  </a:moveTo>
                  <a:lnTo>
                    <a:pt x="5" y="3"/>
                  </a:lnTo>
                  <a:lnTo>
                    <a:pt x="0" y="3"/>
                  </a:lnTo>
                  <a:lnTo>
                    <a:pt x="0" y="12"/>
                  </a:lnTo>
                  <a:lnTo>
                    <a:pt x="21"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6"/>
            <p:cNvSpPr/>
            <p:nvPr/>
          </p:nvSpPr>
          <p:spPr>
            <a:xfrm>
              <a:off x="11597" y="1492"/>
              <a:ext cx="5" cy="8"/>
            </a:xfrm>
            <a:custGeom>
              <a:avLst/>
              <a:gdLst/>
              <a:ahLst/>
              <a:cxnLst/>
              <a:rect l="l" t="t" r="r" b="b"/>
              <a:pathLst>
                <a:path w="5" h="8" extrusionOk="0">
                  <a:moveTo>
                    <a:pt x="0" y="0"/>
                  </a:moveTo>
                  <a:lnTo>
                    <a:pt x="0" y="7"/>
                  </a:lnTo>
                  <a:lnTo>
                    <a:pt x="5" y="7"/>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6"/>
            <p:cNvSpPr/>
            <p:nvPr/>
          </p:nvSpPr>
          <p:spPr>
            <a:xfrm>
              <a:off x="11422" y="1498"/>
              <a:ext cx="197" cy="2"/>
            </a:xfrm>
            <a:custGeom>
              <a:avLst/>
              <a:gdLst/>
              <a:ahLst/>
              <a:cxnLst/>
              <a:rect l="l" t="t" r="r" b="b"/>
              <a:pathLst>
                <a:path w="197" h="120000" extrusionOk="0">
                  <a:moveTo>
                    <a:pt x="0" y="0"/>
                  </a:moveTo>
                  <a:lnTo>
                    <a:pt x="196" y="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6"/>
            <p:cNvSpPr/>
            <p:nvPr/>
          </p:nvSpPr>
          <p:spPr>
            <a:xfrm>
              <a:off x="10942" y="1516"/>
              <a:ext cx="24" cy="12"/>
            </a:xfrm>
            <a:custGeom>
              <a:avLst/>
              <a:gdLst/>
              <a:ahLst/>
              <a:cxnLst/>
              <a:rect l="l" t="t" r="r" b="b"/>
              <a:pathLst>
                <a:path w="24" h="12" extrusionOk="0">
                  <a:moveTo>
                    <a:pt x="16" y="0"/>
                  </a:moveTo>
                  <a:lnTo>
                    <a:pt x="0" y="7"/>
                  </a:lnTo>
                  <a:lnTo>
                    <a:pt x="24" y="12"/>
                  </a:lnTo>
                  <a:lnTo>
                    <a:pt x="19" y="5"/>
                  </a:lnTo>
                  <a:lnTo>
                    <a:pt x="1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1" name="Google Shape;71;p6"/>
            <p:cNvGrpSpPr/>
            <p:nvPr/>
          </p:nvGrpSpPr>
          <p:grpSpPr>
            <a:xfrm>
              <a:off x="10942" y="1434"/>
              <a:ext cx="329" cy="94"/>
              <a:chOff x="10942" y="1434"/>
              <a:chExt cx="329" cy="94"/>
            </a:xfrm>
          </p:grpSpPr>
          <p:sp>
            <p:nvSpPr>
              <p:cNvPr id="72" name="Google Shape;72;p6"/>
              <p:cNvSpPr/>
              <p:nvPr/>
            </p:nvSpPr>
            <p:spPr>
              <a:xfrm>
                <a:off x="10942" y="1434"/>
                <a:ext cx="329" cy="94"/>
              </a:xfrm>
              <a:custGeom>
                <a:avLst/>
                <a:gdLst/>
                <a:ahLst/>
                <a:cxnLst/>
                <a:rect l="l" t="t" r="r" b="b"/>
                <a:pathLst>
                  <a:path w="329" h="94" extrusionOk="0">
                    <a:moveTo>
                      <a:pt x="326" y="0"/>
                    </a:moveTo>
                    <a:lnTo>
                      <a:pt x="19" y="82"/>
                    </a:lnTo>
                    <a:lnTo>
                      <a:pt x="16" y="82"/>
                    </a:lnTo>
                    <a:lnTo>
                      <a:pt x="19" y="87"/>
                    </a:lnTo>
                    <a:lnTo>
                      <a:pt x="24" y="94"/>
                    </a:lnTo>
                    <a:lnTo>
                      <a:pt x="21" y="87"/>
                    </a:lnTo>
                    <a:lnTo>
                      <a:pt x="328" y="5"/>
                    </a:lnTo>
                    <a:lnTo>
                      <a:pt x="32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6"/>
              <p:cNvSpPr/>
              <p:nvPr/>
            </p:nvSpPr>
            <p:spPr>
              <a:xfrm>
                <a:off x="10942" y="1434"/>
                <a:ext cx="329" cy="94"/>
              </a:xfrm>
              <a:custGeom>
                <a:avLst/>
                <a:gdLst/>
                <a:ahLst/>
                <a:cxnLst/>
                <a:rect l="l" t="t" r="r" b="b"/>
                <a:pathLst>
                  <a:path w="329" h="94" extrusionOk="0">
                    <a:moveTo>
                      <a:pt x="19" y="75"/>
                    </a:moveTo>
                    <a:lnTo>
                      <a:pt x="0" y="89"/>
                    </a:lnTo>
                    <a:lnTo>
                      <a:pt x="16" y="82"/>
                    </a:lnTo>
                    <a:lnTo>
                      <a:pt x="19" y="82"/>
                    </a:lnTo>
                    <a:lnTo>
                      <a:pt x="19" y="7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4" name="Google Shape;74;p6"/>
            <p:cNvSpPr/>
            <p:nvPr/>
          </p:nvSpPr>
          <p:spPr>
            <a:xfrm>
              <a:off x="10937" y="1288"/>
              <a:ext cx="552" cy="89"/>
            </a:xfrm>
            <a:custGeom>
              <a:avLst/>
              <a:gdLst/>
              <a:ahLst/>
              <a:cxnLst/>
              <a:rect l="l" t="t" r="r" b="b"/>
              <a:pathLst>
                <a:path w="552" h="89" extrusionOk="0">
                  <a:moveTo>
                    <a:pt x="0" y="0"/>
                  </a:moveTo>
                  <a:lnTo>
                    <a:pt x="0" y="7"/>
                  </a:lnTo>
                  <a:lnTo>
                    <a:pt x="5" y="7"/>
                  </a:lnTo>
                  <a:lnTo>
                    <a:pt x="549" y="89"/>
                  </a:lnTo>
                  <a:lnTo>
                    <a:pt x="552" y="84"/>
                  </a:lnTo>
                  <a:lnTo>
                    <a:pt x="5" y="2"/>
                  </a:lnTo>
                  <a:lnTo>
                    <a:pt x="0"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5" name="Google Shape;75;p6"/>
            <p:cNvGrpSpPr/>
            <p:nvPr/>
          </p:nvGrpSpPr>
          <p:grpSpPr>
            <a:xfrm>
              <a:off x="10920" y="1283"/>
              <a:ext cx="24" cy="20"/>
              <a:chOff x="10920" y="1283"/>
              <a:chExt cx="24" cy="20"/>
            </a:xfrm>
          </p:grpSpPr>
          <p:sp>
            <p:nvSpPr>
              <p:cNvPr id="76" name="Google Shape;76;p6"/>
              <p:cNvSpPr/>
              <p:nvPr/>
            </p:nvSpPr>
            <p:spPr>
              <a:xfrm>
                <a:off x="10920" y="1283"/>
                <a:ext cx="24" cy="20"/>
              </a:xfrm>
              <a:custGeom>
                <a:avLst/>
                <a:gdLst/>
                <a:ahLst/>
                <a:cxnLst/>
                <a:rect l="l" t="t" r="r" b="b"/>
                <a:pathLst>
                  <a:path w="24" h="20" extrusionOk="0">
                    <a:moveTo>
                      <a:pt x="24" y="0"/>
                    </a:moveTo>
                    <a:lnTo>
                      <a:pt x="0" y="5"/>
                    </a:lnTo>
                    <a:lnTo>
                      <a:pt x="19" y="19"/>
                    </a:lnTo>
                    <a:lnTo>
                      <a:pt x="22" y="12"/>
                    </a:lnTo>
                    <a:lnTo>
                      <a:pt x="17" y="12"/>
                    </a:lnTo>
                    <a:lnTo>
                      <a:pt x="17" y="5"/>
                    </a:lnTo>
                    <a:lnTo>
                      <a:pt x="22" y="5"/>
                    </a:lnTo>
                    <a:lnTo>
                      <a:pt x="24"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6"/>
              <p:cNvSpPr/>
              <p:nvPr/>
            </p:nvSpPr>
            <p:spPr>
              <a:xfrm>
                <a:off x="10920" y="1283"/>
                <a:ext cx="24" cy="20"/>
              </a:xfrm>
              <a:custGeom>
                <a:avLst/>
                <a:gdLst/>
                <a:ahLst/>
                <a:cxnLst/>
                <a:rect l="l" t="t" r="r" b="b"/>
                <a:pathLst>
                  <a:path w="24" h="20" extrusionOk="0">
                    <a:moveTo>
                      <a:pt x="22" y="5"/>
                    </a:moveTo>
                    <a:lnTo>
                      <a:pt x="17" y="5"/>
                    </a:lnTo>
                    <a:lnTo>
                      <a:pt x="22" y="7"/>
                    </a:lnTo>
                    <a:lnTo>
                      <a:pt x="22" y="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7"/>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2. Monitor:</a:t>
            </a:r>
            <a:endParaRPr/>
          </a:p>
          <a:p>
            <a:pPr marL="228600" lvl="0" indent="-228600" algn="l" rtl="0">
              <a:lnSpc>
                <a:spcPct val="90000"/>
              </a:lnSpc>
              <a:spcBef>
                <a:spcPts val="1000"/>
              </a:spcBef>
              <a:spcAft>
                <a:spcPts val="0"/>
              </a:spcAft>
              <a:buClr>
                <a:schemeClr val="dk1"/>
              </a:buClr>
              <a:buSzPts val="2400"/>
              <a:buChar char="•"/>
            </a:pPr>
            <a:r>
              <a:rPr lang="en-US"/>
              <a:t>Monitor of a computer is like a television screen.</a:t>
            </a:r>
            <a:endParaRPr/>
          </a:p>
          <a:p>
            <a:pPr marL="228600" lvl="0" indent="-228600" algn="l" rtl="0">
              <a:lnSpc>
                <a:spcPct val="90000"/>
              </a:lnSpc>
              <a:spcBef>
                <a:spcPts val="1000"/>
              </a:spcBef>
              <a:spcAft>
                <a:spcPts val="0"/>
              </a:spcAft>
              <a:buClr>
                <a:schemeClr val="dk1"/>
              </a:buClr>
              <a:buSzPts val="2400"/>
              <a:buChar char="•"/>
            </a:pPr>
            <a:r>
              <a:rPr lang="en-US"/>
              <a:t>It displays text characters and graphics in colors or in shades of grey.</a:t>
            </a:r>
            <a:endParaRPr/>
          </a:p>
          <a:p>
            <a:pPr marL="228600" lvl="0" indent="-228600" algn="l" rtl="0">
              <a:lnSpc>
                <a:spcPct val="90000"/>
              </a:lnSpc>
              <a:spcBef>
                <a:spcPts val="1000"/>
              </a:spcBef>
              <a:spcAft>
                <a:spcPts val="0"/>
              </a:spcAft>
              <a:buClr>
                <a:schemeClr val="dk1"/>
              </a:buClr>
              <a:buSzPts val="2400"/>
              <a:buChar char="•"/>
            </a:pPr>
            <a:r>
              <a:rPr lang="en-US"/>
              <a:t>The monitor is also called as screen or display or CRT (cathode ray tube). In the monitor the screen will be displayed in pixels format.</a:t>
            </a:r>
            <a:endParaRPr/>
          </a:p>
          <a:p>
            <a:pPr marL="342900" marR="0" lvl="0" indent="-342900" algn="l" rtl="0">
              <a:lnSpc>
                <a:spcPct val="90000"/>
              </a:lnSpc>
              <a:spcBef>
                <a:spcPts val="345"/>
              </a:spcBef>
              <a:spcAft>
                <a:spcPts val="0"/>
              </a:spcAft>
              <a:buClr>
                <a:schemeClr val="dk1"/>
              </a:buClr>
              <a:buSzPts val="1200"/>
              <a:buFont typeface="Times New Roman"/>
              <a:buAutoNum type="romanLcPeriod"/>
            </a:pPr>
            <a:r>
              <a:rPr lang="en-US" sz="1800" b="1">
                <a:latin typeface="Times New Roman"/>
                <a:ea typeface="Times New Roman"/>
                <a:cs typeface="Times New Roman"/>
                <a:sym typeface="Times New Roman"/>
              </a:rPr>
              <a:t>800 by 600 pixels</a:t>
            </a:r>
            <a:endParaRPr sz="1800">
              <a:latin typeface="Calibri"/>
              <a:ea typeface="Calibri"/>
              <a:cs typeface="Calibri"/>
              <a:sym typeface="Calibri"/>
            </a:endParaRPr>
          </a:p>
          <a:p>
            <a:pPr marL="342900" marR="0" lvl="0" indent="-342900" algn="l" rtl="0">
              <a:lnSpc>
                <a:spcPct val="90000"/>
              </a:lnSpc>
              <a:spcBef>
                <a:spcPts val="0"/>
              </a:spcBef>
              <a:spcAft>
                <a:spcPts val="0"/>
              </a:spcAft>
              <a:buClr>
                <a:schemeClr val="dk1"/>
              </a:buClr>
              <a:buSzPts val="1200"/>
              <a:buFont typeface="Times New Roman"/>
              <a:buAutoNum type="romanLcPeriod"/>
            </a:pPr>
            <a:r>
              <a:rPr lang="en-US" sz="1800" b="1">
                <a:latin typeface="Times New Roman"/>
                <a:ea typeface="Times New Roman"/>
                <a:cs typeface="Times New Roman"/>
                <a:sym typeface="Times New Roman"/>
              </a:rPr>
              <a:t>1024 by 768 pixels</a:t>
            </a:r>
            <a:endParaRPr sz="1800">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a:p>
            <a:pPr marL="228600" lvl="0" indent="-76200" algn="l" rtl="0">
              <a:lnSpc>
                <a:spcPct val="90000"/>
              </a:lnSpc>
              <a:spcBef>
                <a:spcPts val="1000"/>
              </a:spcBef>
              <a:spcAft>
                <a:spcPts val="0"/>
              </a:spcAft>
              <a:buClr>
                <a:schemeClr val="dk1"/>
              </a:buClr>
              <a:buSzPts val="2400"/>
              <a:buNone/>
            </a:pPr>
            <a:endParaRPr/>
          </a:p>
        </p:txBody>
      </p:sp>
      <p:sp>
        <p:nvSpPr>
          <p:cNvPr id="83" name="Google Shape;83;p7"/>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84" name="Google Shape;84;p7"/>
          <p:cNvPicPr preferRelativeResize="0"/>
          <p:nvPr/>
        </p:nvPicPr>
        <p:blipFill rotWithShape="1">
          <a:blip r:embed="rId3">
            <a:alphaModFix/>
          </a:blip>
          <a:srcRect/>
          <a:stretch/>
        </p:blipFill>
        <p:spPr>
          <a:xfrm>
            <a:off x="4742180" y="3429000"/>
            <a:ext cx="2453750" cy="231830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8"/>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3. Key Board: </a:t>
            </a:r>
            <a:endParaRPr/>
          </a:p>
          <a:p>
            <a:pPr marL="228600" lvl="0" indent="-7620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Key board is like a type writer, which contains keys to feed the data or information into the computer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Keyboards are available in two modules. These are</a:t>
            </a:r>
            <a:endParaRPr/>
          </a:p>
          <a:p>
            <a:pPr marL="228600" lvl="0" indent="-228600" algn="l" rtl="0">
              <a:lnSpc>
                <a:spcPct val="90000"/>
              </a:lnSpc>
              <a:spcBef>
                <a:spcPts val="10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standard key board with 83-88 keys</a:t>
            </a:r>
            <a:endParaRPr/>
          </a:p>
          <a:p>
            <a:pPr marL="228600" lvl="0" indent="-228600" algn="l" rtl="0">
              <a:lnSpc>
                <a:spcPct val="90000"/>
              </a:lnSpc>
              <a:spcBef>
                <a:spcPts val="100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enhanced  key board with  104 keys or above</a:t>
            </a:r>
            <a:endParaRPr/>
          </a:p>
          <a:p>
            <a:pPr marL="228600" lvl="0" indent="-76200" algn="l" rtl="0">
              <a:lnSpc>
                <a:spcPct val="90000"/>
              </a:lnSpc>
              <a:spcBef>
                <a:spcPts val="1000"/>
              </a:spcBef>
              <a:spcAft>
                <a:spcPts val="0"/>
              </a:spcAft>
              <a:buClr>
                <a:schemeClr val="dk1"/>
              </a:buClr>
              <a:buSzPts val="2400"/>
              <a:buNone/>
            </a:pPr>
            <a:endParaRPr/>
          </a:p>
        </p:txBody>
      </p:sp>
      <p:sp>
        <p:nvSpPr>
          <p:cNvPr id="90" name="Google Shape;90;p8"/>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91" name="Google Shape;91;p8"/>
          <p:cNvPicPr preferRelativeResize="0"/>
          <p:nvPr/>
        </p:nvPicPr>
        <p:blipFill rotWithShape="1">
          <a:blip r:embed="rId3">
            <a:alphaModFix/>
          </a:blip>
          <a:srcRect/>
          <a:stretch/>
        </p:blipFill>
        <p:spPr>
          <a:xfrm>
            <a:off x="3384675" y="4389893"/>
            <a:ext cx="4911187" cy="205066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9"/>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4.	Mouse:</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Every mouse has one primary button (left button) and one secondary button (right button).</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The primary button is used to carry out most tasks, where as secondary button is used in special cases you can select commands and options</a:t>
            </a:r>
            <a:endParaRPr/>
          </a:p>
          <a:p>
            <a:pPr marL="0" lvl="0" indent="0" algn="l" rtl="0">
              <a:lnSpc>
                <a:spcPct val="90000"/>
              </a:lnSpc>
              <a:spcBef>
                <a:spcPts val="1000"/>
              </a:spcBef>
              <a:spcAft>
                <a:spcPts val="0"/>
              </a:spcAft>
              <a:buClr>
                <a:schemeClr val="dk1"/>
              </a:buClr>
              <a:buSzPts val="2400"/>
              <a:buNone/>
            </a:pPr>
            <a:endParaRPr/>
          </a:p>
        </p:txBody>
      </p:sp>
      <p:sp>
        <p:nvSpPr>
          <p:cNvPr id="97" name="Google Shape;97;p9"/>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98" name="Google Shape;98;p9"/>
          <p:cNvPicPr preferRelativeResize="0"/>
          <p:nvPr/>
        </p:nvPicPr>
        <p:blipFill rotWithShape="1">
          <a:blip r:embed="rId3">
            <a:alphaModFix/>
          </a:blip>
          <a:srcRect/>
          <a:stretch/>
        </p:blipFill>
        <p:spPr>
          <a:xfrm>
            <a:off x="5165564" y="3617843"/>
            <a:ext cx="3365818" cy="2204002"/>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0"/>
          <p:cNvSpPr txBox="1">
            <a:spLocks noGrp="1"/>
          </p:cNvSpPr>
          <p:nvPr>
            <p:ph type="body" idx="1"/>
          </p:nvPr>
        </p:nvSpPr>
        <p:spPr>
          <a:xfrm>
            <a:off x="679450" y="1279525"/>
            <a:ext cx="10890250" cy="48736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5.	Printer: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A device that prints images (numbers, alphabets, graphs, etc…) on paper is known as Printer.</a:t>
            </a:r>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	We have different types of printers to take printouts. These are as follows:</a:t>
            </a:r>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i.   Dot matrix printer	ii. Inkjet printer</a:t>
            </a:r>
            <a:endParaRPr/>
          </a:p>
          <a:p>
            <a:pPr marL="0" lvl="0" indent="0" algn="l" rtl="0">
              <a:lnSpc>
                <a:spcPct val="90000"/>
              </a:lnSpc>
              <a:spcBef>
                <a:spcPts val="1000"/>
              </a:spcBef>
              <a:spcAft>
                <a:spcPts val="0"/>
              </a:spcAft>
              <a:buClr>
                <a:schemeClr val="dk1"/>
              </a:buClr>
              <a:buSzPts val="2400"/>
              <a:buNone/>
            </a:pPr>
            <a:endParaRPr/>
          </a:p>
        </p:txBody>
      </p:sp>
      <p:sp>
        <p:nvSpPr>
          <p:cNvPr id="104" name="Google Shape;104;p10"/>
          <p:cNvSpPr txBox="1">
            <a:spLocks noGrp="1"/>
          </p:cNvSpPr>
          <p:nvPr>
            <p:ph type="body" idx="2"/>
          </p:nvPr>
        </p:nvSpPr>
        <p:spPr>
          <a:xfrm>
            <a:off x="2045492" y="20089"/>
            <a:ext cx="9605963" cy="649287"/>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1"/>
              </a:buClr>
              <a:buSzPts val="2800"/>
              <a:buNone/>
            </a:pPr>
            <a:r>
              <a:rPr lang="en-US" sz="2800">
                <a:latin typeface="Calibri"/>
                <a:ea typeface="Calibri"/>
                <a:cs typeface="Calibri"/>
                <a:sym typeface="Calibri"/>
              </a:rPr>
              <a:t>Peripherals of a computer</a:t>
            </a:r>
            <a:endParaRPr/>
          </a:p>
          <a:p>
            <a:pPr marL="228600" lvl="0" indent="-228600" algn="ctr" rtl="0">
              <a:lnSpc>
                <a:spcPct val="90000"/>
              </a:lnSpc>
              <a:spcBef>
                <a:spcPts val="1000"/>
              </a:spcBef>
              <a:spcAft>
                <a:spcPts val="0"/>
              </a:spcAft>
              <a:buClr>
                <a:schemeClr val="lt1"/>
              </a:buClr>
              <a:buSzPts val="2800"/>
              <a:buNone/>
            </a:pPr>
            <a:endParaRPr/>
          </a:p>
        </p:txBody>
      </p:sp>
      <p:pic>
        <p:nvPicPr>
          <p:cNvPr id="105" name="Google Shape;105;p10"/>
          <p:cNvPicPr preferRelativeResize="0"/>
          <p:nvPr/>
        </p:nvPicPr>
        <p:blipFill rotWithShape="1">
          <a:blip r:embed="rId3">
            <a:alphaModFix/>
          </a:blip>
          <a:srcRect/>
          <a:stretch/>
        </p:blipFill>
        <p:spPr>
          <a:xfrm>
            <a:off x="679450" y="4048538"/>
            <a:ext cx="3790867" cy="1914939"/>
          </a:xfrm>
          <a:prstGeom prst="rect">
            <a:avLst/>
          </a:prstGeom>
          <a:noFill/>
          <a:ln>
            <a:noFill/>
          </a:ln>
        </p:spPr>
      </p:pic>
      <p:pic>
        <p:nvPicPr>
          <p:cNvPr id="106" name="Google Shape;106;p10"/>
          <p:cNvPicPr preferRelativeResize="0"/>
          <p:nvPr/>
        </p:nvPicPr>
        <p:blipFill rotWithShape="1">
          <a:blip r:embed="rId4">
            <a:alphaModFix/>
          </a:blip>
          <a:srcRect/>
          <a:stretch/>
        </p:blipFill>
        <p:spPr>
          <a:xfrm>
            <a:off x="7059571" y="3956050"/>
            <a:ext cx="3436151" cy="21971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390</Words>
  <PresentationFormat>Custom</PresentationFormat>
  <Paragraphs>184</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Times New Roman</vt:lpstr>
      <vt:lpstr>Calibri</vt:lpstr>
      <vt:lpstr>Noto Sans Symbols</vt:lpstr>
      <vt:lpstr>Tinos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 Kumar N</dc:creator>
  <cp:lastModifiedBy>Atul Kumar Singh</cp:lastModifiedBy>
  <cp:revision>8</cp:revision>
  <dcterms:created xsi:type="dcterms:W3CDTF">2020-10-16T05:05:42Z</dcterms:created>
  <dcterms:modified xsi:type="dcterms:W3CDTF">2021-12-31T04:30:09Z</dcterms:modified>
</cp:coreProperties>
</file>