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embeddedFontLst>
    <p:embeddedFont>
      <p:font typeface="Calibri" pitchFamily="34" charset="0"/>
      <p:regular r:id="rId20"/>
      <p:bold r:id="rId21"/>
      <p:italic r:id="rId22"/>
      <p:boldItalic r:id="rId23"/>
    </p:embeddedFont>
    <p:embeddedFont>
      <p:font typeface="Tinos"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AH/H3SvUJ5PZxVTdNh6kgX4vQv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7"/>
        <p:cNvGrpSpPr/>
        <p:nvPr/>
      </p:nvGrpSpPr>
      <p:grpSpPr>
        <a:xfrm>
          <a:off x="0" y="0"/>
          <a:ext cx="0" cy="0"/>
          <a:chOff x="0" y="0"/>
          <a:chExt cx="0" cy="0"/>
        </a:xfrm>
      </p:grpSpPr>
      <p:sp>
        <p:nvSpPr>
          <p:cNvPr id="18" name="Google Shape;18;p21"/>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21"/>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2800"/>
              <a:buFont typeface="Arial"/>
              <a:buNone/>
              <a:defRPr sz="2800" b="1" i="0" u="none" strike="noStrike" cap="none">
                <a:solidFill>
                  <a:schemeClr val="lt1"/>
                </a:solidFill>
                <a:latin typeface="Times New Roman"/>
                <a:ea typeface="Times New Roman"/>
                <a:cs typeface="Times New Roman"/>
                <a:sym typeface="Times New Roman"/>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p:nvPr/>
        </p:nvSpPr>
        <p:spPr>
          <a:xfrm>
            <a:off x="1504949" y="-16453"/>
            <a:ext cx="10687051" cy="1033112"/>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0" i="0" u="none" strike="noStrike" cap="none">
              <a:solidFill>
                <a:schemeClr val="lt1"/>
              </a:solidFill>
              <a:latin typeface="Times New Roman"/>
              <a:ea typeface="Times New Roman"/>
              <a:cs typeface="Times New Roman"/>
              <a:sym typeface="Times New Roman"/>
            </a:endParaRPr>
          </a:p>
        </p:txBody>
      </p:sp>
      <p:pic>
        <p:nvPicPr>
          <p:cNvPr id="7" name="Google Shape;7;p19"/>
          <p:cNvPicPr preferRelativeResize="0"/>
          <p:nvPr/>
        </p:nvPicPr>
        <p:blipFill rotWithShape="1">
          <a:blip r:embed="rId4">
            <a:alphaModFix/>
          </a:blip>
          <a:srcRect/>
          <a:stretch/>
        </p:blipFill>
        <p:spPr>
          <a:xfrm>
            <a:off x="0" y="2597"/>
            <a:ext cx="1504949" cy="1023587"/>
          </a:xfrm>
          <a:prstGeom prst="rect">
            <a:avLst/>
          </a:prstGeom>
          <a:noFill/>
          <a:ln>
            <a:noFill/>
          </a:ln>
        </p:spPr>
      </p:pic>
      <p:sp>
        <p:nvSpPr>
          <p:cNvPr id="8" name="Google Shape;8;p19"/>
          <p:cNvSpPr txBox="1"/>
          <p:nvPr/>
        </p:nvSpPr>
        <p:spPr>
          <a:xfrm>
            <a:off x="-1" y="6436129"/>
            <a:ext cx="12191998" cy="401782"/>
          </a:xfrm>
          <a:prstGeom prst="rect">
            <a:avLst/>
          </a:prstGeom>
          <a:solidFill>
            <a:srgbClr val="C00000"/>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b="1" i="0" u="none" strike="noStrike" cap="none">
                <a:solidFill>
                  <a:schemeClr val="lt1"/>
                </a:solidFill>
                <a:latin typeface="Tinos"/>
                <a:ea typeface="Tinos"/>
                <a:cs typeface="Tinos"/>
                <a:sym typeface="Tinos"/>
              </a:rPr>
              <a:t>				     		</a:t>
            </a:r>
            <a:endParaRPr sz="2400" b="1" i="0" u="none" strike="noStrike" cap="none">
              <a:solidFill>
                <a:schemeClr val="lt1"/>
              </a:solidFill>
              <a:latin typeface="Tinos"/>
              <a:ea typeface="Tinos"/>
              <a:cs typeface="Tinos"/>
              <a:sym typeface="Tinos"/>
            </a:endParaRPr>
          </a:p>
          <a:p>
            <a:pPr marL="0" marR="0" lvl="0" indent="0" algn="l" rtl="0">
              <a:lnSpc>
                <a:spcPct val="90000"/>
              </a:lnSpc>
              <a:spcBef>
                <a:spcPts val="0"/>
              </a:spcBef>
              <a:spcAft>
                <a:spcPts val="0"/>
              </a:spcAft>
              <a:buNone/>
            </a:pPr>
            <a:endParaRPr sz="2400" b="1" i="0" u="none" strike="noStrike" cap="none">
              <a:solidFill>
                <a:schemeClr val="lt1"/>
              </a:solidFill>
              <a:latin typeface="Tinos"/>
              <a:ea typeface="Tinos"/>
              <a:cs typeface="Tinos"/>
              <a:sym typeface="Tinos"/>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Assembling &amp; Disassembling the System Hardware Components of the Personal Computer</a:t>
            </a:r>
            <a:endParaRPr/>
          </a:p>
        </p:txBody>
      </p:sp>
      <p:sp>
        <p:nvSpPr>
          <p:cNvPr id="34" name="Google Shape;34;p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Objective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9.	CD ROM Drive  :</a:t>
            </a:r>
            <a:endParaRPr/>
          </a:p>
          <a:p>
            <a:pPr marL="0" lvl="0" indent="0" algn="l" rtl="0">
              <a:lnSpc>
                <a:spcPct val="90000"/>
              </a:lnSpc>
              <a:spcBef>
                <a:spcPts val="1000"/>
              </a:spcBef>
              <a:spcAft>
                <a:spcPts val="0"/>
              </a:spcAft>
              <a:buClr>
                <a:schemeClr val="dk1"/>
              </a:buClr>
              <a:buSzPts val="2400"/>
              <a:buNone/>
            </a:pPr>
            <a:r>
              <a:rPr lang="en-US"/>
              <a:t>•	CD-ROM drive is similar to installing a hard disk.</a:t>
            </a:r>
            <a:endParaRPr/>
          </a:p>
          <a:p>
            <a:pPr marL="0" lvl="0" indent="0" algn="l" rtl="0">
              <a:lnSpc>
                <a:spcPct val="90000"/>
              </a:lnSpc>
              <a:spcBef>
                <a:spcPts val="1000"/>
              </a:spcBef>
              <a:spcAft>
                <a:spcPts val="0"/>
              </a:spcAft>
              <a:buClr>
                <a:schemeClr val="dk1"/>
              </a:buClr>
              <a:buSzPts val="2400"/>
              <a:buNone/>
            </a:pPr>
            <a:r>
              <a:rPr lang="en-US"/>
              <a:t>•	1st check that the jumper configuration is correct.</a:t>
            </a:r>
            <a:endParaRPr/>
          </a:p>
          <a:p>
            <a:pPr marL="0" lvl="0" indent="0" algn="l" rtl="0">
              <a:lnSpc>
                <a:spcPct val="90000"/>
              </a:lnSpc>
              <a:spcBef>
                <a:spcPts val="1000"/>
              </a:spcBef>
              <a:spcAft>
                <a:spcPts val="0"/>
              </a:spcAft>
              <a:buClr>
                <a:schemeClr val="dk1"/>
              </a:buClr>
              <a:buSzPts val="2400"/>
              <a:buNone/>
            </a:pPr>
            <a:r>
              <a:rPr lang="en-US"/>
              <a:t>•	Fix the screw.</a:t>
            </a:r>
            <a:endParaRPr/>
          </a:p>
          <a:p>
            <a:pPr marL="0" lvl="0" indent="0" algn="l" rtl="0">
              <a:lnSpc>
                <a:spcPct val="90000"/>
              </a:lnSpc>
              <a:spcBef>
                <a:spcPts val="1000"/>
              </a:spcBef>
              <a:spcAft>
                <a:spcPts val="0"/>
              </a:spcAft>
              <a:buClr>
                <a:schemeClr val="dk1"/>
              </a:buClr>
              <a:buSzPts val="2400"/>
              <a:buNone/>
            </a:pPr>
            <a:endParaRPr/>
          </a:p>
        </p:txBody>
      </p:sp>
      <p:sp>
        <p:nvSpPr>
          <p:cNvPr id="88" name="Google Shape;88;p11"/>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CD ROM Drive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LAN Card</a:t>
            </a: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1. Assemble your materials.</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Gather up the network card and the driver disks. While you’re at it, get your Windows installation CD just in case.</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Shut down Windows, turn off the computer and unplug it.</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Remove the cover from your computer.</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Find an unused expansion slot inside the computer.</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5. Remove the metal slot protector from the back of the computer’s chassis</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6. Insert the network interface card into the slot.</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7. Secure the network interface card.</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8. Put the computer’s case back together.</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9. Plug in the computer and turn it back on.</a:t>
            </a:r>
            <a:endParaRPr/>
          </a:p>
        </p:txBody>
      </p:sp>
      <p:sp>
        <p:nvSpPr>
          <p:cNvPr id="94" name="Google Shape;94;p1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1800"/>
              <a:buNone/>
            </a:pPr>
            <a:r>
              <a:rPr lang="en-US" sz="1800" b="1">
                <a:latin typeface="Times New Roman"/>
                <a:ea typeface="Times New Roman"/>
                <a:cs typeface="Times New Roman"/>
                <a:sym typeface="Times New Roman"/>
              </a:rPr>
              <a:t>LAN Card</a:t>
            </a:r>
            <a:endParaRPr sz="1800">
              <a:latin typeface="Calibri"/>
              <a:ea typeface="Calibri"/>
              <a:cs typeface="Calibri"/>
              <a:sym typeface="Calibri"/>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400"/>
              <a:buNone/>
            </a:pPr>
            <a:r>
              <a:rPr lang="en-US">
                <a:latin typeface="Times New Roman"/>
                <a:ea typeface="Times New Roman"/>
                <a:cs typeface="Times New Roman"/>
                <a:sym typeface="Times New Roman"/>
              </a:rPr>
              <a:t>11.	Connecting the ribbon Cables and Front panel connections</a:t>
            </a:r>
            <a:endParaRPr/>
          </a:p>
          <a:p>
            <a:pPr marL="0" lvl="0" indent="0" algn="l" rtl="0">
              <a:lnSpc>
                <a:spcPct val="150000"/>
              </a:lnSpc>
              <a:spcBef>
                <a:spcPts val="1000"/>
              </a:spcBef>
              <a:spcAft>
                <a:spcPts val="0"/>
              </a:spcAft>
              <a:buClr>
                <a:schemeClr val="dk1"/>
              </a:buClr>
              <a:buSzPts val="2400"/>
              <a:buNone/>
            </a:pPr>
            <a:r>
              <a:rPr lang="en-US">
                <a:latin typeface="Times New Roman"/>
                <a:ea typeface="Times New Roman"/>
                <a:cs typeface="Times New Roman"/>
                <a:sym typeface="Times New Roman"/>
              </a:rPr>
              <a:t>•	Attach the long end of the cable to the IDEU connector on the motherboard first. The red stripe on the IDE cable should be facing the CD Power.</a:t>
            </a:r>
            <a:endParaRPr/>
          </a:p>
          <a:p>
            <a:pPr marL="0" lvl="0" indent="0" algn="l" rtl="0">
              <a:lnSpc>
                <a:spcPct val="15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100" name="Google Shape;100;p1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Connecting the ribbon Cables and Front panel connections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12.	Final Check:</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Mother board jumper configurations are the settings for the processor operator.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Drive jumper settings, master/ slave correct?</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Is the processor, RAM modules and plug in cards finally seated in their sockets?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Did you plug all the cables in? Do they all fit really?</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Have you frightened all the screws in plug- in cards or fitted the clips?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Are the drive secure?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Have u connected the power cables to all driver?</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106" name="Google Shape;106;p1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Final Check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Powering up for the first time:</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1.	Ensure that no wires are touching the CPU heat sink fan.</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Plug your monitor, mouse and keyboard.</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Plug in power card and switch the power supply.</a:t>
            </a:r>
            <a:endParaRPr/>
          </a:p>
          <a:p>
            <a:pPr marL="0" lvl="0" indent="0" algn="l" rtl="0">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If everything is connected as it should be</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All systems, fans should start spinning</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U should hear a single beep and after about 5-10 sec</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Amber light on monitor should go green</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You will see computer start to boot with a memory check</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Now check front LED‘S to see if u plugged them in correctly</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Check all other buttons</a:t>
            </a:r>
            <a:endParaRPr/>
          </a:p>
          <a:p>
            <a:pPr marL="0" lvl="0" indent="0" algn="l" rtl="0">
              <a:lnSpc>
                <a:spcPct val="10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Power afford change any wrong settings</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12" name="Google Shape;112;p15"/>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101600" marR="0" lvl="0" indent="0" algn="l" rtl="0">
              <a:lnSpc>
                <a:spcPct val="90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Why should one learn about hardware?</a:t>
            </a:r>
            <a:endParaRPr sz="1800" b="1">
              <a:latin typeface="Times New Roman"/>
              <a:ea typeface="Times New Roman"/>
              <a:cs typeface="Times New Roman"/>
              <a:sym typeface="Times New Roman"/>
            </a:endParaRPr>
          </a:p>
          <a:p>
            <a:pPr marL="0" marR="0" lvl="0" indent="0" algn="l" rtl="0">
              <a:lnSpc>
                <a:spcPct val="90000"/>
              </a:lnSpc>
              <a:spcBef>
                <a:spcPts val="25"/>
              </a:spcBef>
              <a:spcAft>
                <a:spcPts val="0"/>
              </a:spcAft>
              <a:buClr>
                <a:schemeClr val="dk1"/>
              </a:buClr>
              <a:buSzPts val="1800"/>
              <a:buNone/>
            </a:pPr>
            <a:r>
              <a:rPr lang="en-US" sz="1800" b="1">
                <a:latin typeface="Times New Roman"/>
                <a:ea typeface="Times New Roman"/>
                <a:cs typeface="Times New Roman"/>
                <a:sym typeface="Times New Roman"/>
              </a:rPr>
              <a:t> </a:t>
            </a:r>
            <a:endParaRPr sz="1800">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1400"/>
              <a:buFont typeface="Times New Roman"/>
              <a:buAutoNum type="arabicPeriod"/>
            </a:pPr>
            <a:r>
              <a:rPr lang="en-US" sz="1800">
                <a:latin typeface="Times New Roman"/>
                <a:ea typeface="Times New Roman"/>
                <a:cs typeface="Times New Roman"/>
                <a:sym typeface="Times New Roman"/>
              </a:rPr>
              <a:t>Troubleshoot you and save time.</a:t>
            </a:r>
            <a:endParaRPr sz="1800">
              <a:latin typeface="Times New Roman"/>
              <a:ea typeface="Times New Roman"/>
              <a:cs typeface="Times New Roman"/>
              <a:sym typeface="Times New Roman"/>
            </a:endParaRPr>
          </a:p>
          <a:p>
            <a:pPr marL="342900" marR="0" lvl="0" indent="-342900" algn="l" rtl="0">
              <a:lnSpc>
                <a:spcPct val="90000"/>
              </a:lnSpc>
              <a:spcBef>
                <a:spcPts val="800"/>
              </a:spcBef>
              <a:spcAft>
                <a:spcPts val="0"/>
              </a:spcAft>
              <a:buClr>
                <a:schemeClr val="dk1"/>
              </a:buClr>
              <a:buSzPts val="1400"/>
              <a:buFont typeface="Times New Roman"/>
              <a:buAutoNum type="arabicPeriod"/>
            </a:pPr>
            <a:r>
              <a:rPr lang="en-US" sz="1800">
                <a:latin typeface="Times New Roman"/>
                <a:ea typeface="Times New Roman"/>
                <a:cs typeface="Times New Roman"/>
                <a:sym typeface="Times New Roman"/>
              </a:rPr>
              <a:t>Knowing about system internals and components.</a:t>
            </a:r>
            <a:endParaRPr sz="1800">
              <a:latin typeface="Times New Roman"/>
              <a:ea typeface="Times New Roman"/>
              <a:cs typeface="Times New Roman"/>
              <a:sym typeface="Times New Roman"/>
            </a:endParaRPr>
          </a:p>
          <a:p>
            <a:pPr marL="342900" marR="0" lvl="0" indent="-342900" algn="l" rtl="0">
              <a:lnSpc>
                <a:spcPct val="90000"/>
              </a:lnSpc>
              <a:spcBef>
                <a:spcPts val="800"/>
              </a:spcBef>
              <a:spcAft>
                <a:spcPts val="0"/>
              </a:spcAft>
              <a:buClr>
                <a:schemeClr val="dk1"/>
              </a:buClr>
              <a:buSzPts val="1400"/>
              <a:buFont typeface="Times New Roman"/>
              <a:buAutoNum type="arabicPeriod"/>
            </a:pPr>
            <a:r>
              <a:rPr lang="en-US" sz="1800">
                <a:latin typeface="Times New Roman"/>
                <a:ea typeface="Times New Roman"/>
                <a:cs typeface="Times New Roman"/>
                <a:sym typeface="Times New Roman"/>
              </a:rPr>
              <a:t>Very easy installation for modern hardware.</a:t>
            </a:r>
            <a:endParaRPr sz="1800">
              <a:latin typeface="Times New Roman"/>
              <a:ea typeface="Times New Roman"/>
              <a:cs typeface="Times New Roman"/>
              <a:sym typeface="Times New Roman"/>
            </a:endParaRPr>
          </a:p>
          <a:p>
            <a:pPr marL="342900" marR="0" lvl="0" indent="-342900" algn="l" rtl="0">
              <a:lnSpc>
                <a:spcPct val="90000"/>
              </a:lnSpc>
              <a:spcBef>
                <a:spcPts val="800"/>
              </a:spcBef>
              <a:spcAft>
                <a:spcPts val="0"/>
              </a:spcAft>
              <a:buClr>
                <a:schemeClr val="dk1"/>
              </a:buClr>
              <a:buSzPts val="1400"/>
              <a:buFont typeface="Times New Roman"/>
              <a:buAutoNum type="arabicPeriod"/>
            </a:pPr>
            <a:r>
              <a:rPr lang="en-US" sz="1800">
                <a:latin typeface="Times New Roman"/>
                <a:ea typeface="Times New Roman"/>
                <a:cs typeface="Times New Roman"/>
                <a:sym typeface="Times New Roman"/>
              </a:rPr>
              <a:t>Install extra memory.</a:t>
            </a:r>
            <a:endParaRPr sz="1800">
              <a:latin typeface="Times New Roman"/>
              <a:ea typeface="Times New Roman"/>
              <a:cs typeface="Times New Roman"/>
              <a:sym typeface="Times New Roman"/>
            </a:endParaRPr>
          </a:p>
          <a:p>
            <a:pPr marL="342900" marR="0" lvl="0" indent="-342900" algn="l" rtl="0">
              <a:lnSpc>
                <a:spcPct val="90000"/>
              </a:lnSpc>
              <a:spcBef>
                <a:spcPts val="800"/>
              </a:spcBef>
              <a:spcAft>
                <a:spcPts val="0"/>
              </a:spcAft>
              <a:buClr>
                <a:schemeClr val="dk1"/>
              </a:buClr>
              <a:buSzPts val="1400"/>
              <a:buFont typeface="Times New Roman"/>
              <a:buAutoNum type="arabicPeriod"/>
            </a:pPr>
            <a:r>
              <a:rPr lang="en-US" sz="1800">
                <a:latin typeface="Times New Roman"/>
                <a:ea typeface="Times New Roman"/>
                <a:cs typeface="Times New Roman"/>
                <a:sym typeface="Times New Roman"/>
              </a:rPr>
              <a:t>Removing components.</a:t>
            </a: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118" name="Google Shape;118;p16"/>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101600" marR="0" lvl="0" indent="0" algn="ctr" rtl="0">
              <a:lnSpc>
                <a:spcPct val="90000"/>
              </a:lnSpc>
              <a:spcBef>
                <a:spcPts val="0"/>
              </a:spcBef>
              <a:spcAft>
                <a:spcPts val="0"/>
              </a:spcAft>
              <a:buClr>
                <a:schemeClr val="lt1"/>
              </a:buClr>
              <a:buSzPts val="2800"/>
              <a:buNone/>
            </a:pPr>
            <a:r>
              <a:rPr lang="en-US" sz="2800" b="1">
                <a:latin typeface="Times New Roman"/>
                <a:ea typeface="Times New Roman"/>
                <a:cs typeface="Times New Roman"/>
                <a:sym typeface="Times New Roman"/>
              </a:rPr>
              <a:t>Why should one learn about hardware?</a:t>
            </a:r>
            <a:endParaRPr sz="2800" b="1">
              <a:latin typeface="Times New Roman"/>
              <a:ea typeface="Times New Roman"/>
              <a:cs typeface="Times New Roman"/>
              <a:sym typeface="Times New Roman"/>
            </a:endParaRPr>
          </a:p>
          <a:p>
            <a:pPr marL="0" marR="0" lvl="0" indent="0" algn="ctr" rtl="0">
              <a:lnSpc>
                <a:spcPct val="90000"/>
              </a:lnSpc>
              <a:spcBef>
                <a:spcPts val="25"/>
              </a:spcBef>
              <a:spcAft>
                <a:spcPts val="0"/>
              </a:spcAft>
              <a:buClr>
                <a:schemeClr val="lt1"/>
              </a:buClr>
              <a:buSzPts val="2800"/>
              <a:buNone/>
            </a:pPr>
            <a:r>
              <a:rPr lang="en-US" sz="2800" b="1">
                <a:latin typeface="Times New Roman"/>
                <a:ea typeface="Times New Roman"/>
                <a:cs typeface="Times New Roman"/>
                <a:sym typeface="Times New Roman"/>
              </a:rPr>
              <a:t> </a:t>
            </a:r>
            <a:endParaRPr sz="2800">
              <a:latin typeface="Calibri"/>
              <a:ea typeface="Calibri"/>
              <a:cs typeface="Calibri"/>
              <a:sym typeface="Calibri"/>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101600" marR="0" lvl="0" indent="0" algn="l" rtl="0">
              <a:lnSpc>
                <a:spcPct val="150000"/>
              </a:lnSpc>
              <a:spcBef>
                <a:spcPts val="0"/>
              </a:spcBef>
              <a:spcAft>
                <a:spcPts val="0"/>
              </a:spcAft>
              <a:buClr>
                <a:schemeClr val="dk1"/>
              </a:buClr>
              <a:buSzPts val="2400"/>
              <a:buNone/>
            </a:pPr>
            <a:r>
              <a:rPr lang="en-US" b="1">
                <a:latin typeface="Times New Roman"/>
                <a:ea typeface="Times New Roman"/>
                <a:cs typeface="Times New Roman"/>
                <a:sym typeface="Times New Roman"/>
              </a:rPr>
              <a:t>Viva Q &amp; A :</a:t>
            </a:r>
            <a:endParaRPr b="1">
              <a:latin typeface="Times New Roman"/>
              <a:ea typeface="Times New Roman"/>
              <a:cs typeface="Times New Roman"/>
              <a:sym typeface="Times New Roman"/>
            </a:endParaRPr>
          </a:p>
          <a:p>
            <a:pPr marL="0" marR="0" lvl="0" indent="0" algn="l" rtl="0">
              <a:lnSpc>
                <a:spcPct val="150000"/>
              </a:lnSpc>
              <a:spcBef>
                <a:spcPts val="55"/>
              </a:spcBef>
              <a:spcAft>
                <a:spcPts val="0"/>
              </a:spcAft>
              <a:buClr>
                <a:schemeClr val="dk1"/>
              </a:buClr>
              <a:buSzPts val="2400"/>
              <a:buNone/>
            </a:pPr>
            <a:r>
              <a:rPr lang="en-US" b="1">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342900" marR="0" lvl="0" indent="-342900" algn="l" rtl="0">
              <a:lnSpc>
                <a:spcPct val="150000"/>
              </a:lnSpc>
              <a:spcBef>
                <a:spcPts val="32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Define hardware?</a:t>
            </a:r>
            <a:endParaRPr>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Define software?</a:t>
            </a:r>
            <a:endParaRPr>
              <a:latin typeface="Times New Roman"/>
              <a:ea typeface="Times New Roman"/>
              <a:cs typeface="Times New Roman"/>
              <a:sym typeface="Times New Roman"/>
            </a:endParaRPr>
          </a:p>
          <a:p>
            <a:pPr marL="342900" marR="0" lvl="0" indent="-342900" algn="l" rtl="0">
              <a:lnSpc>
                <a:spcPct val="150000"/>
              </a:lnSpc>
              <a:spcBef>
                <a:spcPts val="1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What are the functional units of a computer?</a:t>
            </a:r>
            <a:endParaRPr>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IDE Stands for</a:t>
            </a:r>
            <a:endParaRPr>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What are the other names for LAN card</a:t>
            </a:r>
            <a:endParaRPr>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400"/>
              <a:buFont typeface="Times New Roman"/>
              <a:buAutoNum type="arabicParenR"/>
            </a:pPr>
            <a:r>
              <a:rPr lang="en-US">
                <a:latin typeface="Times New Roman"/>
                <a:ea typeface="Times New Roman"/>
                <a:cs typeface="Times New Roman"/>
                <a:sym typeface="Times New Roman"/>
              </a:rPr>
              <a:t>What is the use of LAN card?</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124" name="Google Shape;124;p1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Viva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2000"/>
              <a:buNone/>
            </a:pPr>
            <a:r>
              <a:rPr lang="en-US" sz="2000"/>
              <a:t>Reference</a:t>
            </a:r>
            <a:endParaRPr sz="1800">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1. Hardware Bible by Winn L. Rosch</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2. Hardware and Software of Personal Computers by Sanjay K. Bose</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3. Fundamentals of Computers by V. Rajaraman</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4. Computer Studies - A first course by John Shelley and Roger Hunt</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5. Computer Fundamentals, MS Office and Internet &amp; WebTechnology by Dinesh Maidasani</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6. Modern Computer Hardware Course by M Lotia, P Nair, P Lotia</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l" rtl="0">
              <a:lnSpc>
                <a:spcPct val="20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130" name="Google Shape;130;p18"/>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Reference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1.	Setting the Cabinet ready:-</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Check how to open the cabinet and determine where to fix the components.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Determine if the case has the appropriate risers installed.</a:t>
            </a:r>
            <a:endParaRPr/>
          </a:p>
          <a:p>
            <a:pPr marL="0" lvl="0" indent="0" algn="l" rtl="0">
              <a:lnSpc>
                <a:spcPct val="90000"/>
              </a:lnSpc>
              <a:spcBef>
                <a:spcPts val="1000"/>
              </a:spcBef>
              <a:spcAft>
                <a:spcPts val="0"/>
              </a:spcAft>
              <a:buClr>
                <a:schemeClr val="dk1"/>
              </a:buClr>
              <a:buSzPts val="2400"/>
              <a:buNone/>
            </a:pPr>
            <a:endParaRPr/>
          </a:p>
        </p:txBody>
      </p:sp>
      <p:sp>
        <p:nvSpPr>
          <p:cNvPr id="40" name="Google Shape;40;p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101600" marR="97790" lvl="0" indent="-101600" algn="ctr" rtl="0">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Setting the Cabinet ready </a:t>
            </a:r>
            <a:r>
              <a:rPr lang="en-US" sz="2800" b="1">
                <a:latin typeface="Times New Roman"/>
                <a:ea typeface="Times New Roman"/>
                <a:cs typeface="Times New Roman"/>
                <a:sym typeface="Times New Roman"/>
              </a:rPr>
              <a:t> </a:t>
            </a:r>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4"/>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	Fitting the Mother board.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Line up the patch on the motherboard (ps/l, USB, etc ) with the appropriate 	holes in the block panel I/O shield of the case.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Check the points where you and to install</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Install them and make the mother board sit on them and fix screws if required.</a:t>
            </a:r>
            <a:endParaRPr/>
          </a:p>
          <a:p>
            <a:pPr marL="0" lvl="0" indent="0" algn="l" rtl="0">
              <a:lnSpc>
                <a:spcPct val="90000"/>
              </a:lnSpc>
              <a:spcBef>
                <a:spcPts val="1000"/>
              </a:spcBef>
              <a:spcAft>
                <a:spcPts val="0"/>
              </a:spcAft>
              <a:buClr>
                <a:schemeClr val="dk1"/>
              </a:buClr>
              <a:buSzPts val="2400"/>
              <a:buNone/>
            </a:pPr>
            <a:endParaRPr/>
          </a:p>
        </p:txBody>
      </p:sp>
      <p:sp>
        <p:nvSpPr>
          <p:cNvPr id="46" name="Google Shape;46;p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Fitting the Mother board.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5"/>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3. Installing the CPU</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Raise the small lever at the side of the socket.</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Notice that there is a pin missing at one corner, determine the direction to fit in 	the processor.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You should not force the CPU. When inserting it. All pins should slide smoothly 	into the socket.</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Lock the lever back down.</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52" name="Google Shape;52;p5"/>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Installing the CPU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4.	Installing CPU fan</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Install the heat sink over it (Different type for each processor). Heat sink</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/CPU fan.</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
        <p:nvSpPr>
          <p:cNvPr id="58" name="Google Shape;58;p6"/>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Installing CPU fan</a:t>
            </a:r>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5.	Fitting the RAM:</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RAM must be suitable for motherboard.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There are currently 3 types of RAM available.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a)	SD RAM.</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b)	DDR SD RAM.</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c)	RD RAM.</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mother board‘s chipset determines which type of RAM may be used.</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64" name="Google Shape;64;p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Fitting the RAM</a:t>
            </a:r>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8"/>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6. Installing SMPS</a:t>
            </a:r>
            <a:endParaRPr sz="18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r>
              <a:rPr lang="en-US" sz="1800" b="1">
                <a:latin typeface="Times New Roman"/>
                <a:ea typeface="Times New Roman"/>
                <a:cs typeface="Times New Roman"/>
                <a:sym typeface="Times New Roman"/>
              </a:rPr>
              <a:t>Switch mode power supply, SMPS:   </a:t>
            </a:r>
            <a:r>
              <a:rPr lang="en-US" sz="1800">
                <a:latin typeface="Times New Roman"/>
                <a:ea typeface="Times New Roman"/>
                <a:cs typeface="Times New Roman"/>
                <a:sym typeface="Times New Roman"/>
              </a:rPr>
              <a:t>The term switch mode power supply is generally used to indicate an item that can be connected to the mains, or other external supply and used to generate the source power. In other words it is a complete power supply.</a:t>
            </a:r>
            <a:endParaRPr/>
          </a:p>
          <a:p>
            <a:pPr marL="0" lvl="0" indent="0" algn="l" rtl="0">
              <a:lnSpc>
                <a:spcPct val="150000"/>
              </a:lnSpc>
              <a:spcBef>
                <a:spcPts val="1000"/>
              </a:spcBef>
              <a:spcAft>
                <a:spcPts val="0"/>
              </a:spcAft>
              <a:buClr>
                <a:schemeClr val="dk1"/>
              </a:buClr>
              <a:buSzPts val="1800"/>
              <a:buNone/>
            </a:pPr>
            <a:r>
              <a:rPr lang="en-US" sz="1800" b="1">
                <a:latin typeface="Times New Roman"/>
                <a:ea typeface="Times New Roman"/>
                <a:cs typeface="Times New Roman"/>
                <a:sym typeface="Times New Roman"/>
              </a:rPr>
              <a:t>Switch mode regulator:   </a:t>
            </a:r>
            <a:r>
              <a:rPr lang="en-US" sz="1800">
                <a:latin typeface="Times New Roman"/>
                <a:ea typeface="Times New Roman"/>
                <a:cs typeface="Times New Roman"/>
                <a:sym typeface="Times New Roman"/>
              </a:rPr>
              <a:t>This typically refers just to the electronic circuit that provides the regulation. A switch mode regulator will be part of the overall switch mode power supply.</a:t>
            </a:r>
            <a:endParaRPr/>
          </a:p>
          <a:p>
            <a:pPr marL="0" lvl="0" indent="0" algn="l" rtl="0">
              <a:lnSpc>
                <a:spcPct val="150000"/>
              </a:lnSpc>
              <a:spcBef>
                <a:spcPts val="1000"/>
              </a:spcBef>
              <a:spcAft>
                <a:spcPts val="0"/>
              </a:spcAft>
              <a:buClr>
                <a:schemeClr val="dk1"/>
              </a:buClr>
              <a:buSzPts val="1800"/>
              <a:buNone/>
            </a:pPr>
            <a:r>
              <a:rPr lang="en-US" sz="1800" b="1">
                <a:latin typeface="Times New Roman"/>
                <a:ea typeface="Times New Roman"/>
                <a:cs typeface="Times New Roman"/>
                <a:sym typeface="Times New Roman"/>
              </a:rPr>
              <a:t>Switch mode regulator controller:   </a:t>
            </a:r>
            <a:r>
              <a:rPr lang="en-US" sz="1800">
                <a:latin typeface="Times New Roman"/>
                <a:ea typeface="Times New Roman"/>
                <a:cs typeface="Times New Roman"/>
                <a:sym typeface="Times New Roman"/>
              </a:rPr>
              <a:t>Many switch mode regulator integrated circuits do not contain he series switching element. This will be true if the current or voltage levels are high, because an external series switching element would be able to better handle the higher current and voltage levels, as well as the resultant power dissipation.</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sp>
        <p:nvSpPr>
          <p:cNvPr id="70" name="Google Shape;70;p8"/>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1800"/>
              <a:buNone/>
            </a:pPr>
            <a:r>
              <a:rPr lang="en-US" sz="1800" b="1">
                <a:latin typeface="Times New Roman"/>
                <a:ea typeface="Times New Roman"/>
                <a:cs typeface="Times New Roman"/>
                <a:sym typeface="Times New Roman"/>
              </a:rPr>
              <a:t>Installing SMPS</a:t>
            </a:r>
            <a:endParaRPr sz="1800">
              <a:latin typeface="Calibri"/>
              <a:ea typeface="Calibri"/>
              <a:cs typeface="Calibri"/>
              <a:sym typeface="Calibri"/>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9"/>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7.	Installing the ATX Power Connector ATX Connectors:</a:t>
            </a:r>
            <a:endParaRPr/>
          </a:p>
          <a:p>
            <a:pPr marL="0" lvl="0" indent="0" algn="l" rtl="0">
              <a:lnSpc>
                <a:spcPct val="90000"/>
              </a:lnSpc>
              <a:spcBef>
                <a:spcPts val="1000"/>
              </a:spcBef>
              <a:spcAft>
                <a:spcPts val="0"/>
              </a:spcAft>
              <a:buClr>
                <a:schemeClr val="dk1"/>
              </a:buClr>
              <a:buSzPts val="2400"/>
              <a:buNone/>
            </a:pPr>
            <a:r>
              <a:rPr lang="en-US"/>
              <a:t>•	PS, Mouse.</a:t>
            </a:r>
            <a:endParaRPr/>
          </a:p>
          <a:p>
            <a:pPr marL="0" lvl="0" indent="0" algn="l" rtl="0">
              <a:lnSpc>
                <a:spcPct val="90000"/>
              </a:lnSpc>
              <a:spcBef>
                <a:spcPts val="1000"/>
              </a:spcBef>
              <a:spcAft>
                <a:spcPts val="0"/>
              </a:spcAft>
              <a:buClr>
                <a:schemeClr val="dk1"/>
              </a:buClr>
              <a:buSzPts val="2400"/>
              <a:buNone/>
            </a:pPr>
            <a:r>
              <a:rPr lang="en-US"/>
              <a:t>•	Key board.</a:t>
            </a:r>
            <a:endParaRPr/>
          </a:p>
          <a:p>
            <a:pPr marL="0" lvl="0" indent="0" algn="l" rtl="0">
              <a:lnSpc>
                <a:spcPct val="90000"/>
              </a:lnSpc>
              <a:spcBef>
                <a:spcPts val="1000"/>
              </a:spcBef>
              <a:spcAft>
                <a:spcPts val="0"/>
              </a:spcAft>
              <a:buClr>
                <a:schemeClr val="dk1"/>
              </a:buClr>
              <a:buSzPts val="2400"/>
              <a:buNone/>
            </a:pPr>
            <a:r>
              <a:rPr lang="en-US"/>
              <a:t>•	USB.</a:t>
            </a:r>
            <a:endParaRPr/>
          </a:p>
          <a:p>
            <a:pPr marL="0" lvl="0" indent="0" algn="l" rtl="0">
              <a:lnSpc>
                <a:spcPct val="90000"/>
              </a:lnSpc>
              <a:spcBef>
                <a:spcPts val="1000"/>
              </a:spcBef>
              <a:spcAft>
                <a:spcPts val="0"/>
              </a:spcAft>
              <a:buClr>
                <a:schemeClr val="dk1"/>
              </a:buClr>
              <a:buSzPts val="2400"/>
              <a:buNone/>
            </a:pPr>
            <a:r>
              <a:rPr lang="en-US"/>
              <a:t>•	Parallel ( Prints )</a:t>
            </a:r>
            <a:endParaRPr/>
          </a:p>
          <a:p>
            <a:pPr marL="0" lvl="0" indent="0" algn="l" rtl="0">
              <a:lnSpc>
                <a:spcPct val="90000"/>
              </a:lnSpc>
              <a:spcBef>
                <a:spcPts val="1000"/>
              </a:spcBef>
              <a:spcAft>
                <a:spcPts val="0"/>
              </a:spcAft>
              <a:buClr>
                <a:schemeClr val="dk1"/>
              </a:buClr>
              <a:buSzPts val="2400"/>
              <a:buNone/>
            </a:pPr>
            <a:r>
              <a:rPr lang="en-US"/>
              <a:t>•	Serial COM1.</a:t>
            </a:r>
            <a:endParaRPr/>
          </a:p>
          <a:p>
            <a:pPr marL="0" lvl="0" indent="0" algn="l" rtl="0">
              <a:lnSpc>
                <a:spcPct val="90000"/>
              </a:lnSpc>
              <a:spcBef>
                <a:spcPts val="1000"/>
              </a:spcBef>
              <a:spcAft>
                <a:spcPts val="0"/>
              </a:spcAft>
              <a:buClr>
                <a:schemeClr val="dk1"/>
              </a:buClr>
              <a:buSzPts val="2400"/>
              <a:buNone/>
            </a:pPr>
            <a:r>
              <a:rPr lang="en-US"/>
              <a:t>•	Serial COM 2.</a:t>
            </a:r>
            <a:endParaRPr/>
          </a:p>
          <a:p>
            <a:pPr marL="0" lvl="0" indent="0" algn="l" rtl="0">
              <a:lnSpc>
                <a:spcPct val="90000"/>
              </a:lnSpc>
              <a:spcBef>
                <a:spcPts val="1000"/>
              </a:spcBef>
              <a:spcAft>
                <a:spcPts val="0"/>
              </a:spcAft>
              <a:buClr>
                <a:schemeClr val="dk1"/>
              </a:buClr>
              <a:buSzPts val="2400"/>
              <a:buNone/>
            </a:pPr>
            <a:r>
              <a:rPr lang="en-US"/>
              <a:t>•	Joystick.</a:t>
            </a:r>
            <a:endParaRPr/>
          </a:p>
          <a:p>
            <a:pPr marL="0" lvl="0" indent="0" algn="l" rtl="0">
              <a:lnSpc>
                <a:spcPct val="90000"/>
              </a:lnSpc>
              <a:spcBef>
                <a:spcPts val="1000"/>
              </a:spcBef>
              <a:spcAft>
                <a:spcPts val="0"/>
              </a:spcAft>
              <a:buClr>
                <a:schemeClr val="dk1"/>
              </a:buClr>
              <a:buSzPts val="2400"/>
              <a:buNone/>
            </a:pPr>
            <a:r>
              <a:rPr lang="en-US"/>
              <a:t>•	Sound.</a:t>
            </a:r>
            <a:endParaRPr/>
          </a:p>
          <a:p>
            <a:pPr marL="0" lvl="0" indent="0" algn="l" rtl="0">
              <a:lnSpc>
                <a:spcPct val="90000"/>
              </a:lnSpc>
              <a:spcBef>
                <a:spcPts val="1000"/>
              </a:spcBef>
              <a:spcAft>
                <a:spcPts val="0"/>
              </a:spcAft>
              <a:buClr>
                <a:schemeClr val="dk1"/>
              </a:buClr>
              <a:buSzPts val="2400"/>
              <a:buNone/>
            </a:pPr>
            <a:endParaRPr/>
          </a:p>
        </p:txBody>
      </p:sp>
      <p:sp>
        <p:nvSpPr>
          <p:cNvPr id="76" name="Google Shape;76;p9"/>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Installing the ATX Power Connector ATX Connectors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8.	Installing the HDD and Floppy disk:</a:t>
            </a:r>
            <a:endParaRPr/>
          </a:p>
          <a:p>
            <a:pPr marL="0" lvl="0" indent="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Char char="•"/>
            </a:pPr>
            <a:r>
              <a:rPr lang="en-US"/>
              <a:t>Place the floppy and hard disks in their slots.</a:t>
            </a:r>
            <a:endParaRPr/>
          </a:p>
          <a:p>
            <a:pPr marL="228600" lvl="0" indent="-228600" algn="l" rtl="0">
              <a:lnSpc>
                <a:spcPct val="90000"/>
              </a:lnSpc>
              <a:spcBef>
                <a:spcPts val="1000"/>
              </a:spcBef>
              <a:spcAft>
                <a:spcPts val="0"/>
              </a:spcAft>
              <a:buClr>
                <a:schemeClr val="dk1"/>
              </a:buClr>
              <a:buSzPts val="2400"/>
              <a:buChar char="•"/>
            </a:pPr>
            <a:r>
              <a:rPr lang="en-US"/>
              <a:t>Leave some space above HDD to prevent heat building.</a:t>
            </a:r>
            <a:endParaRPr/>
          </a:p>
          <a:p>
            <a:pPr marL="228600" lvl="0" indent="-228600" algn="l" rtl="0">
              <a:lnSpc>
                <a:spcPct val="90000"/>
              </a:lnSpc>
              <a:spcBef>
                <a:spcPts val="1000"/>
              </a:spcBef>
              <a:spcAft>
                <a:spcPts val="0"/>
              </a:spcAft>
              <a:buClr>
                <a:schemeClr val="dk1"/>
              </a:buClr>
              <a:buSzPts val="2400"/>
              <a:buChar char="•"/>
            </a:pPr>
            <a:r>
              <a:rPr lang="en-US"/>
              <a:t>Check the jumper configuration.</a:t>
            </a:r>
            <a:endParaRPr/>
          </a:p>
          <a:p>
            <a:pPr marL="228600" lvl="0" indent="-228600" algn="l" rtl="0">
              <a:lnSpc>
                <a:spcPct val="90000"/>
              </a:lnSpc>
              <a:spcBef>
                <a:spcPts val="1000"/>
              </a:spcBef>
              <a:spcAft>
                <a:spcPts val="0"/>
              </a:spcAft>
              <a:buClr>
                <a:schemeClr val="dk1"/>
              </a:buClr>
              <a:buSzPts val="2400"/>
              <a:buChar char="•"/>
            </a:pPr>
            <a:r>
              <a:rPr lang="en-US"/>
              <a:t>Fix the screws.</a:t>
            </a:r>
            <a:endParaRPr/>
          </a:p>
          <a:p>
            <a:pPr marL="0" lvl="0" indent="0" algn="l" rtl="0">
              <a:lnSpc>
                <a:spcPct val="90000"/>
              </a:lnSpc>
              <a:spcBef>
                <a:spcPts val="1000"/>
              </a:spcBef>
              <a:spcAft>
                <a:spcPts val="0"/>
              </a:spcAft>
              <a:buClr>
                <a:schemeClr val="dk1"/>
              </a:buClr>
              <a:buSzPts val="2400"/>
              <a:buNone/>
            </a:pPr>
            <a:endParaRPr/>
          </a:p>
        </p:txBody>
      </p:sp>
      <p:sp>
        <p:nvSpPr>
          <p:cNvPr id="82" name="Google Shape;82;p10"/>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Installing the HDD and Floppy disk</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457</Words>
  <PresentationFormat>Custom</PresentationFormat>
  <Paragraphs>124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Tinos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 Kumar N</dc:creator>
  <cp:lastModifiedBy>Atul Kumar Singh</cp:lastModifiedBy>
  <cp:revision>20</cp:revision>
  <dcterms:created xsi:type="dcterms:W3CDTF">2020-10-16T05:05:42Z</dcterms:created>
  <dcterms:modified xsi:type="dcterms:W3CDTF">2021-12-31T04:28:43Z</dcterms:modified>
</cp:coreProperties>
</file>