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455" r:id="rId2"/>
    <p:sldId id="456" r:id="rId3"/>
    <p:sldId id="473" r:id="rId4"/>
    <p:sldId id="464" r:id="rId5"/>
    <p:sldId id="477" r:id="rId6"/>
    <p:sldId id="470" r:id="rId7"/>
    <p:sldId id="476" r:id="rId8"/>
    <p:sldId id="474" r:id="rId9"/>
    <p:sldId id="481" r:id="rId10"/>
    <p:sldId id="479" r:id="rId11"/>
    <p:sldId id="484" r:id="rId12"/>
    <p:sldId id="483" r:id="rId13"/>
    <p:sldId id="486" r:id="rId14"/>
    <p:sldId id="487" r:id="rId15"/>
    <p:sldId id="488" r:id="rId16"/>
    <p:sldId id="485" r:id="rId17"/>
    <p:sldId id="406" r:id="rId1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26" autoAdjust="0"/>
    <p:restoredTop sz="94662" autoAdjust="0"/>
  </p:normalViewPr>
  <p:slideViewPr>
    <p:cSldViewPr snapToGrid="0" snapToObjects="1">
      <p:cViewPr>
        <p:scale>
          <a:sx n="80" d="100"/>
          <a:sy n="80" d="100"/>
        </p:scale>
        <p:origin x="-6" y="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47659CB-BF84-F74F-95EB-6F953048C7FA}"/>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a:extLst>
              <a:ext uri="{FF2B5EF4-FFF2-40B4-BE49-F238E27FC236}">
                <a16:creationId xmlns="" xmlns:a16="http://schemas.microsoft.com/office/drawing/2014/main" id="{2B7085A3-07F8-A34F-9A0B-6F4694CDA1EA}"/>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4FFA247-0B2D-A648-ACD1-EF9D1C1BBAEB}" type="datetime1">
              <a:rPr lang="en-IN" smtClean="0"/>
              <a:pPr/>
              <a:t>05-01-2022</a:t>
            </a:fld>
            <a:endParaRPr lang="en-US"/>
          </a:p>
        </p:txBody>
      </p:sp>
      <p:sp>
        <p:nvSpPr>
          <p:cNvPr id="4" name="Footer Placeholder 3">
            <a:extLst>
              <a:ext uri="{FF2B5EF4-FFF2-40B4-BE49-F238E27FC236}">
                <a16:creationId xmlns="" xmlns:a16="http://schemas.microsoft.com/office/drawing/2014/main" id="{AFA908EB-DD7C-3B4A-A7DF-2AF619263ECA}"/>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CB1C41E-5188-D247-8003-4D23BEC7A965}"/>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D247752-78CA-404D-91C8-45DA75B158D6}" type="datetime1">
              <a:rPr lang="en-IN" smtClean="0"/>
              <a:pPr/>
              <a:t>05-01-2022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extLst>
      <p:ext uri="{BB962C8B-B14F-4D97-AF65-F5344CB8AC3E}">
        <p14:creationId xmlns:p14="http://schemas.microsoft.com/office/powerpoint/2010/main" val="3148730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10</a:t>
            </a:fld>
            <a:endParaRPr lang="en-US"/>
          </a:p>
        </p:txBody>
      </p:sp>
    </p:spTree>
    <p:extLst>
      <p:ext uri="{BB962C8B-B14F-4D97-AF65-F5344CB8AC3E}">
        <p14:creationId xmlns:p14="http://schemas.microsoft.com/office/powerpoint/2010/main" val="490640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11</a:t>
            </a:fld>
            <a:endParaRPr lang="en-US"/>
          </a:p>
        </p:txBody>
      </p:sp>
    </p:spTree>
    <p:extLst>
      <p:ext uri="{BB962C8B-B14F-4D97-AF65-F5344CB8AC3E}">
        <p14:creationId xmlns:p14="http://schemas.microsoft.com/office/powerpoint/2010/main" val="490640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12</a:t>
            </a:fld>
            <a:endParaRPr lang="en-US"/>
          </a:p>
        </p:txBody>
      </p:sp>
    </p:spTree>
    <p:extLst>
      <p:ext uri="{BB962C8B-B14F-4D97-AF65-F5344CB8AC3E}">
        <p14:creationId xmlns:p14="http://schemas.microsoft.com/office/powerpoint/2010/main" val="490640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13</a:t>
            </a:fld>
            <a:endParaRPr lang="en-US"/>
          </a:p>
        </p:txBody>
      </p:sp>
    </p:spTree>
    <p:extLst>
      <p:ext uri="{BB962C8B-B14F-4D97-AF65-F5344CB8AC3E}">
        <p14:creationId xmlns:p14="http://schemas.microsoft.com/office/powerpoint/2010/main" val="490640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14</a:t>
            </a:fld>
            <a:endParaRPr lang="en-US"/>
          </a:p>
        </p:txBody>
      </p:sp>
    </p:spTree>
    <p:extLst>
      <p:ext uri="{BB962C8B-B14F-4D97-AF65-F5344CB8AC3E}">
        <p14:creationId xmlns:p14="http://schemas.microsoft.com/office/powerpoint/2010/main" val="490640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15</a:t>
            </a:fld>
            <a:endParaRPr lang="en-US"/>
          </a:p>
        </p:txBody>
      </p:sp>
    </p:spTree>
    <p:extLst>
      <p:ext uri="{BB962C8B-B14F-4D97-AF65-F5344CB8AC3E}">
        <p14:creationId xmlns:p14="http://schemas.microsoft.com/office/powerpoint/2010/main" val="490640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16</a:t>
            </a:fld>
            <a:endParaRPr lang="en-US"/>
          </a:p>
        </p:txBody>
      </p:sp>
    </p:spTree>
    <p:extLst>
      <p:ext uri="{BB962C8B-B14F-4D97-AF65-F5344CB8AC3E}">
        <p14:creationId xmlns:p14="http://schemas.microsoft.com/office/powerpoint/2010/main" val="2409762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2</a:t>
            </a:fld>
            <a:endParaRPr lang="en-US"/>
          </a:p>
        </p:txBody>
      </p:sp>
    </p:spTree>
    <p:extLst>
      <p:ext uri="{BB962C8B-B14F-4D97-AF65-F5344CB8AC3E}">
        <p14:creationId xmlns:p14="http://schemas.microsoft.com/office/powerpoint/2010/main" val="1750684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3</a:t>
            </a:fld>
            <a:endParaRPr lang="en-US"/>
          </a:p>
        </p:txBody>
      </p:sp>
    </p:spTree>
    <p:extLst>
      <p:ext uri="{BB962C8B-B14F-4D97-AF65-F5344CB8AC3E}">
        <p14:creationId xmlns:p14="http://schemas.microsoft.com/office/powerpoint/2010/main" val="2341718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4</a:t>
            </a:fld>
            <a:endParaRPr lang="en-US"/>
          </a:p>
        </p:txBody>
      </p:sp>
    </p:spTree>
    <p:extLst>
      <p:ext uri="{BB962C8B-B14F-4D97-AF65-F5344CB8AC3E}">
        <p14:creationId xmlns:p14="http://schemas.microsoft.com/office/powerpoint/2010/main" val="167965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5</a:t>
            </a:fld>
            <a:endParaRPr lang="en-US"/>
          </a:p>
        </p:txBody>
      </p:sp>
    </p:spTree>
    <p:extLst>
      <p:ext uri="{BB962C8B-B14F-4D97-AF65-F5344CB8AC3E}">
        <p14:creationId xmlns:p14="http://schemas.microsoft.com/office/powerpoint/2010/main" val="490640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6</a:t>
            </a:fld>
            <a:endParaRPr lang="en-US"/>
          </a:p>
        </p:txBody>
      </p:sp>
    </p:spTree>
    <p:extLst>
      <p:ext uri="{BB962C8B-B14F-4D97-AF65-F5344CB8AC3E}">
        <p14:creationId xmlns:p14="http://schemas.microsoft.com/office/powerpoint/2010/main" val="347770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7</a:t>
            </a:fld>
            <a:endParaRPr lang="en-US"/>
          </a:p>
        </p:txBody>
      </p:sp>
    </p:spTree>
    <p:extLst>
      <p:ext uri="{BB962C8B-B14F-4D97-AF65-F5344CB8AC3E}">
        <p14:creationId xmlns:p14="http://schemas.microsoft.com/office/powerpoint/2010/main" val="490640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8</a:t>
            </a:fld>
            <a:endParaRPr lang="en-US"/>
          </a:p>
        </p:txBody>
      </p:sp>
    </p:spTree>
    <p:extLst>
      <p:ext uri="{BB962C8B-B14F-4D97-AF65-F5344CB8AC3E}">
        <p14:creationId xmlns:p14="http://schemas.microsoft.com/office/powerpoint/2010/main" val="490640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05-01-2022</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9</a:t>
            </a:fld>
            <a:endParaRPr lang="en-US"/>
          </a:p>
        </p:txBody>
      </p:sp>
    </p:spTree>
    <p:extLst>
      <p:ext uri="{BB962C8B-B14F-4D97-AF65-F5344CB8AC3E}">
        <p14:creationId xmlns:p14="http://schemas.microsoft.com/office/powerpoint/2010/main" val="49064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B087DB8D-2085-BA4F-BAA0-77C9844548D8}"/>
              </a:ext>
            </a:extLst>
          </p:cNvPr>
          <p:cNvSpPr>
            <a:spLocks noGrp="1"/>
          </p:cNvSpPr>
          <p:nvPr>
            <p:ph type="dt" sz="half" idx="10"/>
          </p:nvPr>
        </p:nvSpPr>
        <p:spPr/>
        <p:txBody>
          <a:bodyPr/>
          <a:lstStyle/>
          <a:p>
            <a:fld id="{96F860D4-43D9-1743-83F5-C61DF5B0AAFC}" type="datetimeFigureOut">
              <a:rPr lang="en-US" smtClean="0"/>
              <a:pPr/>
              <a:t>1/5/2022</a:t>
            </a:fld>
            <a:endParaRPr lang="en-US"/>
          </a:p>
        </p:txBody>
      </p:sp>
      <p:sp>
        <p:nvSpPr>
          <p:cNvPr id="5" name="Footer Placeholder 4">
            <a:extLst>
              <a:ext uri="{FF2B5EF4-FFF2-40B4-BE49-F238E27FC236}">
                <a16:creationId xmlns=""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6741D1B-40DA-2741-A4B3-7EAAD6A42A09}"/>
              </a:ext>
            </a:extLst>
          </p:cNvPr>
          <p:cNvSpPr>
            <a:spLocks noGrp="1"/>
          </p:cNvSpPr>
          <p:nvPr>
            <p:ph type="dt" sz="half" idx="10"/>
          </p:nvPr>
        </p:nvSpPr>
        <p:spPr/>
        <p:txBody>
          <a:bodyPr/>
          <a:lstStyle/>
          <a:p>
            <a:fld id="{96F860D4-43D9-1743-83F5-C61DF5B0AAFC}" type="datetimeFigureOut">
              <a:rPr lang="en-US" smtClean="0"/>
              <a:pPr/>
              <a:t>1/5/2022</a:t>
            </a:fld>
            <a:endParaRPr lang="en-US"/>
          </a:p>
        </p:txBody>
      </p:sp>
      <p:sp>
        <p:nvSpPr>
          <p:cNvPr id="5" name="Footer Placeholder 4">
            <a:extLst>
              <a:ext uri="{FF2B5EF4-FFF2-40B4-BE49-F238E27FC236}">
                <a16:creationId xmlns=""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78A832E-7C18-E844-AD16-385329DD3693}"/>
              </a:ext>
            </a:extLst>
          </p:cNvPr>
          <p:cNvSpPr>
            <a:spLocks noGrp="1"/>
          </p:cNvSpPr>
          <p:nvPr>
            <p:ph type="dt" sz="half" idx="10"/>
          </p:nvPr>
        </p:nvSpPr>
        <p:spPr/>
        <p:txBody>
          <a:bodyPr/>
          <a:lstStyle/>
          <a:p>
            <a:fld id="{96F860D4-43D9-1743-83F5-C61DF5B0AAFC}" type="datetimeFigureOut">
              <a:rPr lang="en-US" smtClean="0"/>
              <a:pPr/>
              <a:t>1/5/2022</a:t>
            </a:fld>
            <a:endParaRPr lang="en-US"/>
          </a:p>
        </p:txBody>
      </p:sp>
      <p:sp>
        <p:nvSpPr>
          <p:cNvPr id="5" name="Footer Placeholder 4">
            <a:extLst>
              <a:ext uri="{FF2B5EF4-FFF2-40B4-BE49-F238E27FC236}">
                <a16:creationId xmlns=""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071A5E5-6204-D748-9A98-B9C434AF00B0}"/>
              </a:ext>
            </a:extLst>
          </p:cNvPr>
          <p:cNvSpPr>
            <a:spLocks noGrp="1"/>
          </p:cNvSpPr>
          <p:nvPr>
            <p:ph type="dt" sz="half" idx="10"/>
          </p:nvPr>
        </p:nvSpPr>
        <p:spPr/>
        <p:txBody>
          <a:bodyPr/>
          <a:lstStyle/>
          <a:p>
            <a:fld id="{96F860D4-43D9-1743-83F5-C61DF5B0AAFC}" type="datetimeFigureOut">
              <a:rPr lang="en-US" smtClean="0"/>
              <a:pPr/>
              <a:t>1/5/2022</a:t>
            </a:fld>
            <a:endParaRPr lang="en-US"/>
          </a:p>
        </p:txBody>
      </p:sp>
      <p:sp>
        <p:nvSpPr>
          <p:cNvPr id="5" name="Footer Placeholder 4">
            <a:extLst>
              <a:ext uri="{FF2B5EF4-FFF2-40B4-BE49-F238E27FC236}">
                <a16:creationId xmlns=""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5317132D-85B2-7949-AF1E-F8BE8D429DA4}"/>
              </a:ext>
            </a:extLst>
          </p:cNvPr>
          <p:cNvSpPr>
            <a:spLocks noGrp="1"/>
          </p:cNvSpPr>
          <p:nvPr>
            <p:ph type="dt" sz="half" idx="10"/>
          </p:nvPr>
        </p:nvSpPr>
        <p:spPr/>
        <p:txBody>
          <a:bodyPr/>
          <a:lstStyle/>
          <a:p>
            <a:fld id="{96F860D4-43D9-1743-83F5-C61DF5B0AAFC}" type="datetimeFigureOut">
              <a:rPr lang="en-US" smtClean="0"/>
              <a:pPr/>
              <a:t>1/5/2022</a:t>
            </a:fld>
            <a:endParaRPr lang="en-US"/>
          </a:p>
        </p:txBody>
      </p:sp>
      <p:sp>
        <p:nvSpPr>
          <p:cNvPr id="5" name="Footer Placeholder 4">
            <a:extLst>
              <a:ext uri="{FF2B5EF4-FFF2-40B4-BE49-F238E27FC236}">
                <a16:creationId xmlns=""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BBD3D62-50EC-C044-98A5-8700F758EE6D}"/>
              </a:ext>
            </a:extLst>
          </p:cNvPr>
          <p:cNvSpPr>
            <a:spLocks noGrp="1"/>
          </p:cNvSpPr>
          <p:nvPr>
            <p:ph type="dt" sz="half" idx="10"/>
          </p:nvPr>
        </p:nvSpPr>
        <p:spPr/>
        <p:txBody>
          <a:bodyPr/>
          <a:lstStyle/>
          <a:p>
            <a:fld id="{96F860D4-43D9-1743-83F5-C61DF5B0AAFC}" type="datetimeFigureOut">
              <a:rPr lang="en-US" smtClean="0"/>
              <a:pPr/>
              <a:t>1/5/2022</a:t>
            </a:fld>
            <a:endParaRPr lang="en-US"/>
          </a:p>
        </p:txBody>
      </p:sp>
      <p:sp>
        <p:nvSpPr>
          <p:cNvPr id="6" name="Footer Placeholder 5">
            <a:extLst>
              <a:ext uri="{FF2B5EF4-FFF2-40B4-BE49-F238E27FC236}">
                <a16:creationId xmlns=""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3AB73E8-AA99-9D44-B73A-36DAB298DB66}"/>
              </a:ext>
            </a:extLst>
          </p:cNvPr>
          <p:cNvSpPr>
            <a:spLocks noGrp="1"/>
          </p:cNvSpPr>
          <p:nvPr>
            <p:ph type="dt" sz="half" idx="10"/>
          </p:nvPr>
        </p:nvSpPr>
        <p:spPr/>
        <p:txBody>
          <a:bodyPr/>
          <a:lstStyle/>
          <a:p>
            <a:fld id="{96F860D4-43D9-1743-83F5-C61DF5B0AAFC}" type="datetimeFigureOut">
              <a:rPr lang="en-US" smtClean="0"/>
              <a:pPr/>
              <a:t>1/5/2022</a:t>
            </a:fld>
            <a:endParaRPr lang="en-US"/>
          </a:p>
        </p:txBody>
      </p:sp>
      <p:sp>
        <p:nvSpPr>
          <p:cNvPr id="8" name="Footer Placeholder 7">
            <a:extLst>
              <a:ext uri="{FF2B5EF4-FFF2-40B4-BE49-F238E27FC236}">
                <a16:creationId xmlns=""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5F44714-C02E-224F-9D69-9FD099B1B610}"/>
              </a:ext>
            </a:extLst>
          </p:cNvPr>
          <p:cNvSpPr>
            <a:spLocks noGrp="1"/>
          </p:cNvSpPr>
          <p:nvPr>
            <p:ph type="dt" sz="half" idx="10"/>
          </p:nvPr>
        </p:nvSpPr>
        <p:spPr/>
        <p:txBody>
          <a:bodyPr/>
          <a:lstStyle/>
          <a:p>
            <a:fld id="{96F860D4-43D9-1743-83F5-C61DF5B0AAFC}" type="datetimeFigureOut">
              <a:rPr lang="en-US" smtClean="0"/>
              <a:pPr/>
              <a:t>1/5/2022</a:t>
            </a:fld>
            <a:endParaRPr lang="en-US"/>
          </a:p>
        </p:txBody>
      </p:sp>
      <p:sp>
        <p:nvSpPr>
          <p:cNvPr id="4" name="Footer Placeholder 3">
            <a:extLst>
              <a:ext uri="{FF2B5EF4-FFF2-40B4-BE49-F238E27FC236}">
                <a16:creationId xmlns=""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AB9069D-ACC1-2846-BB69-0C25ABE4128B}"/>
              </a:ext>
            </a:extLst>
          </p:cNvPr>
          <p:cNvSpPr>
            <a:spLocks noGrp="1"/>
          </p:cNvSpPr>
          <p:nvPr>
            <p:ph type="dt" sz="half" idx="10"/>
          </p:nvPr>
        </p:nvSpPr>
        <p:spPr/>
        <p:txBody>
          <a:bodyPr/>
          <a:lstStyle/>
          <a:p>
            <a:fld id="{96F860D4-43D9-1743-83F5-C61DF5B0AAFC}" type="datetimeFigureOut">
              <a:rPr lang="en-US" smtClean="0"/>
              <a:pPr/>
              <a:t>1/5/2022</a:t>
            </a:fld>
            <a:endParaRPr lang="en-US"/>
          </a:p>
        </p:txBody>
      </p:sp>
      <p:sp>
        <p:nvSpPr>
          <p:cNvPr id="3" name="Footer Placeholder 2">
            <a:extLst>
              <a:ext uri="{FF2B5EF4-FFF2-40B4-BE49-F238E27FC236}">
                <a16:creationId xmlns=""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1FC69DD6-BF4D-1F43-9CC6-5D52D2316455}"/>
              </a:ext>
            </a:extLst>
          </p:cNvPr>
          <p:cNvSpPr>
            <a:spLocks noGrp="1"/>
          </p:cNvSpPr>
          <p:nvPr>
            <p:ph type="dt" sz="half" idx="10"/>
          </p:nvPr>
        </p:nvSpPr>
        <p:spPr/>
        <p:txBody>
          <a:bodyPr/>
          <a:lstStyle/>
          <a:p>
            <a:fld id="{96F860D4-43D9-1743-83F5-C61DF5B0AAFC}" type="datetimeFigureOut">
              <a:rPr lang="en-US" smtClean="0"/>
              <a:pPr/>
              <a:t>1/5/2022</a:t>
            </a:fld>
            <a:endParaRPr lang="en-US"/>
          </a:p>
        </p:txBody>
      </p:sp>
      <p:sp>
        <p:nvSpPr>
          <p:cNvPr id="6" name="Footer Placeholder 5">
            <a:extLst>
              <a:ext uri="{FF2B5EF4-FFF2-40B4-BE49-F238E27FC236}">
                <a16:creationId xmlns=""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43809F0-5FCF-8B4E-A9EF-F54690804129}"/>
              </a:ext>
            </a:extLst>
          </p:cNvPr>
          <p:cNvSpPr>
            <a:spLocks noGrp="1"/>
          </p:cNvSpPr>
          <p:nvPr>
            <p:ph type="dt" sz="half" idx="10"/>
          </p:nvPr>
        </p:nvSpPr>
        <p:spPr/>
        <p:txBody>
          <a:bodyPr/>
          <a:lstStyle/>
          <a:p>
            <a:fld id="{96F860D4-43D9-1743-83F5-C61DF5B0AAFC}" type="datetimeFigureOut">
              <a:rPr lang="en-US" smtClean="0"/>
              <a:pPr/>
              <a:t>1/5/2022</a:t>
            </a:fld>
            <a:endParaRPr lang="en-US"/>
          </a:p>
        </p:txBody>
      </p:sp>
      <p:sp>
        <p:nvSpPr>
          <p:cNvPr id="6" name="Footer Placeholder 5">
            <a:extLst>
              <a:ext uri="{FF2B5EF4-FFF2-40B4-BE49-F238E27FC236}">
                <a16:creationId xmlns=""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1/5/2022</a:t>
            </a:fld>
            <a:endParaRPr lang="en-US"/>
          </a:p>
        </p:txBody>
      </p:sp>
      <p:sp>
        <p:nvSpPr>
          <p:cNvPr id="5" name="Footer Placeholder 4">
            <a:extLst>
              <a:ext uri="{FF2B5EF4-FFF2-40B4-BE49-F238E27FC236}">
                <a16:creationId xmlns=""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elprocus.com/light-emitting-diode-led-working-applicati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elprocus.com/can-interface-to-us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CSCS3050		   		Course Name: </a:t>
            </a:r>
            <a:r>
              <a:rPr lang="en-US" sz="1800" dirty="0">
                <a:solidFill>
                  <a:schemeClr val="bg1"/>
                </a:solidFill>
                <a:effectLst/>
                <a:latin typeface="Times New Roman" panose="02020603050405020304" pitchFamily="18" charset="0"/>
                <a:ea typeface="Times New Roman" panose="02020603050405020304" pitchFamily="18" charset="0"/>
              </a:rPr>
              <a:t>Intrusion Detection and Prevention 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Name of the Faculty: </a:t>
            </a:r>
            <a:r>
              <a:rPr lang="en-IN" altLang="zh-CN" b="1" dirty="0" smtClean="0">
                <a:solidFill>
                  <a:schemeClr val="bg1"/>
                </a:solidFill>
                <a:latin typeface="Tinos"/>
                <a:ea typeface="+mj-ea"/>
                <a:cs typeface="+mj-cs"/>
              </a:rPr>
              <a:t>I</a:t>
            </a:r>
            <a:r>
              <a:rPr kumimoji="0" lang="en-IN" altLang="zh-CN" b="1" i="0" u="none" strike="noStrike" kern="1200" cap="none" spc="0" normalizeH="0" baseline="0" noProof="0" dirty="0" err="1" smtClean="0">
                <a:ln>
                  <a:noFill/>
                </a:ln>
                <a:solidFill>
                  <a:schemeClr val="bg1"/>
                </a:solidFill>
                <a:effectLst/>
                <a:uLnTx/>
                <a:uFillTx/>
                <a:latin typeface="Tinos"/>
                <a:ea typeface="+mj-ea"/>
                <a:cs typeface="+mj-cs"/>
              </a:rPr>
              <a:t>ndervati</a:t>
            </a:r>
            <a:r>
              <a:rPr kumimoji="0" lang="en-IN" altLang="zh-CN" b="1" i="0" u="none" strike="noStrike" kern="1200" cap="none" spc="0" normalizeH="0" baseline="0" noProof="0" dirty="0" smtClean="0">
                <a:ln>
                  <a:noFill/>
                </a:ln>
                <a:solidFill>
                  <a:schemeClr val="bg1"/>
                </a:solidFill>
                <a:effectLst/>
                <a:uLnTx/>
                <a:uFillTx/>
                <a:latin typeface="Tinos"/>
                <a:ea typeface="+mj-ea"/>
                <a:cs typeface="+mj-cs"/>
              </a:rPr>
              <a:t>  </a:t>
            </a: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TextBox 1"/>
          <p:cNvSpPr txBox="1"/>
          <p:nvPr/>
        </p:nvSpPr>
        <p:spPr>
          <a:xfrm>
            <a:off x="2105247" y="2462050"/>
            <a:ext cx="8856919" cy="2585323"/>
          </a:xfrm>
          <a:prstGeom prst="rect">
            <a:avLst/>
          </a:prstGeom>
          <a:noFill/>
        </p:spPr>
        <p:txBody>
          <a:bodyPr wrap="square" rtlCol="0">
            <a:spAutoFit/>
          </a:bodyPr>
          <a:lstStyle/>
          <a:p>
            <a:pPr algn="ctr"/>
            <a:endParaRPr lang="en-IN" sz="5400" b="1" dirty="0" smtClean="0">
              <a:solidFill>
                <a:srgbClr val="FF0000"/>
              </a:solidFill>
            </a:endParaRPr>
          </a:p>
          <a:p>
            <a:pPr algn="ctr"/>
            <a:r>
              <a:rPr lang="en-IN" sz="5400" b="1" dirty="0" smtClean="0">
                <a:solidFill>
                  <a:srgbClr val="FF0000"/>
                </a:solidFill>
              </a:rPr>
              <a:t> Computer workshop</a:t>
            </a:r>
          </a:p>
          <a:p>
            <a:pPr algn="ctr"/>
            <a:r>
              <a:rPr lang="en-IN" sz="5400" b="1" dirty="0" smtClean="0">
                <a:solidFill>
                  <a:srgbClr val="FF0000"/>
                </a:solidFill>
              </a:rPr>
              <a:t>( BCS01T10004)</a:t>
            </a:r>
          </a:p>
        </p:txBody>
      </p:sp>
    </p:spTree>
    <p:extLst>
      <p:ext uri="{BB962C8B-B14F-4D97-AF65-F5344CB8AC3E}">
        <p14:creationId xmlns:p14="http://schemas.microsoft.com/office/powerpoint/2010/main" val="4058589229"/>
      </p:ext>
    </p:extLst>
  </p:cSld>
  <p:clrMapOvr>
    <a:masterClrMapping/>
  </p:clrMapOvr>
  <p:transition advTm="241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BCSE2073</a:t>
            </a:r>
            <a:r>
              <a:rPr lang="en-US" altLang="zh-CN" b="1" dirty="0">
                <a:solidFill>
                  <a:schemeClr val="bg1"/>
                </a:solidFill>
                <a:latin typeface="Tinos"/>
                <a:ea typeface="+mj-ea"/>
                <a:cs typeface="+mj-cs"/>
              </a:rPr>
              <a:t>		   		Course Name: </a:t>
            </a:r>
            <a:r>
              <a:rPr lang="en-US" altLang="zh-CN" dirty="0" smtClean="0">
                <a:solidFill>
                  <a:schemeClr val="bg1"/>
                </a:solidFill>
                <a:latin typeface="Times New Roman" panose="02020603050405020304" pitchFamily="18" charset="0"/>
                <a:ea typeface="+mj-ea"/>
              </a:rPr>
              <a:t>Database management</a:t>
            </a:r>
            <a:r>
              <a:rPr lang="en-US" sz="1800" dirty="0" smtClean="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TextBox 9">
            <a:extLst>
              <a:ext uri="{FF2B5EF4-FFF2-40B4-BE49-F238E27FC236}">
                <a16:creationId xmlns="" xmlns:a16="http://schemas.microsoft.com/office/drawing/2014/main" id="{E34FD64C-B4C4-4EA4-8A32-0151A840B1DA}"/>
              </a:ext>
            </a:extLst>
          </p:cNvPr>
          <p:cNvSpPr txBox="1"/>
          <p:nvPr/>
        </p:nvSpPr>
        <p:spPr>
          <a:xfrm>
            <a:off x="159431" y="1123033"/>
            <a:ext cx="11873132" cy="4462760"/>
          </a:xfrm>
          <a:prstGeom prst="rect">
            <a:avLst/>
          </a:prstGeom>
          <a:noFill/>
        </p:spPr>
        <p:txBody>
          <a:bodyPr wrap="square">
            <a:spAutoFit/>
          </a:bodyPr>
          <a:lstStyle/>
          <a:p>
            <a:pPr algn="just" fontAlgn="base"/>
            <a:r>
              <a:rPr lang="en-US" sz="2000" b="1" dirty="0" smtClean="0"/>
              <a:t>DVI </a:t>
            </a:r>
            <a:r>
              <a:rPr lang="en-US" sz="2000" b="1" dirty="0"/>
              <a:t>Port</a:t>
            </a:r>
          </a:p>
          <a:p>
            <a:pPr algn="just" fontAlgn="base"/>
            <a:r>
              <a:rPr lang="en-US" sz="2000" dirty="0"/>
              <a:t>This port is a digital interface among the display controller of computers as well as video o/p device such as a monitor otherwise projector. This was developed to allow the lossless transmission of digital video signals as well as to change the analog VGA technology.</a:t>
            </a:r>
          </a:p>
          <a:p>
            <a:pPr algn="just" fontAlgn="base"/>
            <a:r>
              <a:rPr lang="en-US" sz="2000" dirty="0"/>
              <a:t>These ports are classified into three types namely DVI-I, DVI-D &amp; DVI-A. Here, DVI-I port integrates analog &amp; digital signals, DVI-A port supports simply analog signals &amp; DVI-D supports simply digital signals.</a:t>
            </a:r>
          </a:p>
          <a:p>
            <a:pPr algn="just" fontAlgn="base"/>
            <a:endParaRPr lang="en-US" sz="2000" b="1" dirty="0" smtClean="0"/>
          </a:p>
          <a:p>
            <a:pPr algn="just" fontAlgn="base"/>
            <a:r>
              <a:rPr lang="en-US" sz="2000" b="1" dirty="0" smtClean="0"/>
              <a:t>HDMI </a:t>
            </a:r>
            <a:r>
              <a:rPr lang="en-US" sz="2000" b="1" dirty="0"/>
              <a:t>Computer Port</a:t>
            </a:r>
          </a:p>
          <a:p>
            <a:pPr algn="just" fontAlgn="base"/>
            <a:r>
              <a:rPr lang="en-US" sz="2000" dirty="0"/>
              <a:t>HDMI stands for “High Definition Multimedia Interface”. It works like a digital interface to connect High Definition as well as Ultra High Definition devices like HDTVs, computer monitors, gaming consoles, HD Cameras, Blu-Ray players, etc. This port carries audio signals like compressed/uncompressed &amp; uncompressed video.</a:t>
            </a:r>
          </a:p>
          <a:p>
            <a:pPr algn="just" fontAlgn="base"/>
            <a:r>
              <a:rPr lang="en-US" sz="2000" dirty="0"/>
              <a:t>This port includes 19-pins and HDMI 2.0 is the latest version, used to carry digital video signal up to 4096×2160 resolution &amp;32 audio channels</a:t>
            </a:r>
            <a:r>
              <a:rPr lang="en-US" sz="2000" dirty="0" smtClean="0"/>
              <a:t>.</a:t>
            </a:r>
            <a:endParaRPr lang="en-US" sz="1600" dirty="0">
              <a:solidFill>
                <a:srgbClr val="2B2A2A"/>
              </a:solidFill>
              <a:latin typeface="Open Sans"/>
            </a:endParaRPr>
          </a:p>
          <a:p>
            <a:pPr>
              <a:lnSpc>
                <a:spcPct val="150000"/>
              </a:lnSpc>
            </a:pPr>
            <a:endParaRPr lang="en-US" sz="1600" dirty="0"/>
          </a:p>
        </p:txBody>
      </p:sp>
    </p:spTree>
    <p:extLst>
      <p:ext uri="{BB962C8B-B14F-4D97-AF65-F5344CB8AC3E}">
        <p14:creationId xmlns:p14="http://schemas.microsoft.com/office/powerpoint/2010/main" val="4022549585"/>
      </p:ext>
    </p:extLst>
  </p:cSld>
  <p:clrMapOvr>
    <a:masterClrMapping/>
  </p:clrMapOvr>
  <p:transition advTm="2418"/>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BCSE2073</a:t>
            </a:r>
            <a:r>
              <a:rPr lang="en-US" altLang="zh-CN" b="1" dirty="0">
                <a:solidFill>
                  <a:schemeClr val="bg1"/>
                </a:solidFill>
                <a:latin typeface="Tinos"/>
                <a:ea typeface="+mj-ea"/>
                <a:cs typeface="+mj-cs"/>
              </a:rPr>
              <a:t>		   		Course Name: </a:t>
            </a:r>
            <a:r>
              <a:rPr lang="en-US" altLang="zh-CN" dirty="0" smtClean="0">
                <a:solidFill>
                  <a:schemeClr val="bg1"/>
                </a:solidFill>
                <a:latin typeface="Times New Roman" panose="02020603050405020304" pitchFamily="18" charset="0"/>
                <a:ea typeface="+mj-ea"/>
              </a:rPr>
              <a:t>Database management</a:t>
            </a:r>
            <a:r>
              <a:rPr lang="en-US" sz="1800" dirty="0" smtClean="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TextBox 9">
            <a:extLst>
              <a:ext uri="{FF2B5EF4-FFF2-40B4-BE49-F238E27FC236}">
                <a16:creationId xmlns="" xmlns:a16="http://schemas.microsoft.com/office/drawing/2014/main" id="{E34FD64C-B4C4-4EA4-8A32-0151A840B1DA}"/>
              </a:ext>
            </a:extLst>
          </p:cNvPr>
          <p:cNvSpPr txBox="1"/>
          <p:nvPr/>
        </p:nvSpPr>
        <p:spPr>
          <a:xfrm>
            <a:off x="159431" y="1123033"/>
            <a:ext cx="11873132" cy="5632311"/>
          </a:xfrm>
          <a:prstGeom prst="rect">
            <a:avLst/>
          </a:prstGeom>
          <a:noFill/>
        </p:spPr>
        <p:txBody>
          <a:bodyPr wrap="square">
            <a:spAutoFit/>
          </a:bodyPr>
          <a:lstStyle/>
          <a:p>
            <a:pPr algn="just" fontAlgn="base">
              <a:lnSpc>
                <a:spcPct val="150000"/>
              </a:lnSpc>
            </a:pPr>
            <a:r>
              <a:rPr lang="en-US" sz="2000" b="1" dirty="0"/>
              <a:t>Display Computer Port</a:t>
            </a:r>
          </a:p>
          <a:p>
            <a:pPr algn="just" fontAlgn="base">
              <a:lnSpc>
                <a:spcPct val="150000"/>
              </a:lnSpc>
            </a:pPr>
            <a:r>
              <a:rPr lang="en-US" sz="2000" dirty="0"/>
              <a:t>This type of port is one kind of digital display interface including multiple audio channels &amp; other types of data. This port was developed by an association of computers as well as chipmakers. These ports are Sony, Maxell, Philip &amp; Lattice and then it was standardized through the VESA (Video Electronics Standards Association). The main intention of this Port is to replace DVI &amp; VGA ports. It carries audio, video, USB and other types of data. It is scalable with other types of interfaces like DVI &amp; HDMI by using active otherwise passive adapters. The most recent version of this port is Display Port 1.3 that can handle up to 7680 X 4320 resolutions.</a:t>
            </a:r>
          </a:p>
          <a:p>
            <a:pPr algn="just" fontAlgn="base">
              <a:lnSpc>
                <a:spcPct val="150000"/>
              </a:lnSpc>
            </a:pPr>
            <a:endParaRPr lang="en-US" sz="2000" b="1" dirty="0"/>
          </a:p>
          <a:p>
            <a:endParaRPr lang="en-US" sz="2400" dirty="0" smtClean="0"/>
          </a:p>
          <a:p>
            <a:endParaRPr lang="en-US" sz="2400" dirty="0"/>
          </a:p>
          <a:p>
            <a:endParaRPr lang="en-US" sz="2400" dirty="0" smtClean="0"/>
          </a:p>
          <a:p>
            <a:endParaRPr lang="en-US" sz="2400" b="1" dirty="0">
              <a:solidFill>
                <a:srgbClr val="2B2A2A"/>
              </a:solidFill>
              <a:latin typeface="Open Sans"/>
            </a:endParaRPr>
          </a:p>
          <a:p>
            <a:endParaRPr lang="en-US" sz="2400" dirty="0">
              <a:solidFill>
                <a:srgbClr val="2B2A2A"/>
              </a:solidFill>
              <a:latin typeface="Open Sans"/>
            </a:endParaRPr>
          </a:p>
        </p:txBody>
      </p:sp>
    </p:spTree>
    <p:extLst>
      <p:ext uri="{BB962C8B-B14F-4D97-AF65-F5344CB8AC3E}">
        <p14:creationId xmlns:p14="http://schemas.microsoft.com/office/powerpoint/2010/main" val="2859223462"/>
      </p:ext>
    </p:extLst>
  </p:cSld>
  <p:clrMapOvr>
    <a:masterClrMapping/>
  </p:clrMapOvr>
  <p:transition advTm="241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BCSE2073</a:t>
            </a:r>
            <a:r>
              <a:rPr lang="en-US" altLang="zh-CN" b="1" dirty="0">
                <a:solidFill>
                  <a:schemeClr val="bg1"/>
                </a:solidFill>
                <a:latin typeface="Tinos"/>
                <a:ea typeface="+mj-ea"/>
                <a:cs typeface="+mj-cs"/>
              </a:rPr>
              <a:t>		   		Course Name: </a:t>
            </a:r>
            <a:r>
              <a:rPr lang="en-US" altLang="zh-CN" dirty="0" smtClean="0">
                <a:solidFill>
                  <a:schemeClr val="bg1"/>
                </a:solidFill>
                <a:latin typeface="Times New Roman" panose="02020603050405020304" pitchFamily="18" charset="0"/>
                <a:ea typeface="+mj-ea"/>
              </a:rPr>
              <a:t>Database management</a:t>
            </a:r>
            <a:r>
              <a:rPr lang="en-US" sz="1800" dirty="0" smtClean="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TextBox 9">
            <a:extLst>
              <a:ext uri="{FF2B5EF4-FFF2-40B4-BE49-F238E27FC236}">
                <a16:creationId xmlns="" xmlns:a16="http://schemas.microsoft.com/office/drawing/2014/main" id="{E34FD64C-B4C4-4EA4-8A32-0151A840B1DA}"/>
              </a:ext>
            </a:extLst>
          </p:cNvPr>
          <p:cNvSpPr txBox="1"/>
          <p:nvPr/>
        </p:nvSpPr>
        <p:spPr>
          <a:xfrm>
            <a:off x="159431" y="1123033"/>
            <a:ext cx="11873132" cy="830997"/>
          </a:xfrm>
          <a:prstGeom prst="rect">
            <a:avLst/>
          </a:prstGeom>
          <a:noFill/>
        </p:spPr>
        <p:txBody>
          <a:bodyPr wrap="square">
            <a:spAutoFit/>
          </a:bodyPr>
          <a:lstStyle/>
          <a:p>
            <a:pPr lvl="0" algn="just"/>
            <a:r>
              <a:rPr lang="en-US" sz="2400" dirty="0"/>
              <a:t> Assembling &amp; Disassembling the System Hardware Components of the Personal Computer</a:t>
            </a:r>
          </a:p>
          <a:p>
            <a:pPr algn="just"/>
            <a:endParaRPr lang="en-US" sz="2400" dirty="0"/>
          </a:p>
        </p:txBody>
      </p:sp>
      <p:sp>
        <p:nvSpPr>
          <p:cNvPr id="3" name="Rectangle 2"/>
          <p:cNvSpPr/>
          <p:nvPr/>
        </p:nvSpPr>
        <p:spPr>
          <a:xfrm>
            <a:off x="411677" y="1893103"/>
            <a:ext cx="10335491" cy="4219617"/>
          </a:xfrm>
          <a:prstGeom prst="rect">
            <a:avLst/>
          </a:prstGeom>
        </p:spPr>
        <p:txBody>
          <a:bodyPr wrap="square">
            <a:spAutoFit/>
          </a:bodyPr>
          <a:lstStyle/>
          <a:p>
            <a:pPr>
              <a:lnSpc>
                <a:spcPct val="150000"/>
              </a:lnSpc>
            </a:pPr>
            <a:r>
              <a:rPr lang="en-US" b="1" dirty="0"/>
              <a:t>PC assembly step by step</a:t>
            </a:r>
            <a:endParaRPr lang="en-US" dirty="0"/>
          </a:p>
          <a:p>
            <a:pPr marL="285750" indent="-285750">
              <a:lnSpc>
                <a:spcPct val="150000"/>
              </a:lnSpc>
              <a:buFont typeface="Arial" pitchFamily="34" charset="0"/>
              <a:buChar char="•"/>
            </a:pPr>
            <a:r>
              <a:rPr lang="en-US" dirty="0"/>
              <a:t>Place the processor in the socket.</a:t>
            </a:r>
          </a:p>
          <a:p>
            <a:pPr marL="285750" indent="-285750">
              <a:lnSpc>
                <a:spcPct val="150000"/>
              </a:lnSpc>
              <a:buFont typeface="Arial" pitchFamily="34" charset="0"/>
              <a:buChar char="•"/>
            </a:pPr>
            <a:r>
              <a:rPr lang="en-US" dirty="0"/>
              <a:t>Insert the system memory.</a:t>
            </a:r>
          </a:p>
          <a:p>
            <a:pPr marL="285750" indent="-285750">
              <a:lnSpc>
                <a:spcPct val="150000"/>
              </a:lnSpc>
              <a:buFont typeface="Arial" pitchFamily="34" charset="0"/>
              <a:buChar char="•"/>
            </a:pPr>
            <a:r>
              <a:rPr lang="en-US" dirty="0"/>
              <a:t>Install the CPU heatsink.</a:t>
            </a:r>
          </a:p>
          <a:p>
            <a:pPr marL="285750" indent="-285750">
              <a:lnSpc>
                <a:spcPct val="150000"/>
              </a:lnSpc>
              <a:buFont typeface="Arial" pitchFamily="34" charset="0"/>
              <a:buChar char="•"/>
            </a:pPr>
            <a:r>
              <a:rPr lang="en-US" dirty="0"/>
              <a:t>Connect the dedicated graphics card.</a:t>
            </a:r>
          </a:p>
          <a:p>
            <a:pPr marL="285750" indent="-285750">
              <a:lnSpc>
                <a:spcPct val="150000"/>
              </a:lnSpc>
              <a:buFont typeface="Arial" pitchFamily="34" charset="0"/>
              <a:buChar char="•"/>
            </a:pPr>
            <a:r>
              <a:rPr lang="en-US" dirty="0"/>
              <a:t>Connect the SSD.</a:t>
            </a:r>
          </a:p>
          <a:p>
            <a:pPr marL="285750" indent="-285750">
              <a:lnSpc>
                <a:spcPct val="150000"/>
              </a:lnSpc>
              <a:buFont typeface="Arial" pitchFamily="34" charset="0"/>
              <a:buChar char="•"/>
            </a:pPr>
            <a:r>
              <a:rPr lang="en-US" dirty="0"/>
              <a:t>Plug the power cables from the PSU into the motherboard, graphics card, SSD and cooler.</a:t>
            </a:r>
          </a:p>
          <a:p>
            <a:pPr marL="285750" indent="-285750">
              <a:lnSpc>
                <a:spcPct val="150000"/>
              </a:lnSpc>
              <a:buFont typeface="Arial" pitchFamily="34" charset="0"/>
              <a:buChar char="•"/>
            </a:pPr>
            <a:r>
              <a:rPr lang="en-US" dirty="0"/>
              <a:t>Install the components in the PC case.</a:t>
            </a:r>
          </a:p>
          <a:p>
            <a:r>
              <a:rPr lang="en-US" dirty="0"/>
              <a:t/>
            </a:r>
            <a:br>
              <a:rPr lang="en-US" dirty="0"/>
            </a:br>
            <a:endParaRPr lang="en-US" dirty="0"/>
          </a:p>
          <a:p>
            <a:pPr lvl="0">
              <a:lnSpc>
                <a:spcPct val="90000"/>
              </a:lnSpc>
              <a:buClr>
                <a:schemeClr val="dk1"/>
              </a:buClr>
              <a:buSzPts val="2400"/>
            </a:pPr>
            <a:endParaRPr lang="en-US" dirty="0"/>
          </a:p>
        </p:txBody>
      </p:sp>
    </p:spTree>
    <p:extLst>
      <p:ext uri="{BB962C8B-B14F-4D97-AF65-F5344CB8AC3E}">
        <p14:creationId xmlns:p14="http://schemas.microsoft.com/office/powerpoint/2010/main" val="2859223462"/>
      </p:ext>
    </p:extLst>
  </p:cSld>
  <p:clrMapOvr>
    <a:masterClrMapping/>
  </p:clrMapOvr>
  <p:transition advTm="241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BCSE2073</a:t>
            </a:r>
            <a:r>
              <a:rPr lang="en-US" altLang="zh-CN" b="1" dirty="0">
                <a:solidFill>
                  <a:schemeClr val="bg1"/>
                </a:solidFill>
                <a:latin typeface="Tinos"/>
                <a:ea typeface="+mj-ea"/>
                <a:cs typeface="+mj-cs"/>
              </a:rPr>
              <a:t>		   		Course Name: </a:t>
            </a:r>
            <a:r>
              <a:rPr lang="en-US" altLang="zh-CN" dirty="0" smtClean="0">
                <a:solidFill>
                  <a:schemeClr val="bg1"/>
                </a:solidFill>
                <a:latin typeface="Times New Roman" panose="02020603050405020304" pitchFamily="18" charset="0"/>
                <a:ea typeface="+mj-ea"/>
              </a:rPr>
              <a:t>Database management</a:t>
            </a:r>
            <a:r>
              <a:rPr lang="en-US" sz="1800" dirty="0" smtClean="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TextBox 9">
            <a:extLst>
              <a:ext uri="{FF2B5EF4-FFF2-40B4-BE49-F238E27FC236}">
                <a16:creationId xmlns="" xmlns:a16="http://schemas.microsoft.com/office/drawing/2014/main" id="{E34FD64C-B4C4-4EA4-8A32-0151A840B1DA}"/>
              </a:ext>
            </a:extLst>
          </p:cNvPr>
          <p:cNvSpPr txBox="1"/>
          <p:nvPr/>
        </p:nvSpPr>
        <p:spPr>
          <a:xfrm>
            <a:off x="159431" y="1123033"/>
            <a:ext cx="11873132" cy="4708981"/>
          </a:xfrm>
          <a:prstGeom prst="rect">
            <a:avLst/>
          </a:prstGeom>
          <a:noFill/>
        </p:spPr>
        <p:txBody>
          <a:bodyPr wrap="square">
            <a:spAutoFit/>
          </a:bodyPr>
          <a:lstStyle/>
          <a:p>
            <a:pPr algn="just"/>
            <a:r>
              <a:rPr lang="en-US" sz="2000" dirty="0"/>
              <a:t>7. Handle all parts with care. Place each piece you remove carefully down onto a stable surface.</a:t>
            </a:r>
          </a:p>
          <a:p>
            <a:pPr algn="just"/>
            <a:r>
              <a:rPr lang="en-US" sz="2000" dirty="0"/>
              <a:t>8. If a component does not come out easily, do not forcefully remove it. Instead, check that you are removing it correctly and that no wires or other parts are in the way.</a:t>
            </a:r>
          </a:p>
          <a:p>
            <a:pPr algn="just"/>
            <a:r>
              <a:rPr lang="en-US" sz="2000" dirty="0"/>
              <a:t>9. Be careful when holding the motherboard, it’s underside actually quite pointy and able to hurt you.</a:t>
            </a:r>
          </a:p>
          <a:p>
            <a:pPr algn="just"/>
            <a:r>
              <a:rPr lang="en-US" sz="2000" dirty="0"/>
              <a:t>10. Never attempt to remove the power source, a box attached to the side or bottom of the unit to which all cables are connected.</a:t>
            </a:r>
          </a:p>
          <a:p>
            <a:pPr algn="just"/>
            <a:r>
              <a:rPr lang="en-US" sz="2000" dirty="0"/>
              <a:t>11. When removing any cables, wires or ribbons, make sure to grasp the wire at the base or head to keep it from breaking.</a:t>
            </a:r>
          </a:p>
          <a:p>
            <a:pPr algn="just"/>
            <a:r>
              <a:rPr lang="en-US" sz="2000" dirty="0"/>
              <a:t>12. Be careful not to drop any small parts (particularly screws) into unreachable areas such as into the computer fan or disk drive.</a:t>
            </a:r>
          </a:p>
          <a:p>
            <a:pPr algn="just"/>
            <a:r>
              <a:rPr lang="en-US" sz="2000" dirty="0"/>
              <a:t>13. Take note that the three of the most damaging things to a computer are moisture (sweat, drinking water), shock (electric or from being dropped) and dust (any debris from household dust to bits of food).</a:t>
            </a:r>
          </a:p>
          <a:p>
            <a:pPr algn="just"/>
            <a:r>
              <a:rPr lang="en-US" sz="2000" dirty="0"/>
              <a:t>Have a safe experience in assembling your computer!</a:t>
            </a:r>
          </a:p>
          <a:p>
            <a:endParaRPr lang="en-US" sz="2000" dirty="0"/>
          </a:p>
          <a:p>
            <a:endParaRPr lang="en-US" sz="2000" dirty="0" smtClean="0"/>
          </a:p>
        </p:txBody>
      </p:sp>
    </p:spTree>
    <p:extLst>
      <p:ext uri="{BB962C8B-B14F-4D97-AF65-F5344CB8AC3E}">
        <p14:creationId xmlns:p14="http://schemas.microsoft.com/office/powerpoint/2010/main" val="2310652588"/>
      </p:ext>
    </p:extLst>
  </p:cSld>
  <p:clrMapOvr>
    <a:masterClrMapping/>
  </p:clrMapOvr>
  <p:transition advTm="2418"/>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BCSE2073</a:t>
            </a:r>
            <a:r>
              <a:rPr lang="en-US" altLang="zh-CN" b="1" dirty="0">
                <a:solidFill>
                  <a:schemeClr val="bg1"/>
                </a:solidFill>
                <a:latin typeface="Tinos"/>
                <a:ea typeface="+mj-ea"/>
                <a:cs typeface="+mj-cs"/>
              </a:rPr>
              <a:t>		   		Course Name: </a:t>
            </a:r>
            <a:r>
              <a:rPr lang="en-US" altLang="zh-CN" dirty="0" smtClean="0">
                <a:solidFill>
                  <a:schemeClr val="bg1"/>
                </a:solidFill>
                <a:latin typeface="Times New Roman" panose="02020603050405020304" pitchFamily="18" charset="0"/>
                <a:ea typeface="+mj-ea"/>
              </a:rPr>
              <a:t>Database management</a:t>
            </a:r>
            <a:r>
              <a:rPr lang="en-US" sz="1800" dirty="0" smtClean="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TextBox 9">
            <a:extLst>
              <a:ext uri="{FF2B5EF4-FFF2-40B4-BE49-F238E27FC236}">
                <a16:creationId xmlns="" xmlns:a16="http://schemas.microsoft.com/office/drawing/2014/main" id="{E34FD64C-B4C4-4EA4-8A32-0151A840B1DA}"/>
              </a:ext>
            </a:extLst>
          </p:cNvPr>
          <p:cNvSpPr txBox="1"/>
          <p:nvPr/>
        </p:nvSpPr>
        <p:spPr>
          <a:xfrm>
            <a:off x="159431" y="1123033"/>
            <a:ext cx="11873132" cy="5262979"/>
          </a:xfrm>
          <a:prstGeom prst="rect">
            <a:avLst/>
          </a:prstGeom>
          <a:noFill/>
        </p:spPr>
        <p:txBody>
          <a:bodyPr wrap="square">
            <a:spAutoFit/>
          </a:bodyPr>
          <a:lstStyle/>
          <a:p>
            <a:pPr algn="just">
              <a:lnSpc>
                <a:spcPct val="150000"/>
              </a:lnSpc>
            </a:pPr>
            <a:r>
              <a:rPr lang="en-US" sz="2400" dirty="0"/>
              <a:t> </a:t>
            </a:r>
            <a:r>
              <a:rPr lang="en-US" sz="2400" b="1" dirty="0"/>
              <a:t>Introduction to Computer Network</a:t>
            </a:r>
          </a:p>
          <a:p>
            <a:pPr algn="just">
              <a:lnSpc>
                <a:spcPct val="150000"/>
              </a:lnSpc>
            </a:pPr>
            <a:r>
              <a:rPr lang="en-US" sz="2400" dirty="0" smtClean="0"/>
              <a:t>A </a:t>
            </a:r>
            <a:r>
              <a:rPr lang="en-US" sz="2400" dirty="0"/>
              <a:t>computer network is a group of devices connected with each other through a transmission medium such as wires, cables etc. These devices can be computers, printers, scanners, Fax machines etc.</a:t>
            </a:r>
          </a:p>
          <a:p>
            <a:pPr algn="just">
              <a:lnSpc>
                <a:spcPct val="150000"/>
              </a:lnSpc>
            </a:pPr>
            <a:r>
              <a:rPr lang="en-US" sz="2400" dirty="0"/>
              <a:t>The purpose of having computer network is to send and receive data stored in other devices over the network. These devices are often referred as nodes.</a:t>
            </a:r>
          </a:p>
          <a:p>
            <a:pPr>
              <a:lnSpc>
                <a:spcPct val="150000"/>
              </a:lnSpc>
            </a:pPr>
            <a:r>
              <a:rPr lang="en-US" sz="2400" dirty="0" smtClean="0"/>
              <a:t>There are</a:t>
            </a:r>
            <a:r>
              <a:rPr lang="en-US" sz="2400" dirty="0"/>
              <a:t> </a:t>
            </a:r>
            <a:r>
              <a:rPr lang="en-US" sz="2400" b="1" dirty="0" smtClean="0"/>
              <a:t>five </a:t>
            </a:r>
            <a:r>
              <a:rPr lang="en-US" sz="2400" b="1" dirty="0"/>
              <a:t>basic components</a:t>
            </a:r>
            <a:r>
              <a:rPr lang="en-US" sz="2400" dirty="0"/>
              <a:t> of a computer network</a:t>
            </a:r>
            <a:br>
              <a:rPr lang="en-US" sz="2400" dirty="0"/>
            </a:br>
            <a:endParaRPr lang="en-US" sz="2400" dirty="0"/>
          </a:p>
          <a:p>
            <a:r>
              <a:rPr lang="en-US" sz="2400" dirty="0"/>
              <a:t/>
            </a:r>
            <a:br>
              <a:rPr lang="en-US" sz="2400" dirty="0"/>
            </a:b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3" y="2305050"/>
            <a:ext cx="63531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3226995"/>
      </p:ext>
    </p:extLst>
  </p:cSld>
  <p:clrMapOvr>
    <a:masterClrMapping/>
  </p:clrMapOvr>
  <p:transition advTm="2418"/>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BCSE2073</a:t>
            </a:r>
            <a:r>
              <a:rPr lang="en-US" altLang="zh-CN" b="1" dirty="0">
                <a:solidFill>
                  <a:schemeClr val="bg1"/>
                </a:solidFill>
                <a:latin typeface="Tinos"/>
                <a:ea typeface="+mj-ea"/>
                <a:cs typeface="+mj-cs"/>
              </a:rPr>
              <a:t>		   		Course Name: </a:t>
            </a:r>
            <a:r>
              <a:rPr lang="en-US" altLang="zh-CN" dirty="0" smtClean="0">
                <a:solidFill>
                  <a:schemeClr val="bg1"/>
                </a:solidFill>
                <a:latin typeface="Times New Roman" panose="02020603050405020304" pitchFamily="18" charset="0"/>
                <a:ea typeface="+mj-ea"/>
              </a:rPr>
              <a:t>Database management</a:t>
            </a:r>
            <a:r>
              <a:rPr lang="en-US" sz="1800" dirty="0" smtClean="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410" y="3277490"/>
            <a:ext cx="6353175"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4173" y="1308656"/>
            <a:ext cx="9222965" cy="2031325"/>
          </a:xfrm>
          <a:prstGeom prst="rect">
            <a:avLst/>
          </a:prstGeom>
        </p:spPr>
        <p:txBody>
          <a:bodyPr wrap="square">
            <a:spAutoFit/>
          </a:bodyPr>
          <a:lstStyle/>
          <a:p>
            <a:r>
              <a:rPr lang="en-US" dirty="0"/>
              <a:t>There are </a:t>
            </a:r>
            <a:r>
              <a:rPr lang="en-US" b="1" dirty="0"/>
              <a:t>five basic components</a:t>
            </a:r>
            <a:r>
              <a:rPr lang="en-US" dirty="0"/>
              <a:t> of a computer </a:t>
            </a:r>
            <a:r>
              <a:rPr lang="en-US" dirty="0" smtClean="0"/>
              <a:t>network</a:t>
            </a:r>
          </a:p>
          <a:p>
            <a:r>
              <a:rPr lang="en-US" dirty="0" smtClean="0"/>
              <a:t>Sender</a:t>
            </a:r>
          </a:p>
          <a:p>
            <a:r>
              <a:rPr lang="en-US" dirty="0" smtClean="0"/>
              <a:t>Message</a:t>
            </a:r>
          </a:p>
          <a:p>
            <a:r>
              <a:rPr lang="en-US" dirty="0" smtClean="0"/>
              <a:t>Protocol</a:t>
            </a:r>
          </a:p>
          <a:p>
            <a:r>
              <a:rPr lang="en-US" dirty="0"/>
              <a:t>R</a:t>
            </a:r>
            <a:r>
              <a:rPr lang="en-US" dirty="0" smtClean="0"/>
              <a:t>eciever</a:t>
            </a:r>
            <a:endParaRPr lang="en-US" dirty="0"/>
          </a:p>
          <a:p>
            <a:r>
              <a:rPr lang="en-US" dirty="0" smtClean="0"/>
              <a:t>Transmission media</a:t>
            </a:r>
          </a:p>
          <a:p>
            <a:endParaRPr lang="en-US" dirty="0"/>
          </a:p>
        </p:txBody>
      </p:sp>
    </p:spTree>
    <p:extLst>
      <p:ext uri="{BB962C8B-B14F-4D97-AF65-F5344CB8AC3E}">
        <p14:creationId xmlns:p14="http://schemas.microsoft.com/office/powerpoint/2010/main" val="620905476"/>
      </p:ext>
    </p:extLst>
  </p:cSld>
  <p:clrMapOvr>
    <a:masterClrMapping/>
  </p:clrMapOvr>
  <p:transition advTm="241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3"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CSCS3050		   		Course Name:</a:t>
            </a:r>
            <a:r>
              <a:rPr lang="en-US" sz="1800" dirty="0">
                <a:solidFill>
                  <a:schemeClr val="bg1"/>
                </a:solidFill>
                <a:effectLst/>
                <a:latin typeface="Times New Roman" panose="02020603050405020304" pitchFamily="18" charset="0"/>
                <a:ea typeface="Times New Roman" panose="02020603050405020304" pitchFamily="18" charset="0"/>
              </a:rPr>
              <a:t> Intrusion Detection and Prevention 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gn="ctr">
              <a:lnSpc>
                <a:spcPct val="90000"/>
              </a:lnSpc>
              <a:spcBef>
                <a:spcPct val="0"/>
              </a:spcBef>
              <a:defRPr/>
            </a:pP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 xmlns:a16="http://schemas.microsoft.com/office/drawing/2014/main" id="{A7B15EB8-6977-4135-9959-C608E836814B}"/>
              </a:ext>
            </a:extLst>
          </p:cNvPr>
          <p:cNvSpPr txBox="1"/>
          <p:nvPr/>
        </p:nvSpPr>
        <p:spPr>
          <a:xfrm>
            <a:off x="1152079" y="1428452"/>
            <a:ext cx="11546958" cy="2000548"/>
          </a:xfrm>
          <a:prstGeom prst="rect">
            <a:avLst/>
          </a:prstGeom>
          <a:noFill/>
        </p:spPr>
        <p:txBody>
          <a:bodyPr wrap="square">
            <a:spAutoFit/>
          </a:bodyPr>
          <a:lstStyle/>
          <a:p>
            <a:pPr algn="just"/>
            <a:r>
              <a:rPr lang="en-US" sz="2800" b="1" dirty="0">
                <a:effectLst/>
                <a:latin typeface="Times New Roman" panose="02020603050405020304" pitchFamily="18" charset="0"/>
                <a:ea typeface="Arial" panose="020B0604020202020204" pitchFamily="34" charset="0"/>
              </a:rPr>
              <a:t>Reference: </a:t>
            </a:r>
          </a:p>
          <a:p>
            <a:pPr algn="just"/>
            <a:endParaRPr lang="en-IN" sz="2400" dirty="0">
              <a:effectLst/>
              <a:latin typeface="Arial" panose="020B0604020202020204" pitchFamily="34" charset="0"/>
              <a:ea typeface="Arial" panose="020B0604020202020204" pitchFamily="34" charset="0"/>
            </a:endParaRPr>
          </a:p>
          <a:p>
            <a:pPr marL="457200" indent="-457200" algn="just">
              <a:buAutoNum type="arabicPeriod"/>
            </a:pPr>
            <a:r>
              <a:rPr lang="en-IN" sz="2400" dirty="0">
                <a:latin typeface="Arial" panose="020B0604020202020204" pitchFamily="34" charset="0"/>
                <a:ea typeface="Arial" panose="020B0604020202020204" pitchFamily="34" charset="0"/>
              </a:rPr>
              <a:t>https://citadel-information.com/wp-content/uploads/2012/08/nist-sp800-94-guide-to-intrusion-detection-and-prevention-systems-2007.pdf</a:t>
            </a:r>
            <a:endParaRPr lang="en-IN" sz="2400" dirty="0">
              <a:effectLst/>
              <a:latin typeface="Arial" panose="020B0604020202020204" pitchFamily="34" charset="0"/>
              <a:ea typeface="Arial" panose="020B0604020202020204" pitchFamily="34" charset="0"/>
            </a:endParaRPr>
          </a:p>
          <a:p>
            <a:pPr marL="457200" indent="-457200" algn="just">
              <a:buAutoNum type="arabicPeriod"/>
            </a:pPr>
            <a:r>
              <a:rPr lang="en-IN" sz="2400" dirty="0">
                <a:effectLst/>
                <a:latin typeface="Arial" panose="020B0604020202020204" pitchFamily="34" charset="0"/>
                <a:ea typeface="Arial" panose="020B0604020202020204" pitchFamily="34" charset="0"/>
              </a:rPr>
              <a:t>https://en.wikipedia.org/wiki/Intrusion_detection_system</a:t>
            </a:r>
          </a:p>
        </p:txBody>
      </p:sp>
    </p:spTree>
    <p:extLst>
      <p:ext uri="{BB962C8B-B14F-4D97-AF65-F5344CB8AC3E}">
        <p14:creationId xmlns:p14="http://schemas.microsoft.com/office/powerpoint/2010/main" val="1750903372"/>
      </p:ext>
    </p:extLst>
  </p:cSld>
  <p:clrMapOvr>
    <a:masterClrMapping/>
  </p:clrMapOvr>
  <p:transition advTm="241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creenshot (785).png"/>
          <p:cNvPicPr>
            <a:picLocks noGrp="1" noChangeAspect="1"/>
          </p:cNvPicPr>
          <p:nvPr>
            <p:ph idx="1"/>
          </p:nvPr>
        </p:nvPicPr>
        <p:blipFill>
          <a:blip r:embed="rId2"/>
          <a:stretch>
            <a:fillRect/>
          </a:stretch>
        </p:blipFill>
        <p:spPr>
          <a:xfrm>
            <a:off x="0" y="0"/>
            <a:ext cx="12191999"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CSCS3050		   		Course Name: </a:t>
            </a:r>
            <a:r>
              <a:rPr lang="en-US" sz="1800" dirty="0">
                <a:solidFill>
                  <a:schemeClr val="bg1"/>
                </a:solidFill>
                <a:effectLst/>
                <a:latin typeface="Times New Roman" panose="02020603050405020304" pitchFamily="18" charset="0"/>
                <a:ea typeface="Times New Roman" panose="02020603050405020304" pitchFamily="18" charset="0"/>
              </a:rPr>
              <a:t>Intrusion Detection and Prevention 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TextBox 9">
            <a:extLst>
              <a:ext uri="{FF2B5EF4-FFF2-40B4-BE49-F238E27FC236}">
                <a16:creationId xmlns="" xmlns:a16="http://schemas.microsoft.com/office/drawing/2014/main" id="{E34FD64C-B4C4-4EA4-8A32-0151A840B1DA}"/>
              </a:ext>
            </a:extLst>
          </p:cNvPr>
          <p:cNvSpPr txBox="1"/>
          <p:nvPr/>
        </p:nvSpPr>
        <p:spPr>
          <a:xfrm>
            <a:off x="286603" y="1107243"/>
            <a:ext cx="11382234" cy="3046988"/>
          </a:xfrm>
          <a:prstGeom prst="rect">
            <a:avLst/>
          </a:prstGeom>
          <a:noFill/>
        </p:spPr>
        <p:txBody>
          <a:bodyPr wrap="square">
            <a:spAutoFit/>
          </a:bodyPr>
          <a:lstStyle/>
          <a:p>
            <a:pPr algn="just"/>
            <a:r>
              <a:rPr lang="en-US" sz="2400" b="1" dirty="0" smtClean="0"/>
              <a:t>                                                           SMPS(switch mode power supply)</a:t>
            </a:r>
          </a:p>
          <a:p>
            <a:pPr algn="just"/>
            <a:endParaRPr lang="en-US" sz="2400" dirty="0"/>
          </a:p>
          <a:p>
            <a:pPr algn="just"/>
            <a:r>
              <a:rPr lang="en-US" sz="2400" dirty="0" smtClean="0"/>
              <a:t>The </a:t>
            </a:r>
            <a:r>
              <a:rPr lang="en-US" sz="2400" dirty="0"/>
              <a:t>full name of SMPS is </a:t>
            </a:r>
            <a:r>
              <a:rPr lang="en-US" sz="2400" b="1" dirty="0"/>
              <a:t>Switch-Mode Power Supply</a:t>
            </a:r>
            <a:r>
              <a:rPr lang="en-US" sz="2400" b="1" dirty="0" smtClean="0"/>
              <a:t>. </a:t>
            </a:r>
            <a:r>
              <a:rPr lang="en-US" sz="2400" dirty="0" smtClean="0"/>
              <a:t>SMPS </a:t>
            </a:r>
            <a:r>
              <a:rPr lang="en-US" sz="2400" dirty="0"/>
              <a:t>is defined in simple language when the need for electricity comes in the form of a switch. In which electrical energy is converted from one form to another with essential properties called SMPS. This power is used to obtain a regulatory DC input voltage from DC output or uncontrollable AC for power. SMPS is just as complex as any other power supply system. This is a power source used for </a:t>
            </a:r>
            <a:r>
              <a:rPr lang="en-US" sz="2400" dirty="0" smtClean="0"/>
              <a:t>loading.</a:t>
            </a:r>
            <a:endParaRPr lang="en-US" sz="2400" i="0" dirty="0">
              <a:effectLst/>
              <a:latin typeface="Arial" panose="020B0604020202020204" pitchFamily="34" charset="0"/>
            </a:endParaRPr>
          </a:p>
        </p:txBody>
      </p:sp>
    </p:spTree>
    <p:extLst>
      <p:ext uri="{BB962C8B-B14F-4D97-AF65-F5344CB8AC3E}">
        <p14:creationId xmlns:p14="http://schemas.microsoft.com/office/powerpoint/2010/main" val="1954449656"/>
      </p:ext>
    </p:extLst>
  </p:cSld>
  <p:clrMapOvr>
    <a:masterClrMapping/>
  </p:clrMapOvr>
  <p:transition advTm="2418"/>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CSCS3050		   		Course Name: </a:t>
            </a:r>
            <a:r>
              <a:rPr lang="en-US" sz="1800" dirty="0">
                <a:solidFill>
                  <a:schemeClr val="bg1"/>
                </a:solidFill>
                <a:effectLst/>
                <a:latin typeface="Times New Roman" panose="02020603050405020304" pitchFamily="18" charset="0"/>
                <a:ea typeface="Times New Roman" panose="02020603050405020304" pitchFamily="18" charset="0"/>
              </a:rPr>
              <a:t>Intrusion Detection and Prevention 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8680" y="2335684"/>
            <a:ext cx="6421343" cy="3121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673360" y="1278046"/>
            <a:ext cx="2700804" cy="646331"/>
          </a:xfrm>
          <a:prstGeom prst="rect">
            <a:avLst/>
          </a:prstGeom>
        </p:spPr>
        <p:txBody>
          <a:bodyPr wrap="none">
            <a:spAutoFit/>
          </a:bodyPr>
          <a:lstStyle/>
          <a:p>
            <a:pPr>
              <a:lnSpc>
                <a:spcPct val="150000"/>
              </a:lnSpc>
            </a:pPr>
            <a:r>
              <a:rPr lang="en-US" sz="2400" b="1" dirty="0"/>
              <a:t>WORKING OF SMPS</a:t>
            </a:r>
          </a:p>
        </p:txBody>
      </p:sp>
    </p:spTree>
    <p:extLst>
      <p:ext uri="{BB962C8B-B14F-4D97-AF65-F5344CB8AC3E}">
        <p14:creationId xmlns:p14="http://schemas.microsoft.com/office/powerpoint/2010/main" val="2897645603"/>
      </p:ext>
    </p:extLst>
  </p:cSld>
  <p:clrMapOvr>
    <a:masterClrMapping/>
  </p:clrMapOvr>
  <p:transition advTm="2418"/>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CSCS3050		   		Course Name: </a:t>
            </a:r>
            <a:r>
              <a:rPr lang="en-US" sz="1800" dirty="0">
                <a:solidFill>
                  <a:schemeClr val="bg1"/>
                </a:solidFill>
                <a:effectLst/>
                <a:latin typeface="Times New Roman" panose="02020603050405020304" pitchFamily="18" charset="0"/>
                <a:ea typeface="Times New Roman" panose="02020603050405020304" pitchFamily="18" charset="0"/>
              </a:rPr>
              <a:t>Intrusion Detection and Prevention 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TextBox 9">
            <a:extLst>
              <a:ext uri="{FF2B5EF4-FFF2-40B4-BE49-F238E27FC236}">
                <a16:creationId xmlns="" xmlns:a16="http://schemas.microsoft.com/office/drawing/2014/main" id="{E34FD64C-B4C4-4EA4-8A32-0151A840B1DA}"/>
              </a:ext>
            </a:extLst>
          </p:cNvPr>
          <p:cNvSpPr txBox="1"/>
          <p:nvPr/>
        </p:nvSpPr>
        <p:spPr>
          <a:xfrm>
            <a:off x="182881" y="1107244"/>
            <a:ext cx="11873132" cy="5262979"/>
          </a:xfrm>
          <a:prstGeom prst="rect">
            <a:avLst/>
          </a:prstGeom>
          <a:noFill/>
        </p:spPr>
        <p:txBody>
          <a:bodyPr wrap="square">
            <a:spAutoFit/>
          </a:bodyPr>
          <a:lstStyle/>
          <a:p>
            <a:r>
              <a:rPr lang="en-US" sz="2400" dirty="0" smtClean="0"/>
              <a:t>In previous slides outlines </a:t>
            </a:r>
            <a:r>
              <a:rPr lang="en-US" sz="2400" dirty="0"/>
              <a:t>how the SMPS operates. An SMPS’s functionality is more complex than that of a linear regulator, but we can break it down into five stages:</a:t>
            </a:r>
          </a:p>
          <a:p>
            <a:pPr marL="342900" indent="-342900">
              <a:buFont typeface="Arial" pitchFamily="34" charset="0"/>
              <a:buChar char="•"/>
            </a:pPr>
            <a:r>
              <a:rPr lang="en-US" sz="2400" dirty="0" smtClean="0"/>
              <a:t> </a:t>
            </a:r>
            <a:r>
              <a:rPr lang="en-US" sz="2400" dirty="0"/>
              <a:t>In the first stage, the incoming AC power runs through a rectifier and undergoes filtration </a:t>
            </a:r>
            <a:r>
              <a:rPr lang="en-US" sz="2400" dirty="0" smtClean="0"/>
              <a:t>   to </a:t>
            </a:r>
            <a:r>
              <a:rPr lang="en-US" sz="2400" dirty="0"/>
              <a:t>produce DC</a:t>
            </a:r>
          </a:p>
          <a:p>
            <a:pPr marL="342900" indent="-342900">
              <a:buFont typeface="Arial" pitchFamily="34" charset="0"/>
              <a:buChar char="•"/>
            </a:pPr>
            <a:r>
              <a:rPr lang="en-US" sz="2400" dirty="0" smtClean="0"/>
              <a:t> </a:t>
            </a:r>
            <a:r>
              <a:rPr lang="en-US" sz="2400" dirty="0"/>
              <a:t>The SMPS works at high frequencies, so a high-frequency switch processes the DC signal, which creates a high-frequency pulsating DC signal</a:t>
            </a:r>
          </a:p>
          <a:p>
            <a:pPr marL="342900" indent="-342900">
              <a:buFont typeface="Arial" pitchFamily="34" charset="0"/>
              <a:buChar char="•"/>
            </a:pPr>
            <a:r>
              <a:rPr lang="en-US" sz="2400" dirty="0" smtClean="0"/>
              <a:t> </a:t>
            </a:r>
            <a:r>
              <a:rPr lang="en-US" sz="2400" dirty="0"/>
              <a:t>The power transformer steps down the high-voltage DC signal to a DC signal of the appropriate level</a:t>
            </a:r>
          </a:p>
          <a:p>
            <a:pPr marL="342900" indent="-342900">
              <a:buFont typeface="Arial" pitchFamily="34" charset="0"/>
              <a:buChar char="•"/>
            </a:pPr>
            <a:r>
              <a:rPr lang="en-US" sz="2400" dirty="0" smtClean="0"/>
              <a:t>The </a:t>
            </a:r>
            <a:r>
              <a:rPr lang="en-US" sz="2400" dirty="0"/>
              <a:t>stepped-down DC signal is rectified and filtered to a achieve a steady, constant DV output</a:t>
            </a:r>
          </a:p>
          <a:p>
            <a:pPr marL="342900" indent="-342900">
              <a:buFont typeface="Arial" pitchFamily="34" charset="0"/>
              <a:buChar char="•"/>
            </a:pPr>
            <a:r>
              <a:rPr lang="en-US" sz="2400" dirty="0" smtClean="0"/>
              <a:t>The </a:t>
            </a:r>
            <a:r>
              <a:rPr lang="en-US" sz="2400" dirty="0"/>
              <a:t>control circuitry monitors the output voltage and adjusts the high-frequency switch on-the-fly to ensure a continuous output stream of the desired voltage</a:t>
            </a:r>
          </a:p>
          <a:p>
            <a:r>
              <a:rPr lang="en-US" sz="2400" dirty="0"/>
              <a:t/>
            </a:r>
            <a:br>
              <a:rPr lang="en-US" sz="2400" dirty="0"/>
            </a:br>
            <a:endParaRPr lang="en-US" sz="2400" dirty="0"/>
          </a:p>
        </p:txBody>
      </p:sp>
    </p:spTree>
    <p:extLst>
      <p:ext uri="{BB962C8B-B14F-4D97-AF65-F5344CB8AC3E}">
        <p14:creationId xmlns:p14="http://schemas.microsoft.com/office/powerpoint/2010/main" val="3746747565"/>
      </p:ext>
    </p:extLst>
  </p:cSld>
  <p:clrMapOvr>
    <a:masterClrMapping/>
  </p:clrMapOvr>
  <p:transition advTm="241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CSCS3050		   		Course Name: </a:t>
            </a:r>
            <a:r>
              <a:rPr lang="en-US" sz="1800" dirty="0">
                <a:solidFill>
                  <a:schemeClr val="bg1"/>
                </a:solidFill>
                <a:effectLst/>
                <a:latin typeface="Times New Roman" panose="02020603050405020304" pitchFamily="18" charset="0"/>
                <a:ea typeface="Times New Roman" panose="02020603050405020304" pitchFamily="18" charset="0"/>
              </a:rPr>
              <a:t>Intrusion Detection and Prevention 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3" name="Rectangle 2"/>
          <p:cNvSpPr/>
          <p:nvPr/>
        </p:nvSpPr>
        <p:spPr>
          <a:xfrm>
            <a:off x="571499" y="1255594"/>
            <a:ext cx="10469539" cy="4893647"/>
          </a:xfrm>
          <a:prstGeom prst="rect">
            <a:avLst/>
          </a:prstGeom>
        </p:spPr>
        <p:txBody>
          <a:bodyPr wrap="square">
            <a:spAutoFit/>
          </a:bodyPr>
          <a:lstStyle/>
          <a:p>
            <a:pPr fontAlgn="base"/>
            <a:r>
              <a:rPr lang="en-US" sz="2400" b="1" dirty="0"/>
              <a:t>What is Port ?</a:t>
            </a:r>
          </a:p>
          <a:p>
            <a:pPr algn="just" fontAlgn="base">
              <a:lnSpc>
                <a:spcPct val="150000"/>
              </a:lnSpc>
            </a:pPr>
            <a:r>
              <a:rPr lang="en-US" sz="2400" dirty="0"/>
              <a:t>A computer port or a </a:t>
            </a:r>
            <a:r>
              <a:rPr lang="en-US" sz="2400" dirty="0" smtClean="0"/>
              <a:t>communication</a:t>
            </a:r>
            <a:r>
              <a:rPr lang="en-US" sz="2400" dirty="0"/>
              <a:t> port is a connection point used as an interface between the computer &amp; the peripherals like keyboard, mouse, printer, display unit, monitor, flash drive and speaker. The computer port transmits the data from any peripheral to the computer. In general, the communication ports are available in two types and the classification of this can be done based on the </a:t>
            </a:r>
            <a:r>
              <a:rPr lang="en-US" sz="2400" dirty="0" smtClean="0"/>
              <a:t>protocol used </a:t>
            </a:r>
            <a:r>
              <a:rPr lang="en-US" sz="2400" dirty="0"/>
              <a:t>&amp; type for communication like Serial Ports as well as Parallel Ports.</a:t>
            </a:r>
          </a:p>
          <a:p>
            <a:pPr algn="just">
              <a:lnSpc>
                <a:spcPct val="150000"/>
              </a:lnSpc>
            </a:pPr>
            <a:r>
              <a:rPr lang="en-US" sz="2400" dirty="0"/>
              <a:t/>
            </a:r>
            <a:br>
              <a:rPr lang="en-US" sz="2400" dirty="0"/>
            </a:br>
            <a:endParaRPr lang="en-US" sz="2400" dirty="0" smtClean="0"/>
          </a:p>
        </p:txBody>
      </p:sp>
    </p:spTree>
    <p:extLst>
      <p:ext uri="{BB962C8B-B14F-4D97-AF65-F5344CB8AC3E}">
        <p14:creationId xmlns:p14="http://schemas.microsoft.com/office/powerpoint/2010/main" val="3351771945"/>
      </p:ext>
    </p:extLst>
  </p:cSld>
  <p:clrMapOvr>
    <a:masterClrMapping/>
  </p:clrMapOvr>
  <p:transition advTm="2418"/>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CSCS3050		   		Course Name: </a:t>
            </a:r>
            <a:r>
              <a:rPr lang="en-US" sz="1800" dirty="0">
                <a:solidFill>
                  <a:schemeClr val="bg1"/>
                </a:solidFill>
                <a:effectLst/>
                <a:latin typeface="Times New Roman" panose="02020603050405020304" pitchFamily="18" charset="0"/>
                <a:ea typeface="Times New Roman" panose="02020603050405020304" pitchFamily="18" charset="0"/>
              </a:rPr>
              <a:t>Intrusion Detection and Prevention 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p:cNvSpPr/>
          <p:nvPr/>
        </p:nvSpPr>
        <p:spPr>
          <a:xfrm>
            <a:off x="160927" y="1078173"/>
            <a:ext cx="5935070" cy="1295868"/>
          </a:xfrm>
          <a:prstGeom prst="rect">
            <a:avLst/>
          </a:prstGeom>
        </p:spPr>
        <p:txBody>
          <a:bodyPr wrap="square">
            <a:spAutoFit/>
          </a:bodyPr>
          <a:lstStyle/>
          <a:p>
            <a:pPr algn="just">
              <a:lnSpc>
                <a:spcPct val="150000"/>
              </a:lnSpc>
            </a:pPr>
            <a:r>
              <a:rPr lang="en-US" dirty="0" smtClean="0"/>
              <a:t>        </a:t>
            </a:r>
            <a:r>
              <a:rPr lang="en-US" dirty="0"/>
              <a:t/>
            </a:r>
            <a:br>
              <a:rPr lang="en-US" dirty="0"/>
            </a:br>
            <a:endParaRPr lang="en-US" dirty="0"/>
          </a:p>
          <a:p>
            <a:pPr>
              <a:lnSpc>
                <a:spcPct val="150000"/>
              </a:lnSpc>
            </a:pPr>
            <a:endParaRPr lang="en-US" dirty="0"/>
          </a:p>
        </p:txBody>
      </p:sp>
      <p:sp>
        <p:nvSpPr>
          <p:cNvPr id="3" name="Rectangle 1"/>
          <p:cNvSpPr>
            <a:spLocks noChangeArrowheads="1"/>
          </p:cNvSpPr>
          <p:nvPr/>
        </p:nvSpPr>
        <p:spPr bwMode="auto">
          <a:xfrm>
            <a:off x="0" y="0"/>
            <a:ext cx="12192000" cy="457200"/>
          </a:xfrm>
          <a:prstGeom prst="rect">
            <a:avLst/>
          </a:prstGeom>
          <a:solidFill>
            <a:srgbClr val="1713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3767" rIns="0" bIns="223767"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212529"/>
                </a:solidFill>
                <a:effectLst/>
                <a:latin typeface="system-ui"/>
                <a:cs typeface="Arial" pitchFamily="34" charset="0"/>
              </a:rPr>
              <a:t>) Declaring Structure variables separately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F8F8F2"/>
                </a:solidFill>
                <a:effectLst/>
                <a:latin typeface="Courier New" pitchFamily="49" charset="0"/>
                <a:cs typeface="Courier New" pitchFamily="49" charset="0"/>
              </a:rPr>
              <a:t>struct Student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 name="Rectangle 3"/>
          <p:cNvSpPr/>
          <p:nvPr/>
        </p:nvSpPr>
        <p:spPr>
          <a:xfrm>
            <a:off x="556995" y="1284703"/>
            <a:ext cx="10848226" cy="5447645"/>
          </a:xfrm>
          <a:prstGeom prst="rect">
            <a:avLst/>
          </a:prstGeom>
        </p:spPr>
        <p:txBody>
          <a:bodyPr wrap="none">
            <a:spAutoFit/>
          </a:bodyPr>
          <a:lstStyle/>
          <a:p>
            <a:pPr fontAlgn="base">
              <a:lnSpc>
                <a:spcPct val="150000"/>
              </a:lnSpc>
            </a:pPr>
            <a:r>
              <a:rPr lang="en-US" sz="2000" b="1" dirty="0"/>
              <a:t>Types of Computer Ports</a:t>
            </a:r>
          </a:p>
          <a:p>
            <a:pPr fontAlgn="base">
              <a:lnSpc>
                <a:spcPct val="150000"/>
              </a:lnSpc>
            </a:pPr>
            <a:r>
              <a:rPr lang="en-US" sz="2000" dirty="0"/>
              <a:t>There are different types of ports available in a computer network. Some of them are discussed below.</a:t>
            </a:r>
          </a:p>
          <a:p>
            <a:pPr marL="342900" indent="-342900" fontAlgn="base">
              <a:lnSpc>
                <a:spcPct val="150000"/>
              </a:lnSpc>
              <a:buFont typeface="Arial" pitchFamily="34" charset="0"/>
              <a:buChar char="•"/>
            </a:pPr>
            <a:r>
              <a:rPr lang="fr-FR" sz="2000" dirty="0" smtClean="0"/>
              <a:t>PS/02</a:t>
            </a:r>
            <a:endParaRPr lang="fr-FR" sz="2000" dirty="0"/>
          </a:p>
          <a:p>
            <a:pPr marL="342900" indent="-342900" fontAlgn="base">
              <a:lnSpc>
                <a:spcPct val="150000"/>
              </a:lnSpc>
              <a:buFont typeface="Arial" pitchFamily="34" charset="0"/>
              <a:buChar char="•"/>
            </a:pPr>
            <a:r>
              <a:rPr lang="fr-FR" sz="2000" dirty="0"/>
              <a:t>Serial Port</a:t>
            </a:r>
          </a:p>
          <a:p>
            <a:pPr marL="342900" indent="-342900" fontAlgn="base">
              <a:lnSpc>
                <a:spcPct val="150000"/>
              </a:lnSpc>
              <a:buFont typeface="Arial" pitchFamily="34" charset="0"/>
              <a:buChar char="•"/>
            </a:pPr>
            <a:r>
              <a:rPr lang="fr-FR" sz="2000" dirty="0" err="1"/>
              <a:t>Parallel</a:t>
            </a:r>
            <a:r>
              <a:rPr lang="fr-FR" sz="2000" dirty="0"/>
              <a:t> Port</a:t>
            </a:r>
          </a:p>
          <a:p>
            <a:pPr marL="342900" indent="-342900" fontAlgn="base">
              <a:lnSpc>
                <a:spcPct val="150000"/>
              </a:lnSpc>
              <a:buFont typeface="Arial" pitchFamily="34" charset="0"/>
              <a:buChar char="•"/>
            </a:pPr>
            <a:r>
              <a:rPr lang="fr-FR" sz="2000" dirty="0"/>
              <a:t>Ethernet</a:t>
            </a:r>
          </a:p>
          <a:p>
            <a:pPr marL="342900" indent="-342900" fontAlgn="base">
              <a:lnSpc>
                <a:spcPct val="150000"/>
              </a:lnSpc>
              <a:buFont typeface="Arial" pitchFamily="34" charset="0"/>
              <a:buChar char="•"/>
            </a:pPr>
            <a:r>
              <a:rPr lang="fr-FR" sz="2000" dirty="0"/>
              <a:t>VGA Port</a:t>
            </a:r>
          </a:p>
          <a:p>
            <a:pPr marL="342900" indent="-342900" fontAlgn="base">
              <a:lnSpc>
                <a:spcPct val="150000"/>
              </a:lnSpc>
              <a:buFont typeface="Arial" pitchFamily="34" charset="0"/>
              <a:buChar char="•"/>
            </a:pPr>
            <a:r>
              <a:rPr lang="fr-FR" sz="2000" dirty="0"/>
              <a:t>USB Port</a:t>
            </a:r>
          </a:p>
          <a:p>
            <a:pPr marL="342900" indent="-342900" fontAlgn="base">
              <a:lnSpc>
                <a:spcPct val="150000"/>
              </a:lnSpc>
              <a:buFont typeface="Arial" pitchFamily="34" charset="0"/>
              <a:buChar char="•"/>
            </a:pPr>
            <a:r>
              <a:rPr lang="fr-FR" sz="2000" dirty="0"/>
              <a:t>DVI Port</a:t>
            </a:r>
          </a:p>
          <a:p>
            <a:pPr marL="342900" indent="-342900" fontAlgn="base">
              <a:lnSpc>
                <a:spcPct val="150000"/>
              </a:lnSpc>
              <a:buFont typeface="Arial" pitchFamily="34" charset="0"/>
              <a:buChar char="•"/>
            </a:pPr>
            <a:r>
              <a:rPr lang="fr-FR" sz="2000" dirty="0"/>
              <a:t>HDMI Port</a:t>
            </a:r>
          </a:p>
          <a:p>
            <a:pPr marL="342900" indent="-342900" fontAlgn="base">
              <a:lnSpc>
                <a:spcPct val="150000"/>
              </a:lnSpc>
              <a:buFont typeface="Arial" pitchFamily="34" charset="0"/>
              <a:buChar char="•"/>
            </a:pPr>
            <a:r>
              <a:rPr lang="fr-FR" sz="2000" dirty="0"/>
              <a:t>Display Port</a:t>
            </a:r>
          </a:p>
          <a:p>
            <a:pPr marL="285750" indent="-285750">
              <a:buFont typeface="Arial" pitchFamily="34" charset="0"/>
              <a:buChar char="•"/>
            </a:pPr>
            <a:endParaRPr lang="en-US" dirty="0"/>
          </a:p>
        </p:txBody>
      </p:sp>
    </p:spTree>
    <p:extLst>
      <p:ext uri="{BB962C8B-B14F-4D97-AF65-F5344CB8AC3E}">
        <p14:creationId xmlns:p14="http://schemas.microsoft.com/office/powerpoint/2010/main" val="2275652804"/>
      </p:ext>
    </p:extLst>
  </p:cSld>
  <p:clrMapOvr>
    <a:masterClrMapping/>
  </p:clrMapOvr>
  <p:transition advTm="2418"/>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CSCS3050		   		Course Name: </a:t>
            </a:r>
            <a:r>
              <a:rPr lang="en-US" sz="1800" dirty="0">
                <a:solidFill>
                  <a:schemeClr val="bg1"/>
                </a:solidFill>
                <a:effectLst/>
                <a:latin typeface="Times New Roman" panose="02020603050405020304" pitchFamily="18" charset="0"/>
                <a:ea typeface="Times New Roman" panose="02020603050405020304" pitchFamily="18" charset="0"/>
              </a:rPr>
              <a:t>Intrusion Detection and Prevention 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p:cNvSpPr/>
          <p:nvPr/>
        </p:nvSpPr>
        <p:spPr>
          <a:xfrm>
            <a:off x="571499" y="1146412"/>
            <a:ext cx="11056393" cy="4893647"/>
          </a:xfrm>
          <a:prstGeom prst="rect">
            <a:avLst/>
          </a:prstGeom>
        </p:spPr>
        <p:txBody>
          <a:bodyPr wrap="square">
            <a:spAutoFit/>
          </a:bodyPr>
          <a:lstStyle/>
          <a:p>
            <a:pPr fontAlgn="base"/>
            <a:r>
              <a:rPr lang="en-US" sz="2400" b="1" dirty="0"/>
              <a:t>PS/02 Computer Port</a:t>
            </a:r>
          </a:p>
          <a:p>
            <a:pPr fontAlgn="base"/>
            <a:r>
              <a:rPr lang="en-US" sz="2400" dirty="0"/>
              <a:t>It is a </a:t>
            </a:r>
            <a:r>
              <a:rPr lang="en-US" sz="2400" dirty="0" smtClean="0"/>
              <a:t>DIN(</a:t>
            </a:r>
            <a:r>
              <a:rPr lang="en-US" sz="2400" dirty="0" err="1" smtClean="0"/>
              <a:t>deutches</a:t>
            </a:r>
            <a:r>
              <a:rPr lang="en-US" sz="2400" dirty="0" smtClean="0"/>
              <a:t> </a:t>
            </a:r>
            <a:r>
              <a:rPr lang="en-US" sz="2400" dirty="0" err="1" smtClean="0"/>
              <a:t>institutf</a:t>
            </a:r>
            <a:r>
              <a:rPr lang="en-US" sz="2400" dirty="0" smtClean="0"/>
              <a:t> </a:t>
            </a:r>
            <a:r>
              <a:rPr lang="en-US" sz="2400" dirty="0" err="1" smtClean="0"/>
              <a:t>normung</a:t>
            </a:r>
            <a:r>
              <a:rPr lang="en-US" sz="2400" dirty="0" smtClean="0"/>
              <a:t>) </a:t>
            </a:r>
            <a:r>
              <a:rPr lang="en-US" sz="2400" dirty="0"/>
              <a:t>connector available with 6-pins. This type of port is used to connect keyboard &amp; mouse. It is developed and introduced by the personal systems of IBM. These ports are available in color-coded. For the keyboard, it is purple whereas, for the mouse, it is green.</a:t>
            </a:r>
          </a:p>
          <a:p>
            <a:pPr fontAlgn="base"/>
            <a:r>
              <a:rPr lang="en-US" sz="2400" dirty="0"/>
              <a:t>The pin configuration of both the keyboard &amp; mouse is the same so, computers do not identify once they connected to the wrong ports.</a:t>
            </a:r>
          </a:p>
          <a:p>
            <a:pPr fontAlgn="base"/>
            <a:r>
              <a:rPr lang="en-US" sz="2400" b="1" dirty="0"/>
              <a:t>Serial Port</a:t>
            </a:r>
          </a:p>
          <a:p>
            <a:pPr fontAlgn="base"/>
            <a:r>
              <a:rPr lang="en-US" sz="2400" dirty="0"/>
              <a:t>A serial port is used to connect peripherals with the help of a serial protocol to transmit the 1-bit data at a time over an only communication line. The best example of this port is D-Subminiature otherwise a D-sub connector and the main function of these ports are to carry RS232 signals.</a:t>
            </a:r>
          </a:p>
          <a:p>
            <a:endParaRPr lang="en-US" sz="2400" dirty="0" smtClean="0"/>
          </a:p>
        </p:txBody>
      </p:sp>
    </p:spTree>
    <p:extLst>
      <p:ext uri="{BB962C8B-B14F-4D97-AF65-F5344CB8AC3E}">
        <p14:creationId xmlns:p14="http://schemas.microsoft.com/office/powerpoint/2010/main" val="3782160297"/>
      </p:ext>
    </p:extLst>
  </p:cSld>
  <p:clrMapOvr>
    <a:masterClrMapping/>
  </p:clrMapOvr>
  <p:transition advTm="2418"/>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CSCS3050		   		Course Name: </a:t>
            </a:r>
            <a:r>
              <a:rPr lang="en-US" sz="1800" dirty="0">
                <a:solidFill>
                  <a:schemeClr val="bg1"/>
                </a:solidFill>
                <a:effectLst/>
                <a:latin typeface="Times New Roman" panose="02020603050405020304" pitchFamily="18" charset="0"/>
                <a:ea typeface="Times New Roman" panose="02020603050405020304" pitchFamily="18" charset="0"/>
              </a:rPr>
              <a:t>Intrusion Detection and Prevention 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10" name="TextBox 9">
            <a:extLst>
              <a:ext uri="{FF2B5EF4-FFF2-40B4-BE49-F238E27FC236}">
                <a16:creationId xmlns="" xmlns:a16="http://schemas.microsoft.com/office/drawing/2014/main" id="{E34FD64C-B4C4-4EA4-8A32-0151A840B1DA}"/>
              </a:ext>
            </a:extLst>
          </p:cNvPr>
          <p:cNvSpPr txBox="1"/>
          <p:nvPr/>
        </p:nvSpPr>
        <p:spPr>
          <a:xfrm>
            <a:off x="159431" y="1123033"/>
            <a:ext cx="11873132" cy="1200329"/>
          </a:xfrm>
          <a:prstGeom prst="rect">
            <a:avLst/>
          </a:prstGeom>
          <a:noFill/>
        </p:spPr>
        <p:txBody>
          <a:bodyPr wrap="square">
            <a:spAutoFit/>
          </a:bodyPr>
          <a:lstStyle/>
          <a:p>
            <a:endParaRPr lang="en-US" sz="2400" dirty="0"/>
          </a:p>
          <a:p>
            <a:endParaRPr lang="en-US" sz="2400" dirty="0"/>
          </a:p>
          <a:p>
            <a:endParaRPr lang="en-US" sz="2400" dirty="0">
              <a:solidFill>
                <a:srgbClr val="2B2A2A"/>
              </a:solidFill>
              <a:latin typeface="Open Sans"/>
            </a:endParaRPr>
          </a:p>
        </p:txBody>
      </p:sp>
      <p:sp>
        <p:nvSpPr>
          <p:cNvPr id="2" name="Rectangle 1"/>
          <p:cNvSpPr/>
          <p:nvPr/>
        </p:nvSpPr>
        <p:spPr>
          <a:xfrm>
            <a:off x="341194" y="1296537"/>
            <a:ext cx="11204812" cy="4708981"/>
          </a:xfrm>
          <a:prstGeom prst="rect">
            <a:avLst/>
          </a:prstGeom>
        </p:spPr>
        <p:txBody>
          <a:bodyPr wrap="square">
            <a:spAutoFit/>
          </a:bodyPr>
          <a:lstStyle/>
          <a:p>
            <a:pPr fontAlgn="base"/>
            <a:r>
              <a:rPr lang="en-US" sz="2000" b="1" dirty="0" smtClean="0"/>
              <a:t>Parallel </a:t>
            </a:r>
            <a:r>
              <a:rPr lang="en-US" sz="2000" b="1" dirty="0"/>
              <a:t>Port</a:t>
            </a:r>
          </a:p>
          <a:p>
            <a:pPr fontAlgn="base"/>
            <a:r>
              <a:rPr lang="en-US" sz="2000" dirty="0"/>
              <a:t>A parallel port is also used as an interface between a computer &amp; its peripheral device with the help of a wire or above one communication line. The best example of this port is a printer port.</a:t>
            </a:r>
          </a:p>
          <a:p>
            <a:pPr fontAlgn="base"/>
            <a:endParaRPr lang="en-US" sz="2000" b="1" dirty="0" smtClean="0"/>
          </a:p>
          <a:p>
            <a:pPr fontAlgn="base"/>
            <a:r>
              <a:rPr lang="en-US" sz="2000" b="1" dirty="0" smtClean="0"/>
              <a:t>Ethernet </a:t>
            </a:r>
            <a:r>
              <a:rPr lang="en-US" sz="2000" b="1" dirty="0"/>
              <a:t>Port</a:t>
            </a:r>
          </a:p>
          <a:p>
            <a:pPr fontAlgn="base"/>
            <a:r>
              <a:rPr lang="en-US" sz="2000" dirty="0"/>
              <a:t>This type of port is used to unite the network cable to a PC. Once the cable is plugged into Ethernet port, then it can lead either to a cable modem, network hub, an Internet gateway or DSL modem. Most of the computers built with an Ethernet port. If the port is damaged, then it can be changed by integrating the adapter card.</a:t>
            </a:r>
          </a:p>
          <a:p>
            <a:pPr fontAlgn="base"/>
            <a:endParaRPr lang="en-US" sz="2000" b="1" dirty="0" smtClean="0"/>
          </a:p>
          <a:p>
            <a:pPr fontAlgn="base"/>
            <a:r>
              <a:rPr lang="en-US" sz="2000" b="1" dirty="0" smtClean="0"/>
              <a:t>VGA </a:t>
            </a:r>
            <a:r>
              <a:rPr lang="en-US" sz="2000" b="1" dirty="0"/>
              <a:t>Port</a:t>
            </a:r>
          </a:p>
          <a:p>
            <a:pPr fontAlgn="base"/>
            <a:r>
              <a:rPr lang="en-US" sz="2000" dirty="0"/>
              <a:t>VGA stands for Video Graphics Array. It is a 3 row with a 15-pin DE-15 connector. It is used in many monitors, laptops, video cards, projectors, etc. Sometimes, this port was used on laptops otherwise other portable devices in place of the full-size VGA connector.</a:t>
            </a:r>
          </a:p>
          <a:p>
            <a:pPr algn="just"/>
            <a:endParaRPr lang="en-US" sz="2000" dirty="0"/>
          </a:p>
        </p:txBody>
      </p:sp>
    </p:spTree>
    <p:extLst>
      <p:ext uri="{BB962C8B-B14F-4D97-AF65-F5344CB8AC3E}">
        <p14:creationId xmlns:p14="http://schemas.microsoft.com/office/powerpoint/2010/main" val="2387323063"/>
      </p:ext>
    </p:extLst>
  </p:cSld>
  <p:clrMapOvr>
    <a:masterClrMapping/>
  </p:clrMapOvr>
  <p:transition advTm="241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8" name="Title 1"/>
          <p:cNvSpPr txBox="1">
            <a:spLocks noChangeArrowheads="1"/>
          </p:cNvSpPr>
          <p:nvPr/>
        </p:nvSpPr>
        <p:spPr>
          <a:xfrm>
            <a:off x="-1" y="24339"/>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a:solidFill>
                  <a:schemeClr val="bg1"/>
                </a:solidFill>
                <a:latin typeface="Tinos"/>
                <a:ea typeface="+mj-ea"/>
                <a:cs typeface="+mj-cs"/>
              </a:rPr>
              <a:t/>
            </a:r>
            <a:br>
              <a:rPr lang="en-US" altLang="zh-CN" b="1" dirty="0">
                <a:solidFill>
                  <a:schemeClr val="bg1"/>
                </a:solidFill>
                <a:latin typeface="Tinos"/>
                <a:ea typeface="+mj-ea"/>
                <a:cs typeface="+mj-cs"/>
              </a:rPr>
            </a:br>
            <a:r>
              <a:rPr lang="en-US" altLang="zh-CN" b="1" dirty="0">
                <a:solidFill>
                  <a:schemeClr val="bg1"/>
                </a:solidFill>
                <a:latin typeface="Tinos"/>
                <a:ea typeface="+mj-ea"/>
                <a:cs typeface="+mj-cs"/>
              </a:rPr>
              <a:t> Course Code : </a:t>
            </a:r>
            <a:r>
              <a:rPr lang="en-US" altLang="zh-CN" b="1" dirty="0" smtClean="0">
                <a:solidFill>
                  <a:schemeClr val="bg1"/>
                </a:solidFill>
                <a:latin typeface="Tinos"/>
                <a:ea typeface="+mj-ea"/>
                <a:cs typeface="+mj-cs"/>
              </a:rPr>
              <a:t>BCSE2073</a:t>
            </a:r>
            <a:r>
              <a:rPr lang="en-US" altLang="zh-CN" b="1" dirty="0">
                <a:solidFill>
                  <a:schemeClr val="bg1"/>
                </a:solidFill>
                <a:latin typeface="Tinos"/>
                <a:ea typeface="+mj-ea"/>
                <a:cs typeface="+mj-cs"/>
              </a:rPr>
              <a:t>		   		Course Name: </a:t>
            </a:r>
            <a:r>
              <a:rPr lang="en-US" altLang="zh-CN" dirty="0" smtClean="0">
                <a:solidFill>
                  <a:schemeClr val="bg1"/>
                </a:solidFill>
                <a:latin typeface="Times New Roman" panose="02020603050405020304" pitchFamily="18" charset="0"/>
                <a:ea typeface="+mj-ea"/>
              </a:rPr>
              <a:t>Database management</a:t>
            </a:r>
            <a:r>
              <a:rPr lang="en-US" sz="1800" dirty="0" smtClean="0">
                <a:solidFill>
                  <a:schemeClr val="bg1"/>
                </a:solidFill>
                <a:effectLst/>
                <a:latin typeface="Times New Roman" panose="02020603050405020304" pitchFamily="18" charset="0"/>
                <a:ea typeface="Times New Roman" panose="02020603050405020304" pitchFamily="18" charset="0"/>
              </a:rPr>
              <a:t> </a:t>
            </a:r>
            <a:r>
              <a:rPr lang="en-US" sz="1800" dirty="0">
                <a:solidFill>
                  <a:schemeClr val="bg1"/>
                </a:solidFill>
                <a:effectLst/>
                <a:latin typeface="Times New Roman" panose="02020603050405020304" pitchFamily="18" charset="0"/>
                <a:ea typeface="Times New Roman" panose="02020603050405020304" pitchFamily="18" charset="0"/>
              </a:rPr>
              <a:t>System</a:t>
            </a:r>
            <a:r>
              <a:rPr lang="en-US" altLang="zh-CN" b="1" dirty="0">
                <a:solidFill>
                  <a:schemeClr val="bg1"/>
                </a:solidFill>
                <a:latin typeface="Tinos"/>
                <a:ea typeface="+mj-ea"/>
                <a:cs typeface="+mj-cs"/>
              </a:rPr>
              <a:t> </a:t>
            </a:r>
            <a:endParaRPr kumimoji="0" lang="zh-CN" altLang="en-US" b="1" i="0" u="none" strike="noStrike" kern="1200" cap="none" spc="0" normalizeH="0" baseline="0" noProof="0" dirty="0">
              <a:ln>
                <a:noFill/>
              </a:ln>
              <a:solidFill>
                <a:schemeClr val="bg1"/>
              </a:solidFill>
              <a:effectLst/>
              <a:uLnTx/>
              <a:uFillTx/>
              <a:latin typeface="Tinos"/>
              <a:ea typeface="+mj-ea"/>
              <a:cs typeface="+mj-cs"/>
            </a:endParaRPr>
          </a:p>
        </p:txBody>
      </p:sp>
      <p:sp>
        <p:nvSpPr>
          <p:cNvPr id="9" name="Title 1"/>
          <p:cNvSpPr txBox="1">
            <a:spLocks noChangeArrowheads="1"/>
          </p:cNvSpPr>
          <p:nvPr/>
        </p:nvSpPr>
        <p:spPr>
          <a:xfrm>
            <a:off x="-1"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a:ln>
                  <a:noFill/>
                </a:ln>
                <a:solidFill>
                  <a:schemeClr val="bg1"/>
                </a:solidFill>
                <a:effectLst/>
                <a:uLnTx/>
                <a:uFillTx/>
                <a:latin typeface="Tinos"/>
                <a:ea typeface="+mj-ea"/>
                <a:cs typeface="+mj-cs"/>
              </a:rPr>
              <a:t>					</a:t>
            </a:r>
            <a:r>
              <a:rPr lang="en-US" altLang="zh-CN" b="1" dirty="0">
                <a:solidFill>
                  <a:schemeClr val="bg1"/>
                </a:solidFill>
                <a:latin typeface="Tinos"/>
              </a:rPr>
              <a:t>Program Name: </a:t>
            </a:r>
            <a:r>
              <a:rPr lang="en-US" altLang="zh-CN" b="1" dirty="0" err="1">
                <a:solidFill>
                  <a:schemeClr val="bg1"/>
                </a:solidFill>
                <a:latin typeface="Tinos"/>
              </a:rPr>
              <a:t>B.Tech</a:t>
            </a:r>
            <a:endParaRPr kumimoji="0" lang="en-IN" altLang="zh-CN" b="1" i="0" u="none" strike="noStrike" kern="1200" cap="none" spc="0" normalizeH="0" baseline="0" noProof="0" dirty="0">
              <a:ln>
                <a:noFill/>
              </a:ln>
              <a:solidFill>
                <a:schemeClr val="bg1"/>
              </a:solidFill>
              <a:effectLst/>
              <a:uLnTx/>
              <a:uFillTx/>
              <a:latin typeface="Tinos"/>
              <a:ea typeface="+mj-ea"/>
              <a:cs typeface="+mj-cs"/>
            </a:endParaRPr>
          </a:p>
        </p:txBody>
      </p:sp>
      <p:sp>
        <p:nvSpPr>
          <p:cNvPr id="2" name="Rectangle 1"/>
          <p:cNvSpPr/>
          <p:nvPr/>
        </p:nvSpPr>
        <p:spPr>
          <a:xfrm>
            <a:off x="571499" y="1213008"/>
            <a:ext cx="10763251" cy="4708981"/>
          </a:xfrm>
          <a:prstGeom prst="rect">
            <a:avLst/>
          </a:prstGeom>
        </p:spPr>
        <p:txBody>
          <a:bodyPr wrap="square">
            <a:spAutoFit/>
          </a:bodyPr>
          <a:lstStyle/>
          <a:p>
            <a:pPr>
              <a:lnSpc>
                <a:spcPct val="150000"/>
              </a:lnSpc>
            </a:pPr>
            <a:r>
              <a:rPr lang="en-US" sz="2000" dirty="0"/>
              <a:t>T</a:t>
            </a:r>
            <a:r>
              <a:rPr lang="en-US" sz="2000" dirty="0" smtClean="0"/>
              <a:t>he </a:t>
            </a:r>
            <a:r>
              <a:rPr lang="en-US" sz="2000" dirty="0"/>
              <a:t>current LCD as well as </a:t>
            </a:r>
            <a:r>
              <a:rPr lang="en-US" sz="2000" dirty="0">
                <a:hlinkClick r:id="rId3"/>
              </a:rPr>
              <a:t>LED</a:t>
            </a:r>
            <a:r>
              <a:rPr lang="en-US" sz="2000" dirty="0"/>
              <a:t> monitors support VGA ports however the quality of the picture can be reduced. This port carries analog video signals up to 648X480.resolution. Some laptops are inbuilt with VGA ports to unite exterior monitors otherwise projectors</a:t>
            </a:r>
            <a:r>
              <a:rPr lang="en-US" sz="2000" dirty="0" smtClean="0"/>
              <a:t>.</a:t>
            </a:r>
          </a:p>
          <a:p>
            <a:pPr algn="just" fontAlgn="base">
              <a:lnSpc>
                <a:spcPct val="150000"/>
              </a:lnSpc>
            </a:pPr>
            <a:r>
              <a:rPr lang="en-US" sz="2000" b="1" dirty="0"/>
              <a:t>USB Port</a:t>
            </a:r>
          </a:p>
          <a:p>
            <a:pPr algn="just" fontAlgn="base">
              <a:lnSpc>
                <a:spcPct val="150000"/>
              </a:lnSpc>
            </a:pPr>
            <a:r>
              <a:rPr lang="en-US" sz="2000" dirty="0"/>
              <a:t>There are different types of ports are used in a computer network, in that a </a:t>
            </a:r>
            <a:r>
              <a:rPr lang="en-US" sz="2000" dirty="0">
                <a:hlinkClick r:id="rId4"/>
              </a:rPr>
              <a:t>USB</a:t>
            </a:r>
            <a:r>
              <a:rPr lang="en-US" sz="2000" dirty="0"/>
              <a:t> port is the most commonly used one. The universal serial bus port is very successful. The main function of this port is to connect all the peripherals to PCs like printers, keyboards, external hard drives, mice, scanners, cameras, and many more. This port is available on all kinds of computers like laptops, desktops, notebooks, tablets, etc.</a:t>
            </a:r>
          </a:p>
          <a:p>
            <a:pPr algn="just">
              <a:lnSpc>
                <a:spcPct val="150000"/>
              </a:lnSpc>
            </a:pPr>
            <a:endParaRPr lang="en-US" sz="2000" dirty="0"/>
          </a:p>
        </p:txBody>
      </p:sp>
    </p:spTree>
    <p:extLst>
      <p:ext uri="{BB962C8B-B14F-4D97-AF65-F5344CB8AC3E}">
        <p14:creationId xmlns:p14="http://schemas.microsoft.com/office/powerpoint/2010/main" val="871965689"/>
      </p:ext>
    </p:extLst>
  </p:cSld>
  <p:clrMapOvr>
    <a:masterClrMapping/>
  </p:clrMapOvr>
  <p:transition advTm="2418"/>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1399</TotalTime>
  <Words>1114</Words>
  <Application>Microsoft Office PowerPoint</Application>
  <PresentationFormat>Custom</PresentationFormat>
  <Paragraphs>174</Paragraphs>
  <Slides>17</Slides>
  <Notes>16</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Dell</cp:lastModifiedBy>
  <cp:revision>180</cp:revision>
  <cp:lastPrinted>2020-10-01T09:19:21Z</cp:lastPrinted>
  <dcterms:created xsi:type="dcterms:W3CDTF">2020-05-05T09:43:45Z</dcterms:created>
  <dcterms:modified xsi:type="dcterms:W3CDTF">2022-01-05T06:41:44Z</dcterms:modified>
</cp:coreProperties>
</file>