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360" r:id="rId3"/>
    <p:sldId id="283" r:id="rId4"/>
    <p:sldId id="348" r:id="rId5"/>
    <p:sldId id="349" r:id="rId6"/>
    <p:sldId id="350" r:id="rId7"/>
    <p:sldId id="355" r:id="rId8"/>
    <p:sldId id="351" r:id="rId9"/>
    <p:sldId id="356" r:id="rId10"/>
    <p:sldId id="357" r:id="rId11"/>
    <p:sldId id="358" r:id="rId12"/>
    <p:sldId id="359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111"/>
    <p:restoredTop sz="94696"/>
  </p:normalViewPr>
  <p:slideViewPr>
    <p:cSldViewPr snapToGrid="0" snapToObjects="1">
      <p:cViewPr varScale="1">
        <p:scale>
          <a:sx n="68" d="100"/>
          <a:sy n="68" d="100"/>
        </p:scale>
        <p:origin x="-45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04-11-2020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04-11-2020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04-11-2020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excel-data-analys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1504949" y="0"/>
            <a:ext cx="10687049" cy="104523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sz="2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Course Code : BCS01T1001		  </a:t>
            </a:r>
            <a:r>
              <a:rPr lang="en-US" altLang="zh-CN" sz="2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Course </a:t>
            </a:r>
            <a:r>
              <a:rPr lang="en-US" altLang="zh-CN" sz="2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Name: Data Analytics (Excel and </a:t>
            </a:r>
            <a:r>
              <a:rPr lang="en-US" altLang="zh-CN" sz="2200" b="1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Tableu</a:t>
            </a:r>
            <a:r>
              <a:rPr lang="en-US" altLang="zh-CN" sz="2200" b="1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1016" y="2462050"/>
            <a:ext cx="9813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cs typeface="Calibri"/>
              </a:rPr>
              <a:t>Unit – 2</a:t>
            </a:r>
          </a:p>
          <a:p>
            <a:pPr algn="ctr"/>
            <a:r>
              <a:rPr lang="en-US" sz="3200" dirty="0" smtClean="0">
                <a:solidFill>
                  <a:srgbClr val="0070C0"/>
                </a:solidFill>
                <a:cs typeface="Calibri"/>
              </a:rPr>
              <a:t>Manipulation of Excel Data</a:t>
            </a:r>
            <a:endParaRPr lang="en-US" sz="3200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t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     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 Faculty Name: 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Mr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. Soumalya </a:t>
            </a:r>
            <a:r>
              <a:rPr lang="en-IN" altLang="zh-CN" sz="2400" b="1" dirty="0" err="1" smtClean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Ghosh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                     </a:t>
            </a:r>
            <a:r>
              <a:rPr kumimoji="0" lang="en-I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Program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Name: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B.Tech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CSE    		    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等线 Light"/>
                <a:cs typeface="+mj-cs"/>
              </a:rPr>
              <a:t> 		</a:t>
            </a:r>
            <a:endParaRPr lang="zh-CN" altLang="en-US" sz="2400" b="1" dirty="0">
              <a:solidFill>
                <a:schemeClr val="bg1"/>
              </a:solidFill>
              <a:latin typeface="Tinos"/>
              <a:ea typeface="等线 Light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65E4FAB4-8366-4565-9F62-6993E59D05BD}"/>
              </a:ext>
            </a:extLst>
          </p:cNvPr>
          <p:cNvSpPr txBox="1"/>
          <p:nvPr/>
        </p:nvSpPr>
        <p:spPr>
          <a:xfrm>
            <a:off x="1676400" y="1719532"/>
            <a:ext cx="9572445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-GB" sz="3200" dirty="0" err="1"/>
              <a:t>Borle</a:t>
            </a:r>
            <a:r>
              <a:rPr lang="en-GB" sz="3200" dirty="0"/>
              <a:t>, S. </a:t>
            </a:r>
            <a:r>
              <a:rPr lang="en-GB" sz="3200" i="1" dirty="0"/>
              <a:t>Introduction to Data Analysis Using Excel </a:t>
            </a:r>
            <a:r>
              <a:rPr lang="en-GB" sz="3200" dirty="0"/>
              <a:t>[MOOC]. </a:t>
            </a:r>
            <a:r>
              <a:rPr lang="en-GB" sz="3200" dirty="0" err="1"/>
              <a:t>Coursera</a:t>
            </a:r>
            <a:r>
              <a:rPr lang="en-GB" sz="3200" dirty="0"/>
              <a:t>. </a:t>
            </a:r>
            <a:r>
              <a:rPr lang="en-GB" sz="3200" dirty="0">
                <a:ea typeface="+mn-lt"/>
                <a:cs typeface="+mn-lt"/>
                <a:hlinkClick r:id="rId3"/>
              </a:rPr>
              <a:t>https://www.coursera.org/learn/excel-data-analysis</a:t>
            </a:r>
            <a:endParaRPr lang="en-GB" sz="5400" dirty="0">
              <a:ea typeface="+mn-lt"/>
              <a:cs typeface="+mn-lt"/>
            </a:endParaRPr>
          </a:p>
          <a:p>
            <a:pPr marL="571500" lvl="0" indent="-571500">
              <a:buFont typeface="Arial"/>
              <a:buChar char="•"/>
            </a:pPr>
            <a:r>
              <a:rPr lang="en-US" sz="3200" dirty="0" smtClean="0"/>
              <a:t>https://support.microsoft.com/en-us/office/sort-data-using-a-custom-list-cba3d67a-c5cb-406f-9b14-a02205834d72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GB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44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IN" sz="4000" b="1">
                <a:solidFill>
                  <a:schemeClr val="bg1"/>
                </a:solidFill>
                <a:latin typeface="Times New Roman"/>
                <a:cs typeface="Times New Roman"/>
              </a:rPr>
              <a:t>Questions?</a:t>
            </a:r>
            <a:endParaRPr lang="en-IN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6426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6246A8-2C0B-42A3-991A-DCEDBB490150}"/>
              </a:ext>
            </a:extLst>
          </p:cNvPr>
          <p:cNvSpPr txBox="1"/>
          <p:nvPr/>
        </p:nvSpPr>
        <p:spPr>
          <a:xfrm>
            <a:off x="2280250" y="2941607"/>
            <a:ext cx="89398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600" b="1" dirty="0"/>
              <a:t>Write your queries to</a:t>
            </a:r>
            <a:r>
              <a:rPr lang="en-IN" sz="3600" b="1" dirty="0">
                <a:solidFill>
                  <a:srgbClr val="000000"/>
                </a:solidFill>
              </a:rPr>
              <a:t>              </a:t>
            </a:r>
            <a:endParaRPr lang="en-US" dirty="0"/>
          </a:p>
          <a:p>
            <a:r>
              <a:rPr lang="en-IN" sz="3600" b="1" i="1" dirty="0" smtClean="0">
                <a:solidFill>
                  <a:srgbClr val="FF0000"/>
                </a:solidFill>
              </a:rPr>
              <a:t>Soumalya.ghosh@galgotiasuniversity.edu.in</a:t>
            </a:r>
            <a:r>
              <a:rPr lang="en-US" sz="3600" b="1" dirty="0">
                <a:cs typeface="Calibri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134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="" xmlns:p14="http://schemas.microsoft.com/office/powerpoint/2010/main" val="19687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6426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53D427-E998-42F3-98DF-858A943B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0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Filtering and sorting in </a:t>
            </a:r>
            <a:r>
              <a:rPr lang="en-US" dirty="0" smtClean="0">
                <a:cs typeface="Calibri"/>
              </a:rPr>
              <a:t>Excel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0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0161" y="1514043"/>
            <a:ext cx="9777046" cy="3245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800" dirty="0" smtClean="0"/>
              <a:t>Filtering data is referred to displaying only the set of data which meet certain condition. 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800" dirty="0" smtClean="0"/>
              <a:t>Other data which are not meet the condition should be be gets hide </a:t>
            </a:r>
          </a:p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altLang="en-US" sz="2800" dirty="0" smtClean="0">
                <a:latin typeface="Arial" charset="0"/>
              </a:rPr>
              <a:t>We can perform this operation using </a:t>
            </a:r>
            <a:r>
              <a:rPr lang="en-US" sz="2800" dirty="0" smtClean="0"/>
              <a:t>MS Excel</a:t>
            </a:r>
            <a:r>
              <a:rPr lang="en-IN" altLang="en-US" sz="2800" dirty="0" smtClean="0">
                <a:latin typeface="Arial" charset="0"/>
              </a:rPr>
              <a:t> </a:t>
            </a:r>
            <a:endParaRPr lang="en-US" altLang="en-US" sz="2800" dirty="0" smtClean="0">
              <a:latin typeface="Arial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3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0"/>
            <a:ext cx="10687047" cy="104523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Data Filtering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91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0161" y="1317091"/>
            <a:ext cx="9777046" cy="17677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Steps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Click any single cell inside a data set.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On the Data tab, in the Sort &amp; Filter group, click Filter.</a:t>
            </a:r>
            <a:endParaRPr lang="en-US" altLang="en-US" sz="2400" dirty="0" smtClean="0">
              <a:latin typeface="Arial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4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141378" y="0"/>
            <a:ext cx="12050618" cy="102618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Data Filtering: MS Excel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7432" y="1514043"/>
            <a:ext cx="2503383" cy="176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6292" y="3216388"/>
            <a:ext cx="1964005" cy="310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0507" y="4364417"/>
            <a:ext cx="2066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>
            <a:off x="4825218" y="4516247"/>
            <a:ext cx="1167619" cy="657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912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0161" y="1317091"/>
            <a:ext cx="9777046" cy="28757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800" dirty="0" smtClean="0"/>
              <a:t>Sorting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It is the process of arranging data in a ascending or descending order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IN" sz="2400" dirty="0" smtClean="0"/>
              <a:t>Select Marks column in the data set</a:t>
            </a:r>
            <a:endParaRPr lang="en-US" sz="2400" dirty="0" smtClean="0"/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Select the Sort &amp; Filter option</a:t>
            </a:r>
          </a:p>
          <a:p>
            <a:pPr marL="688975" lvl="1" indent="-219075">
              <a:lnSpc>
                <a:spcPct val="150000"/>
              </a:lnSpc>
              <a:buClr>
                <a:srgbClr val="0000FF"/>
              </a:buClr>
              <a:buFontTx/>
              <a:buChar char="•"/>
              <a:tabLst>
                <a:tab pos="231775" algn="l"/>
              </a:tabLst>
            </a:pPr>
            <a:r>
              <a:rPr lang="en-US" sz="2400" dirty="0" smtClean="0"/>
              <a:t>Click sort smallest to largest </a:t>
            </a:r>
            <a:endParaRPr lang="en-US" altLang="en-US" sz="2400" dirty="0" smtClean="0">
              <a:latin typeface="Arial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5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141377" y="0"/>
            <a:ext cx="12050619" cy="1026184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Sorting : MS Excel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3983" y="3001438"/>
            <a:ext cx="2503383" cy="176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912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6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13371" y="-22912"/>
            <a:ext cx="12191999" cy="10350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Sorting : MS Excel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1577337"/>
            <a:ext cx="103251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9938" y="4783201"/>
            <a:ext cx="20478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urved Right Arrow 13"/>
          <p:cNvSpPr/>
          <p:nvPr/>
        </p:nvSpPr>
        <p:spPr>
          <a:xfrm>
            <a:off x="4389120" y="4839473"/>
            <a:ext cx="858129" cy="11997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955" y="1083175"/>
            <a:ext cx="2055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a typeface="+mj-lt"/>
                <a:cs typeface="+mj-lt"/>
              </a:rPr>
              <a:t>Sort on </a:t>
            </a:r>
            <a:r>
              <a:rPr lang="en-US" b="1" dirty="0" smtClean="0">
                <a:solidFill>
                  <a:srgbClr val="0070C0"/>
                </a:solidFill>
                <a:ea typeface="+mj-lt"/>
                <a:cs typeface="+mj-lt"/>
              </a:rPr>
              <a:t>one column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912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308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Basic Data Manipulation (Sorting)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71F350AE-1758-471D-8C43-74DC0A0B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663"/>
            <a:ext cx="10515600" cy="563563"/>
          </a:xfrm>
        </p:spPr>
        <p:txBody>
          <a:bodyPr>
            <a:normAutofit/>
          </a:bodyPr>
          <a:lstStyle/>
          <a:p>
            <a:r>
              <a:rPr lang="en-US" sz="2400" b="1" dirty="0">
                <a:ea typeface="+mj-lt"/>
                <a:cs typeface="+mj-lt"/>
              </a:rPr>
              <a:t>Sort on </a:t>
            </a:r>
            <a:r>
              <a:rPr lang="en-US" sz="2400" b="1" dirty="0">
                <a:solidFill>
                  <a:srgbClr val="0070C0"/>
                </a:solidFill>
                <a:ea typeface="+mj-lt"/>
                <a:cs typeface="+mj-lt"/>
              </a:rPr>
              <a:t>multiple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72DDA9-E906-4F8D-B009-FFBFD0954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On the Data tab, in the Sort &amp; Filter group, click Sort.</a:t>
            </a:r>
          </a:p>
          <a:p>
            <a:pPr marL="457200" indent="-4572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Sorting dialog box appears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Select Last Name from the 'Sort by' drop-down list.</a:t>
            </a:r>
            <a:endParaRPr lang="en-US" dirty="0"/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BD6C6D9-546B-4B42-BDB3-5F2CEABED5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4.   Click on Add Level.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5.    </a:t>
            </a:r>
            <a:r>
              <a:rPr lang="en-US" sz="2000" dirty="0">
                <a:ea typeface="+mn-lt"/>
                <a:cs typeface="+mn-lt"/>
              </a:rPr>
              <a:t>Select Sales from the 'Then by' drop-down list.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6.    Click OK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D0D5D0FD-90A6-496F-A855-B2FE13D7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79" y="2474058"/>
            <a:ext cx="1755043" cy="825500"/>
          </a:xfrm>
          <a:prstGeom prst="rect">
            <a:avLst/>
          </a:prstGeom>
        </p:spPr>
      </p:pic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79688676-8CE8-4989-948E-8500FAD5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092" y="4394100"/>
            <a:ext cx="3964353" cy="1791876"/>
          </a:xfrm>
          <a:prstGeom prst="rect">
            <a:avLst/>
          </a:prstGeom>
        </p:spPr>
      </p:pic>
      <p:pic>
        <p:nvPicPr>
          <p:cNvPr id="14" name="Picture 14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8651BB88-65A8-4EDE-BC91-07FB3EDE8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093" y="2645407"/>
            <a:ext cx="3241430" cy="1362031"/>
          </a:xfrm>
          <a:prstGeom prst="rect">
            <a:avLst/>
          </a:prstGeom>
        </p:spPr>
      </p:pic>
      <p:pic>
        <p:nvPicPr>
          <p:cNvPr id="15" name="Picture 15" descr="Table&#10;&#10;Description automatically generated">
            <a:extLst>
              <a:ext uri="{FF2B5EF4-FFF2-40B4-BE49-F238E27FC236}">
                <a16:creationId xmlns="" xmlns:a16="http://schemas.microsoft.com/office/drawing/2014/main" id="{2F21776C-B538-402F-B52B-E52350054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015" y="4140439"/>
            <a:ext cx="2743200" cy="22992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061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4" y="365583"/>
            <a:ext cx="6942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Software process and Process</a:t>
            </a:r>
            <a:r>
              <a:rPr sz="3600" spc="-30" dirty="0"/>
              <a:t> </a:t>
            </a:r>
            <a:r>
              <a:rPr sz="3600" dirty="0"/>
              <a:t>Models</a:t>
            </a:r>
          </a:p>
        </p:txBody>
      </p:sp>
      <p:sp>
        <p:nvSpPr>
          <p:cNvPr id="5" name="object 5"/>
          <p:cNvSpPr/>
          <p:nvPr/>
        </p:nvSpPr>
        <p:spPr>
          <a:xfrm>
            <a:off x="1979676" y="4043808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9676" y="4516247"/>
            <a:ext cx="356616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553303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6005474"/>
            <a:ext cx="356616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0841" y="6423228"/>
            <a:ext cx="2057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sz="2400" dirty="0">
                <a:latin typeface="Calibri"/>
                <a:cs typeface="Calibri"/>
              </a:rPr>
              <a:pPr marL="25400">
                <a:lnSpc>
                  <a:spcPts val="2380"/>
                </a:lnSpc>
              </a:pPr>
              <a:t>8</a:t>
            </a:fld>
            <a:endParaRPr sz="2400">
              <a:latin typeface="Calibri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DDF7809-3273-4A16-9F15-BAD83D6423C0}"/>
              </a:ext>
            </a:extLst>
          </p:cNvPr>
          <p:cNvSpPr txBox="1">
            <a:spLocks noChangeArrowheads="1"/>
          </p:cNvSpPr>
          <p:nvPr/>
        </p:nvSpPr>
        <p:spPr>
          <a:xfrm>
            <a:off x="-13371" y="-8844"/>
            <a:ext cx="12191999" cy="10350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Custom Sorting : MS Excel</a:t>
            </a:r>
            <a:endParaRPr lang="zh-CN" altLang="en-US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F39C4B8-4F20-422F-A81D-5EC08C9DBC1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			</a:t>
            </a:r>
          </a:p>
        </p:txBody>
      </p:sp>
      <p:sp>
        <p:nvSpPr>
          <p:cNvPr id="14" name="Curved Right Arrow 13"/>
          <p:cNvSpPr/>
          <p:nvPr/>
        </p:nvSpPr>
        <p:spPr>
          <a:xfrm>
            <a:off x="4389120" y="4586249"/>
            <a:ext cx="858129" cy="11997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809" y="1400175"/>
            <a:ext cx="20288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3022" y="1400175"/>
            <a:ext cx="7733236" cy="214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6837" y="4586249"/>
            <a:ext cx="20288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>
          <a:xfrm>
            <a:off x="3249634" y="2025748"/>
            <a:ext cx="576776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912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308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 lIns="91440" tIns="45720" rIns="91440" bIns="4572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ea typeface="+mn-lt"/>
                <a:cs typeface="+mn-lt"/>
              </a:rPr>
              <a:t>Basic Data Manipulation (Sorting)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6426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71F350AE-1758-471D-8C43-74DC0A0B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278"/>
            <a:ext cx="10515600" cy="563563"/>
          </a:xfrm>
        </p:spPr>
        <p:txBody>
          <a:bodyPr>
            <a:normAutofit/>
          </a:bodyPr>
          <a:lstStyle/>
          <a:p>
            <a:r>
              <a:rPr lang="en-US" sz="2400" b="1">
                <a:ea typeface="+mj-lt"/>
                <a:cs typeface="+mj-lt"/>
              </a:rPr>
              <a:t>Sort on</a:t>
            </a:r>
            <a:r>
              <a:rPr lang="en-US" sz="2400" b="1">
                <a:solidFill>
                  <a:srgbClr val="0070C0"/>
                </a:solidFill>
                <a:ea typeface="+mj-lt"/>
                <a:cs typeface="+mj-lt"/>
              </a:rPr>
              <a:t> custom list (</a:t>
            </a:r>
            <a:r>
              <a:rPr lang="en-US" sz="2400">
                <a:ea typeface="+mj-lt"/>
                <a:cs typeface="+mj-lt"/>
              </a:rPr>
              <a:t>Sort by Priority (High, Normal, Low)</a:t>
            </a:r>
            <a:r>
              <a:rPr lang="en-US" sz="2400" b="1">
                <a:solidFill>
                  <a:srgbClr val="0070C0"/>
                </a:solidFill>
                <a:ea typeface="+mj-lt"/>
                <a:cs typeface="+mj-lt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72DDA9-E906-4F8D-B009-FFBFD0954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123" y="1640009"/>
            <a:ext cx="514252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ea typeface="+mn-lt"/>
                <a:cs typeface="+mn-lt"/>
              </a:rPr>
              <a:t>Click any cell inside the data set.</a:t>
            </a:r>
          </a:p>
          <a:p>
            <a:pPr marL="342900" indent="-342900">
              <a:buAutoNum type="arabicPeriod"/>
            </a:pPr>
            <a:endParaRPr lang="en-US" sz="18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8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8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8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800" dirty="0">
                <a:ea typeface="+mn-lt"/>
                <a:cs typeface="+mn-lt"/>
              </a:rPr>
              <a:t>On the Data tab, in the Sort &amp; Filter group, click Sort.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800" dirty="0">
                <a:ea typeface="+mn-lt"/>
                <a:cs typeface="+mn-lt"/>
              </a:rPr>
              <a:t>Select Priority from the 'Sort by' drop-down list.</a:t>
            </a:r>
          </a:p>
          <a:p>
            <a:pPr marL="342900" indent="-342900">
              <a:buAutoNum type="arabicPeriod"/>
            </a:pPr>
            <a:r>
              <a:rPr lang="en-US" sz="1800" dirty="0">
                <a:ea typeface="+mn-lt"/>
                <a:cs typeface="+mn-lt"/>
              </a:rPr>
              <a:t>Select Custom List from the 'Order' drop-down list.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BD6C6D9-546B-4B42-BDB3-5F2CEABE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5662" y="1640010"/>
            <a:ext cx="5181600" cy="4429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5.  Type the list entries and click OK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</p:txBody>
      </p:sp>
      <p:pic>
        <p:nvPicPr>
          <p:cNvPr id="2" name="Picture 8" descr="Table&#10;&#10;Description automatically generated">
            <a:extLst>
              <a:ext uri="{FF2B5EF4-FFF2-40B4-BE49-F238E27FC236}">
                <a16:creationId xmlns="" xmlns:a16="http://schemas.microsoft.com/office/drawing/2014/main" id="{81F9D2A8-AC7D-465E-9420-B7D2CB2A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4" y="1950484"/>
            <a:ext cx="2743200" cy="1579571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0C63AF0F-4858-44AF-BD34-D7BBA0BBE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245" y="4833715"/>
            <a:ext cx="3260969" cy="1489030"/>
          </a:xfrm>
          <a:prstGeom prst="rect">
            <a:avLst/>
          </a:prstGeom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BA1CAE88-41B2-493F-BF25-FC791639E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092" y="1949557"/>
            <a:ext cx="3065585" cy="1825656"/>
          </a:xfrm>
          <a:prstGeom prst="rect">
            <a:avLst/>
          </a:prstGeom>
        </p:spPr>
      </p:pic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4A2CCCCF-52D6-4FC3-B6A7-74F3F4BA2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784" y="3817715"/>
            <a:ext cx="3065584" cy="1254569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="" xmlns:a16="http://schemas.microsoft.com/office/drawing/2014/main" id="{2A953DC1-811D-4E76-B109-00179331C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9169" y="3855484"/>
            <a:ext cx="2743200" cy="22927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22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880</TotalTime>
  <Words>302</Words>
  <Application>Microsoft Office PowerPoint</Application>
  <PresentationFormat>Custom</PresentationFormat>
  <Paragraphs>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Software process and Process Models</vt:lpstr>
      <vt:lpstr>Software process and Process Models</vt:lpstr>
      <vt:lpstr>Software process and Process Models</vt:lpstr>
      <vt:lpstr>Software process and Process Models</vt:lpstr>
      <vt:lpstr>Sort on multiple columns</vt:lpstr>
      <vt:lpstr>Software process and Process Models</vt:lpstr>
      <vt:lpstr>Sort on custom list (Sort by Priority (High, Normal, Low))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Soumalya</cp:lastModifiedBy>
  <cp:revision>91</cp:revision>
  <cp:lastPrinted>2020-10-01T09:19:21Z</cp:lastPrinted>
  <dcterms:created xsi:type="dcterms:W3CDTF">2020-05-05T09:43:45Z</dcterms:created>
  <dcterms:modified xsi:type="dcterms:W3CDTF">2020-11-04T04:56:25Z</dcterms:modified>
</cp:coreProperties>
</file>