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1" r:id="rId2"/>
    <p:sldId id="317" r:id="rId3"/>
    <p:sldId id="320" r:id="rId4"/>
    <p:sldId id="339" r:id="rId5"/>
    <p:sldId id="338" r:id="rId6"/>
    <p:sldId id="332" r:id="rId7"/>
    <p:sldId id="333" r:id="rId8"/>
    <p:sldId id="334" r:id="rId9"/>
    <p:sldId id="335" r:id="rId10"/>
    <p:sldId id="33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696"/>
  </p:normalViewPr>
  <p:slideViewPr>
    <p:cSldViewPr snapToGrid="0" snapToObjects="1">
      <p:cViewPr varScale="1">
        <p:scale>
          <a:sx n="67" d="100"/>
          <a:sy n="67" d="100"/>
        </p:scale>
        <p:origin x="27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t>29-11-2021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t>29-11-2021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lgotiasFlyer">
            <a:hlinkClick r:id="" action="ppaction://media"/>
            <a:extLst>
              <a:ext uri="{FF2B5EF4-FFF2-40B4-BE49-F238E27FC236}">
                <a16:creationId xmlns:a16="http://schemas.microsoft.com/office/drawing/2014/main" id="{25ABAFD6-EF95-43AA-909E-13EFF80BF5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05495" y="-563218"/>
            <a:ext cx="13199718" cy="74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E260F-7DBA-4235-B7DF-C22E16D319D7}"/>
              </a:ext>
            </a:extLst>
          </p:cNvPr>
          <p:cNvSpPr txBox="1"/>
          <p:nvPr/>
        </p:nvSpPr>
        <p:spPr>
          <a:xfrm>
            <a:off x="1118982" y="753234"/>
            <a:ext cx="10857670" cy="2111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Books:</a:t>
            </a:r>
          </a:p>
          <a:p>
            <a:pPr algn="just">
              <a:lnSpc>
                <a:spcPct val="107000"/>
              </a:lnSpc>
              <a:spcAft>
                <a:spcPts val="300"/>
              </a:spcAft>
              <a:tabLst>
                <a:tab pos="18034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	Microsoft Excel 2013 Step by Step by Curtis D. Frye; Microsoft Press 2013.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  <a:tabLst>
                <a:tab pos="18034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Learning Tableau by Joshua N. </a:t>
            </a:r>
            <a:r>
              <a:rPr lang="en-IN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Milligan,ISBN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139781784391164, PACKT Books - </a:t>
            </a:r>
            <a:r>
              <a:rPr lang="en-IN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Packt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Publishing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sz="1800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Books: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Excel: Quick Start Guide from Beginner to Expert, by William Fischer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8B8D8-A7A5-48F2-B26A-A6BB927B1A8D}"/>
              </a:ext>
            </a:extLst>
          </p:cNvPr>
          <p:cNvSpPr txBox="1"/>
          <p:nvPr/>
        </p:nvSpPr>
        <p:spPr>
          <a:xfrm>
            <a:off x="1186896" y="2658975"/>
            <a:ext cx="6534148" cy="704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Web:</a:t>
            </a:r>
          </a:p>
          <a:p>
            <a:r>
              <a:rPr lang="en-IN" dirty="0"/>
              <a:t>1. https://www.excel-easy.com/examples/correlation.html</a:t>
            </a:r>
          </a:p>
        </p:txBody>
      </p:sp>
    </p:spTree>
    <p:extLst>
      <p:ext uri="{BB962C8B-B14F-4D97-AF65-F5344CB8AC3E}">
        <p14:creationId xmlns:p14="http://schemas.microsoft.com/office/powerpoint/2010/main" val="41568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in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-1133061"/>
            <a:ext cx="12165496" cy="912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38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Course Code: BCS01T1001                     Course Name: Data Analytics (Excel and Tableau)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</a:t>
            </a:r>
            <a:r>
              <a:rPr kumimoji="0" lang="en-I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Faculty Name:  </a:t>
            </a:r>
            <a:r>
              <a:rPr kumimoji="0" lang="en-IN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Dr.L.Godlin</a:t>
            </a:r>
            <a:r>
              <a:rPr kumimoji="0" lang="en-I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Atlas                                             Program Name:  </a:t>
            </a:r>
            <a:r>
              <a:rPr kumimoji="0" lang="en-IN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55755-AF48-49F3-A8B3-2BD80BE9E204}"/>
              </a:ext>
            </a:extLst>
          </p:cNvPr>
          <p:cNvSpPr txBox="1"/>
          <p:nvPr/>
        </p:nvSpPr>
        <p:spPr>
          <a:xfrm>
            <a:off x="0" y="2198605"/>
            <a:ext cx="12191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5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3 </a:t>
            </a:r>
          </a:p>
          <a:p>
            <a:pPr algn="ctr"/>
            <a:r>
              <a:rPr lang="en-IN" sz="45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Analysis Tool pack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2A736-EB4A-484F-A652-7674DB2E9C06}"/>
              </a:ext>
            </a:extLst>
          </p:cNvPr>
          <p:cNvSpPr txBox="1"/>
          <p:nvPr/>
        </p:nvSpPr>
        <p:spPr>
          <a:xfrm>
            <a:off x="1186895" y="874454"/>
            <a:ext cx="1064066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Histogram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Statistics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Moving Average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Exponential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97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B7E53-FAE5-4AF1-A98F-C4E7B0A4A148}"/>
              </a:ext>
            </a:extLst>
          </p:cNvPr>
          <p:cNvSpPr txBox="1"/>
          <p:nvPr/>
        </p:nvSpPr>
        <p:spPr>
          <a:xfrm>
            <a:off x="1186896" y="682375"/>
            <a:ext cx="10859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Correlation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2A736-EB4A-484F-A652-7674DB2E9C06}"/>
              </a:ext>
            </a:extLst>
          </p:cNvPr>
          <p:cNvSpPr txBox="1"/>
          <p:nvPr/>
        </p:nvSpPr>
        <p:spPr>
          <a:xfrm>
            <a:off x="1186895" y="1543016"/>
            <a:ext cx="106406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It is a statistical-based, and thus, mathematics-based information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technique.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rgbClr val="222222"/>
              </a:solidFill>
              <a:latin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It consists of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analysing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the relationship between at least two variables, e.g. two fields of a database or of a log or raw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data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To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analyse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the relationship between variables, “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correlation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coefficients” are used.</a:t>
            </a: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571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B7E53-FAE5-4AF1-A98F-C4E7B0A4A148}"/>
              </a:ext>
            </a:extLst>
          </p:cNvPr>
          <p:cNvSpPr txBox="1"/>
          <p:nvPr/>
        </p:nvSpPr>
        <p:spPr>
          <a:xfrm>
            <a:off x="1186896" y="682375"/>
            <a:ext cx="108593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The 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correlation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 coefficient (a value between -1 and +1) tells you how strongly two variables are related to each other. We can use the 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CORREL function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 or the 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Analysis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Toolpak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 add-in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 in 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Excel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 to find the correlation coefficient between two variables.</a:t>
            </a: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BlinkMacSystemFont"/>
            </a:endParaRP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A correlation coefficient of +1 indicates a perfect positive correlation. As variable X increases, variable Y increases. As variable X decreases, variable Y decreases.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026" name="Picture 2" descr="Perfect Positive Correlation in Excel">
            <a:extLst>
              <a:ext uri="{FF2B5EF4-FFF2-40B4-BE49-F238E27FC236}">
                <a16:creationId xmlns:a16="http://schemas.microsoft.com/office/drawing/2014/main" id="{CA11C85C-5495-4693-8C43-C35821E5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96" y="2604545"/>
            <a:ext cx="7694590" cy="314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2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29BF00-1895-4ABA-B7DA-59DEB0F2DCA5}"/>
              </a:ext>
            </a:extLst>
          </p:cNvPr>
          <p:cNvSpPr txBox="1"/>
          <p:nvPr/>
        </p:nvSpPr>
        <p:spPr>
          <a:xfrm>
            <a:off x="1186896" y="885087"/>
            <a:ext cx="1045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- A correlation coefficient of -1 indicates a perfect negative correlation. As variable X increases, variable Z decreases. As variable X decreases, variable Z increases.</a:t>
            </a:r>
            <a:endParaRPr lang="en-IN" dirty="0"/>
          </a:p>
        </p:txBody>
      </p:sp>
      <p:pic>
        <p:nvPicPr>
          <p:cNvPr id="1026" name="Picture 2" descr="Perfect Negative Correlation in Excel">
            <a:extLst>
              <a:ext uri="{FF2B5EF4-FFF2-40B4-BE49-F238E27FC236}">
                <a16:creationId xmlns:a16="http://schemas.microsoft.com/office/drawing/2014/main" id="{9EFE01CF-B365-48B0-A9A5-82F84708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96" y="1750583"/>
            <a:ext cx="7449416" cy="40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B3BE8B-9198-49E5-A586-92C4B2E51DB6}"/>
              </a:ext>
            </a:extLst>
          </p:cNvPr>
          <p:cNvSpPr txBox="1"/>
          <p:nvPr/>
        </p:nvSpPr>
        <p:spPr>
          <a:xfrm>
            <a:off x="1118982" y="601745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BlinkMacSystemFont"/>
              </a:rPr>
              <a:t>- A correlation coefficient near 0 indicates no correlation.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20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46916-597E-4394-AB39-568A995875A0}"/>
              </a:ext>
            </a:extLst>
          </p:cNvPr>
          <p:cNvSpPr txBox="1"/>
          <p:nvPr/>
        </p:nvSpPr>
        <p:spPr>
          <a:xfrm>
            <a:off x="1186896" y="865209"/>
            <a:ext cx="10839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333333"/>
                </a:solidFill>
                <a:effectLst/>
                <a:latin typeface="BlinkMacSystemFont"/>
              </a:rPr>
              <a:t>To use the Analysis Toolpak add-in in Excel to quickly generate correlation coefficients between multiple variables, execute the following steps.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213E0-3D81-486E-986C-871AEF81797C}"/>
              </a:ext>
            </a:extLst>
          </p:cNvPr>
          <p:cNvSpPr txBox="1"/>
          <p:nvPr/>
        </p:nvSpPr>
        <p:spPr>
          <a:xfrm>
            <a:off x="1186896" y="171082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1. On the Data tab, in the Analysis group, click Data Analysis.</a:t>
            </a:r>
            <a:endParaRPr lang="en-IN" dirty="0"/>
          </a:p>
        </p:txBody>
      </p:sp>
      <p:pic>
        <p:nvPicPr>
          <p:cNvPr id="2050" name="Picture 2" descr="Click Data Analysis">
            <a:extLst>
              <a:ext uri="{FF2B5EF4-FFF2-40B4-BE49-F238E27FC236}">
                <a16:creationId xmlns:a16="http://schemas.microsoft.com/office/drawing/2014/main" id="{22F2CFD1-CDCF-4081-800A-430D064D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96" y="2279446"/>
            <a:ext cx="5312053" cy="109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226829-F081-439C-BF67-5907360E743D}"/>
              </a:ext>
            </a:extLst>
          </p:cNvPr>
          <p:cNvSpPr txBox="1"/>
          <p:nvPr/>
        </p:nvSpPr>
        <p:spPr>
          <a:xfrm>
            <a:off x="1186896" y="360790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2. Select Correlation and click OK.</a:t>
            </a:r>
            <a:endParaRPr lang="en-IN" dirty="0"/>
          </a:p>
        </p:txBody>
      </p:sp>
      <p:pic>
        <p:nvPicPr>
          <p:cNvPr id="2052" name="Picture 4" descr="Select Correlation">
            <a:extLst>
              <a:ext uri="{FF2B5EF4-FFF2-40B4-BE49-F238E27FC236}">
                <a16:creationId xmlns:a16="http://schemas.microsoft.com/office/drawing/2014/main" id="{6A730FD1-EBBD-4252-AB3E-BDB229781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96" y="4125891"/>
            <a:ext cx="5312053" cy="26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3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AB79B7-589A-4664-91C4-B5BA8EC04F49}"/>
              </a:ext>
            </a:extLst>
          </p:cNvPr>
          <p:cNvSpPr txBox="1"/>
          <p:nvPr/>
        </p:nvSpPr>
        <p:spPr>
          <a:xfrm>
            <a:off x="1186896" y="88617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3. For example, select the range A1:C6 as the Input Range.</a:t>
            </a:r>
            <a:endParaRPr lang="en-IN" dirty="0"/>
          </a:p>
        </p:txBody>
      </p:sp>
      <p:pic>
        <p:nvPicPr>
          <p:cNvPr id="3074" name="Picture 2" descr="Select the Input Range">
            <a:extLst>
              <a:ext uri="{FF2B5EF4-FFF2-40B4-BE49-F238E27FC236}">
                <a16:creationId xmlns:a16="http://schemas.microsoft.com/office/drawing/2014/main" id="{E408B6E3-345B-402F-BCDB-717098801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96" y="1440770"/>
            <a:ext cx="7259116" cy="344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7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71251F-7CC6-4102-9E7D-4A577BAEF9EE}"/>
              </a:ext>
            </a:extLst>
          </p:cNvPr>
          <p:cNvSpPr txBox="1"/>
          <p:nvPr/>
        </p:nvSpPr>
        <p:spPr>
          <a:xfrm>
            <a:off x="1186896" y="805574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4. Check Labels in first row.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5. Select cell A8 as the Output Range.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6. Click OK.</a:t>
            </a:r>
          </a:p>
        </p:txBody>
      </p:sp>
      <p:pic>
        <p:nvPicPr>
          <p:cNvPr id="4098" name="Picture 2" descr="Input and Output Options">
            <a:extLst>
              <a:ext uri="{FF2B5EF4-FFF2-40B4-BE49-F238E27FC236}">
                <a16:creationId xmlns:a16="http://schemas.microsoft.com/office/drawing/2014/main" id="{E6498429-DDAF-42BB-9E13-2449C37B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7" y="1868556"/>
            <a:ext cx="4584424" cy="27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E994F-2570-40D8-A885-50230951EF10}"/>
              </a:ext>
            </a:extLst>
          </p:cNvPr>
          <p:cNvSpPr txBox="1"/>
          <p:nvPr/>
        </p:nvSpPr>
        <p:spPr>
          <a:xfrm>
            <a:off x="6096000" y="1152399"/>
            <a:ext cx="807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BlinkMacSystemFont"/>
              </a:rPr>
              <a:t>Result</a:t>
            </a:r>
            <a:endParaRPr lang="en-IN" dirty="0"/>
          </a:p>
        </p:txBody>
      </p:sp>
      <p:pic>
        <p:nvPicPr>
          <p:cNvPr id="4100" name="Picture 4" descr="Correlation Coefficients">
            <a:extLst>
              <a:ext uri="{FF2B5EF4-FFF2-40B4-BE49-F238E27FC236}">
                <a16:creationId xmlns:a16="http://schemas.microsoft.com/office/drawing/2014/main" id="{3E327C0E-D6A8-4FC0-B570-93732B5F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78073"/>
            <a:ext cx="57531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57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3925</TotalTime>
  <Words>404</Words>
  <Application>Microsoft Office PowerPoint</Application>
  <PresentationFormat>Widescreen</PresentationFormat>
  <Paragraphs>52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BlinkMacSystemFont</vt:lpstr>
      <vt:lpstr>Calibri</vt:lpstr>
      <vt:lpstr>Calibri Light</vt:lpstr>
      <vt:lpstr>Cambria</vt:lpstr>
      <vt:lpstr>inherit</vt:lpstr>
      <vt:lpstr>Roboto</vt:lpstr>
      <vt:lpstr>Times New Roman</vt:lpstr>
      <vt:lpstr>Tinos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Heena</cp:lastModifiedBy>
  <cp:revision>177</cp:revision>
  <dcterms:created xsi:type="dcterms:W3CDTF">2020-05-05T09:43:45Z</dcterms:created>
  <dcterms:modified xsi:type="dcterms:W3CDTF">2021-11-29T09:49:41Z</dcterms:modified>
</cp:coreProperties>
</file>