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321" r:id="rId2"/>
    <p:sldId id="317" r:id="rId3"/>
    <p:sldId id="340" r:id="rId4"/>
    <p:sldId id="341" r:id="rId5"/>
    <p:sldId id="320" r:id="rId6"/>
    <p:sldId id="332" r:id="rId7"/>
    <p:sldId id="333" r:id="rId8"/>
    <p:sldId id="334" r:id="rId9"/>
    <p:sldId id="335" r:id="rId10"/>
    <p:sldId id="338" r:id="rId11"/>
    <p:sldId id="33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96"/>
  </p:normalViewPr>
  <p:slideViewPr>
    <p:cSldViewPr snapToGrid="0" snapToObjects="1">
      <p:cViewPr varScale="1">
        <p:scale>
          <a:sx n="64" d="100"/>
          <a:sy n="64" d="100"/>
        </p:scale>
        <p:origin x="612"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DA5B50-FE66-4811-A7C0-F2204DDD6E2E}" type="datetime1">
              <a:rPr lang="en-IN" smtClean="0"/>
              <a:t>02-11-2020</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C690E-70AB-4958-AB81-B252725AC6AD}" type="datetime1">
              <a:rPr lang="en-IN" smtClean="0"/>
              <a:t>02-11-2020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B6589C56-92CE-47B2-ACB2-4F555ABA3A72}" type="datetime1">
              <a:rPr lang="en-US" smtClean="0"/>
              <a:t>11/2/2020</a:t>
            </a:fld>
            <a:endParaRPr lang="en-US"/>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7A0F58B1-DF52-4F70-B763-700FC8E9FEA0}" type="datetime1">
              <a:rPr lang="en-US" smtClean="0"/>
              <a:t>11/2/2020</a:t>
            </a:fld>
            <a:endParaRPr lang="en-US"/>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CFD87FA2-9D0A-48BA-8A36-22DA4A1EC439}" type="datetime1">
              <a:rPr lang="en-US" smtClean="0"/>
              <a:t>11/2/2020</a:t>
            </a:fld>
            <a:endParaRPr lang="en-US"/>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0FE34AB2-DC36-478B-AB99-42055C145F48}" type="datetime1">
              <a:rPr lang="en-US" smtClean="0"/>
              <a:t>11/2/2020</a:t>
            </a:fld>
            <a:endParaRPr lang="en-US"/>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4DADFD8A-3890-4F1F-B12B-D681F9110C31}" type="datetime1">
              <a:rPr lang="en-US" smtClean="0"/>
              <a:t>11/2/2020</a:t>
            </a:fld>
            <a:endParaRPr lang="en-US"/>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88206B72-FD0C-4718-AF10-7BB8D430169A}" type="datetime1">
              <a:rPr lang="en-US" smtClean="0"/>
              <a:t>11/2/2020</a:t>
            </a:fld>
            <a:endParaRPr lang="en-US"/>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06CAF295-340C-4891-B250-3853F7357173}" type="datetime1">
              <a:rPr lang="en-US" smtClean="0"/>
              <a:t>11/2/2020</a:t>
            </a:fld>
            <a:endParaRPr lang="en-US"/>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80B584F0-01E0-40D7-8F57-047FE452AF4F}" type="datetime1">
              <a:rPr lang="en-US" smtClean="0"/>
              <a:t>11/2/2020</a:t>
            </a:fld>
            <a:endParaRPr lang="en-US"/>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7AD3A4AA-E395-466A-A7A4-6B7D85D26E0C}" type="datetime1">
              <a:rPr lang="en-US" smtClean="0"/>
              <a:t>11/2/2020</a:t>
            </a:fld>
            <a:endParaRPr lang="en-US"/>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76B93B69-3894-4C77-B995-7BDB70807655}" type="datetime1">
              <a:rPr lang="en-US" smtClean="0"/>
              <a:t>11/2/2020</a:t>
            </a:fld>
            <a:endParaRPr lang="en-US"/>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196EE046-EB2A-4FB4-8D5F-BBE901205507}" type="datetime1">
              <a:rPr lang="en-US" smtClean="0"/>
              <a:t>11/2/2020</a:t>
            </a:fld>
            <a:endParaRPr lang="en-US"/>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2BA8A-BF79-426D-BD2A-1233791274C1}" type="datetime1">
              <a:rPr lang="en-US" smtClean="0"/>
              <a:t>11/2/2020</a:t>
            </a:fld>
            <a:endParaRPr lang="en-US"/>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algotiasFlyer">
            <a:hlinkClick r:id="" action="ppaction://media"/>
            <a:extLst>
              <a:ext uri="{FF2B5EF4-FFF2-40B4-BE49-F238E27FC236}">
                <a16:creationId xmlns:a16="http://schemas.microsoft.com/office/drawing/2014/main" id="{25ABAFD6-EF95-43AA-909E-13EFF80BF58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05495" y="-563218"/>
            <a:ext cx="13199718" cy="7421218"/>
          </a:xfrm>
          <a:prstGeom prst="rect">
            <a:avLst/>
          </a:prstGeom>
        </p:spPr>
      </p:pic>
    </p:spTree>
    <p:extLst>
      <p:ext uri="{BB962C8B-B14F-4D97-AF65-F5344CB8AC3E}">
        <p14:creationId xmlns:p14="http://schemas.microsoft.com/office/powerpoint/2010/main" val="327974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2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References</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74BE260F-7DBA-4235-B7DF-C22E16D319D7}"/>
              </a:ext>
            </a:extLst>
          </p:cNvPr>
          <p:cNvSpPr txBox="1"/>
          <p:nvPr/>
        </p:nvSpPr>
        <p:spPr>
          <a:xfrm>
            <a:off x="1118982" y="753234"/>
            <a:ext cx="10857670" cy="2111668"/>
          </a:xfrm>
          <a:prstGeom prst="rect">
            <a:avLst/>
          </a:prstGeom>
          <a:noFill/>
        </p:spPr>
        <p:txBody>
          <a:bodyPr wrap="square">
            <a:spAutoFit/>
          </a:bodyPr>
          <a:lstStyle/>
          <a:p>
            <a:pPr algn="just">
              <a:lnSpc>
                <a:spcPct val="107000"/>
              </a:lnSpc>
              <a:spcAft>
                <a:spcPts val="300"/>
              </a:spcAft>
            </a:pPr>
            <a:r>
              <a:rPr lang="en-IN" b="1" dirty="0">
                <a:solidFill>
                  <a:srgbClr val="00B050"/>
                </a:solidFill>
                <a:latin typeface="Cambria" panose="02040503050406030204" pitchFamily="18" charset="0"/>
                <a:cs typeface="Times New Roman" panose="02020603050405020304" pitchFamily="18" charset="0"/>
              </a:rPr>
              <a:t>Books:</a:t>
            </a:r>
          </a:p>
          <a:p>
            <a:pPr algn="just">
              <a:lnSpc>
                <a:spcPct val="107000"/>
              </a:lnSpc>
              <a:spcAft>
                <a:spcPts val="300"/>
              </a:spcAft>
              <a:tabLst>
                <a:tab pos="180340" algn="l"/>
              </a:tabLst>
            </a:pPr>
            <a:r>
              <a:rPr lang="en-IN" sz="1800" dirty="0">
                <a:effectLst/>
                <a:latin typeface="Cambria" panose="02040503050406030204" pitchFamily="18" charset="0"/>
                <a:ea typeface="Calibri" panose="020F0502020204030204" pitchFamily="34" charset="0"/>
                <a:cs typeface="Times New Roman" panose="02020603050405020304" pitchFamily="18" charset="0"/>
              </a:rPr>
              <a:t>1.	Microsoft Excel 2013 Step by Step by Curtis D. Frye; Microsoft Press 2013.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300"/>
              </a:spcAft>
              <a:tabLst>
                <a:tab pos="180340" algn="l"/>
              </a:tabLst>
            </a:pPr>
            <a:r>
              <a:rPr lang="en-IN" sz="1800" dirty="0">
                <a:effectLst/>
                <a:latin typeface="Cambria" panose="02040503050406030204" pitchFamily="18" charset="0"/>
                <a:ea typeface="Calibri" panose="020F0502020204030204" pitchFamily="34" charset="0"/>
                <a:cs typeface="Times New Roman" panose="02020603050405020304" pitchFamily="18" charset="0"/>
              </a:rPr>
              <a:t>2.	Learning Tableau by Joshua N. </a:t>
            </a:r>
            <a:r>
              <a:rPr lang="en-IN" sz="1800" dirty="0" err="1">
                <a:effectLst/>
                <a:latin typeface="Cambria" panose="02040503050406030204" pitchFamily="18" charset="0"/>
                <a:ea typeface="Calibri" panose="020F0502020204030204" pitchFamily="34" charset="0"/>
                <a:cs typeface="Times New Roman" panose="02020603050405020304" pitchFamily="18" charset="0"/>
              </a:rPr>
              <a:t>Milligan,ISBN</a:t>
            </a:r>
            <a:r>
              <a:rPr lang="en-IN" sz="1800" dirty="0">
                <a:effectLst/>
                <a:latin typeface="Cambria" panose="02040503050406030204" pitchFamily="18" charset="0"/>
                <a:ea typeface="Calibri" panose="020F0502020204030204" pitchFamily="34" charset="0"/>
                <a:cs typeface="Times New Roman" panose="02020603050405020304" pitchFamily="18" charset="0"/>
              </a:rPr>
              <a:t> 139781784391164, PACKT Books - </a:t>
            </a:r>
            <a:r>
              <a:rPr lang="en-IN" sz="1800" dirty="0" err="1">
                <a:effectLst/>
                <a:latin typeface="Cambria" panose="02040503050406030204" pitchFamily="18" charset="0"/>
                <a:ea typeface="Calibri" panose="020F0502020204030204" pitchFamily="34" charset="0"/>
                <a:cs typeface="Times New Roman" panose="02020603050405020304" pitchFamily="18" charset="0"/>
              </a:rPr>
              <a:t>Packt</a:t>
            </a:r>
            <a:r>
              <a:rPr lang="en-IN" sz="1800" dirty="0">
                <a:effectLst/>
                <a:latin typeface="Cambria" panose="02040503050406030204" pitchFamily="18" charset="0"/>
                <a:ea typeface="Calibri" panose="020F0502020204030204" pitchFamily="34" charset="0"/>
                <a:cs typeface="Times New Roman" panose="02020603050405020304" pitchFamily="18" charset="0"/>
              </a:rPr>
              <a:t> Publishing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300"/>
              </a:spcAft>
            </a:pPr>
            <a:r>
              <a:rPr lang="en-IN" sz="1800" b="1" dirty="0">
                <a:solidFill>
                  <a:srgbClr val="00B050"/>
                </a:solidFill>
                <a:effectLst/>
                <a:latin typeface="Cambria" panose="02040503050406030204" pitchFamily="18" charset="0"/>
                <a:ea typeface="Calibri" panose="020F0502020204030204" pitchFamily="34" charset="0"/>
                <a:cs typeface="Times New Roman" panose="02020603050405020304" pitchFamily="18" charset="0"/>
              </a:rPr>
              <a:t>Reference Books: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IN" sz="1800" dirty="0">
                <a:effectLst/>
                <a:latin typeface="Cambria" panose="02040503050406030204" pitchFamily="18" charset="0"/>
                <a:ea typeface="Calibri" panose="020F0502020204030204" pitchFamily="34" charset="0"/>
                <a:cs typeface="Times New Roman" panose="02020603050405020304" pitchFamily="18" charset="0"/>
              </a:rPr>
              <a:t>Excel: Quick Start Guide from Beginner to Expert, by William Fischer</a:t>
            </a:r>
          </a:p>
          <a:p>
            <a:pPr lvl="0">
              <a:lnSpc>
                <a:spcPct val="115000"/>
              </a:lnSpc>
              <a:spcAft>
                <a:spcPts val="10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29D8B8D8-A7A5-48F2-B26A-A6BB927B1A8D}"/>
              </a:ext>
            </a:extLst>
          </p:cNvPr>
          <p:cNvSpPr txBox="1"/>
          <p:nvPr/>
        </p:nvSpPr>
        <p:spPr>
          <a:xfrm>
            <a:off x="1186896" y="2658975"/>
            <a:ext cx="6534148" cy="704167"/>
          </a:xfrm>
          <a:prstGeom prst="rect">
            <a:avLst/>
          </a:prstGeom>
          <a:noFill/>
        </p:spPr>
        <p:txBody>
          <a:bodyPr wrap="square">
            <a:spAutoFit/>
          </a:bodyPr>
          <a:lstStyle/>
          <a:p>
            <a:pPr algn="just">
              <a:lnSpc>
                <a:spcPct val="107000"/>
              </a:lnSpc>
              <a:spcAft>
                <a:spcPts val="300"/>
              </a:spcAft>
            </a:pPr>
            <a:r>
              <a:rPr lang="en-IN" b="1" dirty="0">
                <a:solidFill>
                  <a:srgbClr val="00B050"/>
                </a:solidFill>
                <a:latin typeface="Cambria" panose="02040503050406030204" pitchFamily="18" charset="0"/>
                <a:cs typeface="Times New Roman" panose="02020603050405020304" pitchFamily="18" charset="0"/>
              </a:rPr>
              <a:t>Web:</a:t>
            </a:r>
          </a:p>
          <a:p>
            <a:r>
              <a:rPr lang="en-IN" dirty="0"/>
              <a:t>1. https://www.excel-easy.com/examples/correlation.html</a:t>
            </a:r>
          </a:p>
        </p:txBody>
      </p:sp>
    </p:spTree>
    <p:extLst>
      <p:ext uri="{BB962C8B-B14F-4D97-AF65-F5344CB8AC3E}">
        <p14:creationId xmlns:p14="http://schemas.microsoft.com/office/powerpoint/2010/main" val="2943827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For Queries Contact</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2" name="TextBox 1">
            <a:extLst>
              <a:ext uri="{FF2B5EF4-FFF2-40B4-BE49-F238E27FC236}">
                <a16:creationId xmlns:a16="http://schemas.microsoft.com/office/drawing/2014/main" id="{DE4AB4A5-885A-4A18-9EFF-8320919C9E0D}"/>
              </a:ext>
            </a:extLst>
          </p:cNvPr>
          <p:cNvSpPr txBox="1"/>
          <p:nvPr/>
        </p:nvSpPr>
        <p:spPr>
          <a:xfrm>
            <a:off x="1186896" y="1673198"/>
            <a:ext cx="11073018" cy="1384995"/>
          </a:xfrm>
          <a:prstGeom prst="rect">
            <a:avLst/>
          </a:prstGeom>
          <a:noFill/>
        </p:spPr>
        <p:txBody>
          <a:bodyPr wrap="square" rtlCol="0">
            <a:spAutoFit/>
          </a:bodyPr>
          <a:lstStyle/>
          <a:p>
            <a:r>
              <a:rPr lang="en-IN" sz="2800" dirty="0" err="1"/>
              <a:t>Dr.L.Godlin</a:t>
            </a:r>
            <a:r>
              <a:rPr lang="en-IN" sz="2800" dirty="0"/>
              <a:t> Atlas</a:t>
            </a:r>
          </a:p>
          <a:p>
            <a:r>
              <a:rPr lang="en-IN" sz="2800" dirty="0"/>
              <a:t>Email Id: godlin.atlas@galgotiasuniversity.edu.in</a:t>
            </a:r>
          </a:p>
          <a:p>
            <a:r>
              <a:rPr lang="en-IN" sz="2800" dirty="0" err="1"/>
              <a:t>Whatsapp</a:t>
            </a:r>
            <a:r>
              <a:rPr lang="en-IN" sz="2800" dirty="0"/>
              <a:t>: 9080806220</a:t>
            </a:r>
          </a:p>
        </p:txBody>
      </p:sp>
    </p:spTree>
    <p:extLst>
      <p:ext uri="{BB962C8B-B14F-4D97-AF65-F5344CB8AC3E}">
        <p14:creationId xmlns:p14="http://schemas.microsoft.com/office/powerpoint/2010/main" val="3409802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in 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2" y="-1133061"/>
            <a:ext cx="12165496" cy="9124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38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a:t>
            </a:r>
          </a:p>
          <a:p>
            <a:pPr fontAlgn="base"/>
            <a:r>
              <a:rPr lang="en-IN" sz="2000" b="1" dirty="0">
                <a:solidFill>
                  <a:schemeClr val="bg1"/>
                </a:solidFill>
                <a:latin typeface="Times New Roman" panose="02020603050405020304" pitchFamily="18" charset="0"/>
                <a:cs typeface="Times New Roman" panose="02020603050405020304" pitchFamily="18" charset="0"/>
              </a:rPr>
              <a:t>         Course Code: BCS01T1001                     Course Name: Data Analytics (Excel and Tableau)</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sz="2200" b="1" i="0" u="none" strike="noStrike" kern="1200" cap="none" spc="0" normalizeH="0" baseline="0" noProof="0" dirty="0">
                <a:ln>
                  <a:noFill/>
                </a:ln>
                <a:solidFill>
                  <a:schemeClr val="bg1"/>
                </a:solidFill>
                <a:effectLst/>
                <a:uLnTx/>
                <a:uFillTx/>
                <a:latin typeface="Tinos"/>
                <a:ea typeface="+mj-ea"/>
                <a:cs typeface="+mj-cs"/>
              </a:rPr>
              <a:t>    Faculty Name:  </a:t>
            </a:r>
            <a:r>
              <a:rPr kumimoji="0" lang="en-IN" altLang="zh-CN" sz="2200" b="1" i="0" u="none" strike="noStrike" kern="1200" cap="none" spc="0" normalizeH="0" baseline="0" noProof="0" dirty="0" err="1">
                <a:ln>
                  <a:noFill/>
                </a:ln>
                <a:solidFill>
                  <a:schemeClr val="bg1"/>
                </a:solidFill>
                <a:effectLst/>
                <a:uLnTx/>
                <a:uFillTx/>
                <a:latin typeface="Tinos"/>
                <a:ea typeface="+mj-ea"/>
                <a:cs typeface="+mj-cs"/>
              </a:rPr>
              <a:t>Dr.L.Godlin</a:t>
            </a:r>
            <a:r>
              <a:rPr kumimoji="0" lang="en-IN" altLang="zh-CN" sz="2200" b="1" i="0" u="none" strike="noStrike" kern="1200" cap="none" spc="0" normalizeH="0" baseline="0" noProof="0" dirty="0">
                <a:ln>
                  <a:noFill/>
                </a:ln>
                <a:solidFill>
                  <a:schemeClr val="bg1"/>
                </a:solidFill>
                <a:effectLst/>
                <a:uLnTx/>
                <a:uFillTx/>
                <a:latin typeface="Tinos"/>
                <a:ea typeface="+mj-ea"/>
                <a:cs typeface="+mj-cs"/>
              </a:rPr>
              <a:t> Atlas                                             Program Name:  </a:t>
            </a:r>
            <a:r>
              <a:rPr kumimoji="0" lang="en-IN" altLang="zh-CN" sz="2200" b="1" i="0" u="none" strike="noStrike" kern="1200" cap="none" spc="0" normalizeH="0" baseline="0" noProof="0" dirty="0" err="1">
                <a:ln>
                  <a:noFill/>
                </a:ln>
                <a:solidFill>
                  <a:schemeClr val="bg1"/>
                </a:solidFill>
                <a:effectLst/>
                <a:uLnTx/>
                <a:uFillTx/>
                <a:latin typeface="Tinos"/>
                <a:ea typeface="+mj-ea"/>
                <a:cs typeface="+mj-cs"/>
              </a:rPr>
              <a:t>B.Tech</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sp>
        <p:nvSpPr>
          <p:cNvPr id="7" name="TextBox 6">
            <a:extLst>
              <a:ext uri="{FF2B5EF4-FFF2-40B4-BE49-F238E27FC236}">
                <a16:creationId xmlns:a16="http://schemas.microsoft.com/office/drawing/2014/main" id="{99855755-AF48-49F3-A8B3-2BD80BE9E204}"/>
              </a:ext>
            </a:extLst>
          </p:cNvPr>
          <p:cNvSpPr txBox="1"/>
          <p:nvPr/>
        </p:nvSpPr>
        <p:spPr>
          <a:xfrm>
            <a:off x="0" y="2198605"/>
            <a:ext cx="12191999" cy="1477328"/>
          </a:xfrm>
          <a:prstGeom prst="rect">
            <a:avLst/>
          </a:prstGeom>
          <a:noFill/>
        </p:spPr>
        <p:txBody>
          <a:bodyPr wrap="square">
            <a:spAutoFit/>
          </a:bodyPr>
          <a:lstStyle/>
          <a:p>
            <a:pPr algn="ctr"/>
            <a:r>
              <a:rPr lang="en-IN" sz="4500" b="1" dirty="0">
                <a:effectLst/>
                <a:latin typeface="Cambria" panose="02040503050406030204" pitchFamily="18" charset="0"/>
                <a:ea typeface="Calibri" panose="020F0502020204030204" pitchFamily="34" charset="0"/>
                <a:cs typeface="Times New Roman" panose="02020603050405020304" pitchFamily="18" charset="0"/>
              </a:rPr>
              <a:t>Unit 3 </a:t>
            </a:r>
          </a:p>
          <a:p>
            <a:pPr algn="ctr"/>
            <a:r>
              <a:rPr lang="en-IN" sz="4500" b="1" dirty="0">
                <a:effectLst/>
                <a:latin typeface="Cambria" panose="02040503050406030204" pitchFamily="18" charset="0"/>
                <a:ea typeface="Calibri" panose="020F0502020204030204" pitchFamily="34" charset="0"/>
                <a:cs typeface="Times New Roman" panose="02020603050405020304" pitchFamily="18" charset="0"/>
              </a:rPr>
              <a:t>Exploring Analysis Tool pack</a:t>
            </a:r>
            <a:endParaRPr lang="en-IN" sz="4500" dirty="0"/>
          </a:p>
        </p:txBody>
      </p:sp>
    </p:spTree>
    <p:extLst>
      <p:ext uri="{BB962C8B-B14F-4D97-AF65-F5344CB8AC3E}">
        <p14:creationId xmlns:p14="http://schemas.microsoft.com/office/powerpoint/2010/main" val="405921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Objective</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8" name="TextBox 7">
            <a:extLst>
              <a:ext uri="{FF2B5EF4-FFF2-40B4-BE49-F238E27FC236}">
                <a16:creationId xmlns:a16="http://schemas.microsoft.com/office/drawing/2014/main" id="{A052A736-EB4A-484F-A652-7674DB2E9C06}"/>
              </a:ext>
            </a:extLst>
          </p:cNvPr>
          <p:cNvSpPr txBox="1"/>
          <p:nvPr/>
        </p:nvSpPr>
        <p:spPr>
          <a:xfrm>
            <a:off x="1186895" y="874454"/>
            <a:ext cx="10640669" cy="5109091"/>
          </a:xfrm>
          <a:prstGeom prst="rect">
            <a:avLst/>
          </a:prstGeom>
          <a:noFill/>
        </p:spPr>
        <p:txBody>
          <a:bodyPr wrap="square">
            <a:spAutoFit/>
          </a:bodyPr>
          <a:lstStyle/>
          <a:p>
            <a:pPr marL="285750" indent="-285750" algn="just">
              <a:buFont typeface="Wingdings" panose="05000000000000000000" pitchFamily="2" charset="2"/>
              <a:buChar char="q"/>
            </a:pPr>
            <a:r>
              <a:rPr lang="en-IN" sz="2800" b="1" dirty="0">
                <a:effectLst/>
                <a:latin typeface="Cambria" panose="02040503050406030204" pitchFamily="18" charset="0"/>
                <a:ea typeface="Calibri" panose="020F0502020204030204" pitchFamily="34" charset="0"/>
                <a:cs typeface="Times New Roman" panose="02020603050405020304" pitchFamily="18" charset="0"/>
              </a:rPr>
              <a:t>Histogram</a:t>
            </a:r>
          </a:p>
          <a:p>
            <a:pPr marL="285750" indent="-285750" algn="just">
              <a:buFont typeface="Wingdings" panose="05000000000000000000" pitchFamily="2" charset="2"/>
              <a:buChar char="q"/>
            </a:pPr>
            <a:endParaRPr lang="en-IN" sz="2800" b="1" dirty="0">
              <a:latin typeface="Cambria" panose="020405030504060302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r>
              <a:rPr lang="en-IN" sz="2800" b="1" dirty="0">
                <a:effectLst/>
                <a:latin typeface="Cambria" panose="02040503050406030204" pitchFamily="18" charset="0"/>
                <a:ea typeface="Calibri" panose="020F0502020204030204" pitchFamily="34" charset="0"/>
                <a:cs typeface="Times New Roman" panose="02020603050405020304" pitchFamily="18" charset="0"/>
              </a:rPr>
              <a:t>Descriptive Statistics</a:t>
            </a:r>
          </a:p>
          <a:p>
            <a:pPr marL="285750" indent="-285750" algn="just">
              <a:buFont typeface="Wingdings" panose="05000000000000000000" pitchFamily="2" charset="2"/>
              <a:buChar char="q"/>
            </a:pPr>
            <a:endParaRPr lang="en-IN" sz="2800" b="1" dirty="0">
              <a:latin typeface="Cambria" panose="020405030504060302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r>
              <a:rPr lang="en-IN" sz="2800" b="1" dirty="0">
                <a:effectLst/>
                <a:latin typeface="Cambria" panose="02040503050406030204" pitchFamily="18" charset="0"/>
                <a:ea typeface="Calibri" panose="020F0502020204030204" pitchFamily="34" charset="0"/>
                <a:cs typeface="Times New Roman" panose="02020603050405020304" pitchFamily="18" charset="0"/>
              </a:rPr>
              <a:t>Moving Average</a:t>
            </a:r>
          </a:p>
          <a:p>
            <a:pPr marL="285750" indent="-285750" algn="just">
              <a:buFont typeface="Wingdings" panose="05000000000000000000" pitchFamily="2" charset="2"/>
              <a:buChar char="q"/>
            </a:pPr>
            <a:endParaRPr lang="en-IN" sz="2800" b="1" dirty="0">
              <a:effectLst/>
              <a:latin typeface="Cambria" panose="020405030504060302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r>
              <a:rPr lang="en-IN" sz="2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Exponential Smoothing</a:t>
            </a:r>
          </a:p>
          <a:p>
            <a:pPr marL="285750" indent="-285750" algn="just">
              <a:buFont typeface="Wingdings" panose="05000000000000000000" pitchFamily="2" charset="2"/>
              <a:buChar char="q"/>
            </a:pPr>
            <a:endParaRPr lang="en-IN" sz="2800" b="1" dirty="0">
              <a:effectLst/>
              <a:latin typeface="Cambria" panose="020405030504060302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r>
              <a:rPr lang="en-IN" sz="2800" b="1" dirty="0">
                <a:effectLst/>
                <a:latin typeface="Cambria" panose="02040503050406030204" pitchFamily="18" charset="0"/>
                <a:ea typeface="Calibri" panose="020F0502020204030204" pitchFamily="34" charset="0"/>
                <a:cs typeface="Times New Roman" panose="02020603050405020304" pitchFamily="18" charset="0"/>
              </a:rPr>
              <a:t>Correlation</a:t>
            </a:r>
          </a:p>
          <a:p>
            <a:pPr marL="285750" indent="-285750" algn="just">
              <a:buFont typeface="Wingdings" panose="05000000000000000000" pitchFamily="2" charset="2"/>
              <a:buChar char="q"/>
            </a:pPr>
            <a:endParaRPr lang="en-IN" sz="2800" b="1" dirty="0">
              <a:latin typeface="Cambria" panose="020405030504060302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r>
              <a:rPr lang="en-IN" sz="2800" b="1" dirty="0">
                <a:effectLst/>
                <a:latin typeface="Cambria" panose="02040503050406030204" pitchFamily="18" charset="0"/>
                <a:ea typeface="Calibri" panose="020F0502020204030204" pitchFamily="34" charset="0"/>
                <a:cs typeface="Times New Roman" panose="02020603050405020304" pitchFamily="18" charset="0"/>
              </a:rPr>
              <a:t>Regression</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endParaRPr lang="en-US" b="0" i="0" dirty="0">
              <a:solidFill>
                <a:srgbClr val="222222"/>
              </a:solidFill>
              <a:effectLst/>
              <a:latin typeface="Roboto"/>
            </a:endParaRPr>
          </a:p>
        </p:txBody>
      </p:sp>
    </p:spTree>
    <p:extLst>
      <p:ext uri="{BB962C8B-B14F-4D97-AF65-F5344CB8AC3E}">
        <p14:creationId xmlns:p14="http://schemas.microsoft.com/office/powerpoint/2010/main" val="391974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Introduction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8EFB7E53-FAE5-4AF1-A98F-C4E7B0A4A148}"/>
              </a:ext>
            </a:extLst>
          </p:cNvPr>
          <p:cNvSpPr txBox="1"/>
          <p:nvPr/>
        </p:nvSpPr>
        <p:spPr>
          <a:xfrm>
            <a:off x="1186895" y="615740"/>
            <a:ext cx="10859330" cy="584775"/>
          </a:xfrm>
          <a:prstGeom prst="rect">
            <a:avLst/>
          </a:prstGeom>
          <a:noFill/>
        </p:spPr>
        <p:txBody>
          <a:bodyPr wrap="square">
            <a:spAutoFit/>
          </a:bodyPr>
          <a:lstStyle/>
          <a:p>
            <a:r>
              <a:rPr lang="en-US" sz="3200" b="1" dirty="0"/>
              <a:t>Exponential Smoothing</a:t>
            </a:r>
            <a:endParaRPr lang="en-IN" sz="3600" b="1" dirty="0"/>
          </a:p>
        </p:txBody>
      </p:sp>
      <p:sp>
        <p:nvSpPr>
          <p:cNvPr id="8" name="TextBox 7">
            <a:extLst>
              <a:ext uri="{FF2B5EF4-FFF2-40B4-BE49-F238E27FC236}">
                <a16:creationId xmlns:a16="http://schemas.microsoft.com/office/drawing/2014/main" id="{E95B9C2A-C815-4626-BC06-1E19A34AC37E}"/>
              </a:ext>
            </a:extLst>
          </p:cNvPr>
          <p:cNvSpPr txBox="1"/>
          <p:nvPr/>
        </p:nvSpPr>
        <p:spPr>
          <a:xfrm>
            <a:off x="1186894" y="1273027"/>
            <a:ext cx="10680427" cy="1477328"/>
          </a:xfrm>
          <a:prstGeom prst="rect">
            <a:avLst/>
          </a:prstGeom>
          <a:noFill/>
        </p:spPr>
        <p:txBody>
          <a:bodyPr wrap="square">
            <a:spAutoFit/>
          </a:bodyPr>
          <a:lstStyle/>
          <a:p>
            <a:pPr marL="285750" indent="-285750" algn="just">
              <a:buFont typeface="Wingdings" panose="05000000000000000000" pitchFamily="2" charset="2"/>
              <a:buChar char="q"/>
            </a:pPr>
            <a:r>
              <a:rPr lang="en-US" b="1" i="0" dirty="0">
                <a:solidFill>
                  <a:srgbClr val="222222"/>
                </a:solidFill>
                <a:effectLst/>
                <a:latin typeface="Roboto"/>
              </a:rPr>
              <a:t>Exponential smoothing</a:t>
            </a:r>
            <a:r>
              <a:rPr lang="en-US" b="0" i="0" dirty="0">
                <a:solidFill>
                  <a:srgbClr val="222222"/>
                </a:solidFill>
                <a:effectLst/>
                <a:latin typeface="Roboto"/>
              </a:rPr>
              <a:t> of time series </a:t>
            </a:r>
            <a:r>
              <a:rPr lang="en-US" b="1" i="0" dirty="0">
                <a:solidFill>
                  <a:srgbClr val="222222"/>
                </a:solidFill>
                <a:effectLst/>
                <a:latin typeface="Roboto"/>
              </a:rPr>
              <a:t>data</a:t>
            </a:r>
            <a:r>
              <a:rPr lang="en-US" b="0" i="0" dirty="0">
                <a:solidFill>
                  <a:srgbClr val="222222"/>
                </a:solidFill>
                <a:effectLst/>
                <a:latin typeface="Roboto"/>
              </a:rPr>
              <a:t> assigns </a:t>
            </a:r>
            <a:r>
              <a:rPr lang="en-US" b="1" i="0" dirty="0">
                <a:solidFill>
                  <a:srgbClr val="222222"/>
                </a:solidFill>
                <a:effectLst/>
                <a:latin typeface="Roboto"/>
              </a:rPr>
              <a:t>exponentially</a:t>
            </a:r>
            <a:r>
              <a:rPr lang="en-US" b="0" i="0" dirty="0">
                <a:solidFill>
                  <a:srgbClr val="222222"/>
                </a:solidFill>
                <a:effectLst/>
                <a:latin typeface="Roboto"/>
              </a:rPr>
              <a:t> decreasing weights for newest to oldest observations. </a:t>
            </a:r>
          </a:p>
          <a:p>
            <a:pPr algn="just"/>
            <a:endParaRPr lang="en-US" dirty="0">
              <a:solidFill>
                <a:srgbClr val="222222"/>
              </a:solidFill>
              <a:latin typeface="Roboto"/>
            </a:endParaRPr>
          </a:p>
          <a:p>
            <a:pPr marL="285750" indent="-285750" algn="just">
              <a:buFont typeface="Wingdings" panose="05000000000000000000" pitchFamily="2" charset="2"/>
              <a:buChar char="q"/>
            </a:pPr>
            <a:r>
              <a:rPr lang="en-US" b="0" i="0" dirty="0">
                <a:solidFill>
                  <a:srgbClr val="222222"/>
                </a:solidFill>
                <a:effectLst/>
                <a:latin typeface="Roboto"/>
              </a:rPr>
              <a:t>In other words, the older the </a:t>
            </a:r>
            <a:r>
              <a:rPr lang="en-US" b="1" i="0" dirty="0">
                <a:solidFill>
                  <a:srgbClr val="222222"/>
                </a:solidFill>
                <a:effectLst/>
                <a:latin typeface="Roboto"/>
              </a:rPr>
              <a:t>data</a:t>
            </a:r>
            <a:r>
              <a:rPr lang="en-US" b="0" i="0" dirty="0">
                <a:solidFill>
                  <a:srgbClr val="222222"/>
                </a:solidFill>
                <a:effectLst/>
                <a:latin typeface="Roboto"/>
              </a:rPr>
              <a:t>, the less priority (“weight”) the </a:t>
            </a:r>
            <a:r>
              <a:rPr lang="en-US" b="1" i="0" dirty="0">
                <a:solidFill>
                  <a:srgbClr val="222222"/>
                </a:solidFill>
                <a:effectLst/>
                <a:latin typeface="Roboto"/>
              </a:rPr>
              <a:t>data</a:t>
            </a:r>
            <a:r>
              <a:rPr lang="en-US" b="0" i="0" dirty="0">
                <a:solidFill>
                  <a:srgbClr val="222222"/>
                </a:solidFill>
                <a:effectLst/>
                <a:latin typeface="Roboto"/>
              </a:rPr>
              <a:t> is given; newer </a:t>
            </a:r>
            <a:r>
              <a:rPr lang="en-US" b="1" i="0" dirty="0">
                <a:solidFill>
                  <a:srgbClr val="222222"/>
                </a:solidFill>
                <a:effectLst/>
                <a:latin typeface="Roboto"/>
              </a:rPr>
              <a:t>data</a:t>
            </a:r>
            <a:r>
              <a:rPr lang="en-US" b="0" i="0" dirty="0">
                <a:solidFill>
                  <a:srgbClr val="222222"/>
                </a:solidFill>
                <a:effectLst/>
                <a:latin typeface="Roboto"/>
              </a:rPr>
              <a:t> is seen as more relevant and is assigned more weight.</a:t>
            </a:r>
            <a:endParaRPr lang="en-IN" dirty="0"/>
          </a:p>
        </p:txBody>
      </p:sp>
    </p:spTree>
    <p:extLst>
      <p:ext uri="{BB962C8B-B14F-4D97-AF65-F5344CB8AC3E}">
        <p14:creationId xmlns:p14="http://schemas.microsoft.com/office/powerpoint/2010/main" val="14571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Exponential Smoothing</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79DB364D-7868-45B4-B3AD-1C050C7632A0}"/>
              </a:ext>
            </a:extLst>
          </p:cNvPr>
          <p:cNvSpPr txBox="1"/>
          <p:nvPr/>
        </p:nvSpPr>
        <p:spPr>
          <a:xfrm>
            <a:off x="1118982" y="682375"/>
            <a:ext cx="10877548" cy="923330"/>
          </a:xfrm>
          <a:prstGeom prst="rect">
            <a:avLst/>
          </a:prstGeom>
          <a:noFill/>
        </p:spPr>
        <p:txBody>
          <a:bodyPr wrap="square">
            <a:spAutoFit/>
          </a:bodyPr>
          <a:lstStyle/>
          <a:p>
            <a:pPr algn="l" fontAlgn="base"/>
            <a:r>
              <a:rPr lang="en-US" b="0" i="0" dirty="0">
                <a:solidFill>
                  <a:srgbClr val="333333"/>
                </a:solidFill>
                <a:effectLst/>
                <a:latin typeface="BlinkMacSystemFont"/>
              </a:rPr>
              <a:t>This example teaches you how to apply </a:t>
            </a:r>
            <a:r>
              <a:rPr lang="en-US" b="0" i="0" dirty="0">
                <a:solidFill>
                  <a:srgbClr val="333333"/>
                </a:solidFill>
                <a:effectLst/>
                <a:latin typeface="inherit"/>
              </a:rPr>
              <a:t>exponential smoothing</a:t>
            </a:r>
            <a:r>
              <a:rPr lang="en-US" b="0" i="0" dirty="0">
                <a:solidFill>
                  <a:srgbClr val="333333"/>
                </a:solidFill>
                <a:effectLst/>
                <a:latin typeface="BlinkMacSystemFont"/>
              </a:rPr>
              <a:t> to a time series in </a:t>
            </a:r>
            <a:r>
              <a:rPr lang="en-US" b="0" i="0" dirty="0">
                <a:solidFill>
                  <a:srgbClr val="333333"/>
                </a:solidFill>
                <a:effectLst/>
                <a:latin typeface="inherit"/>
              </a:rPr>
              <a:t>Excel</a:t>
            </a:r>
            <a:r>
              <a:rPr lang="en-US" b="0" i="0" dirty="0">
                <a:solidFill>
                  <a:srgbClr val="333333"/>
                </a:solidFill>
                <a:effectLst/>
                <a:latin typeface="BlinkMacSystemFont"/>
              </a:rPr>
              <a:t>. Exponential smoothing is used to smooth out irregularities (peaks and valleys) to easily recognize trends.</a:t>
            </a:r>
          </a:p>
          <a:p>
            <a:pPr algn="l" fontAlgn="base"/>
            <a:r>
              <a:rPr lang="en-US" b="0" i="0" dirty="0">
                <a:solidFill>
                  <a:srgbClr val="333333"/>
                </a:solidFill>
                <a:effectLst/>
                <a:latin typeface="BlinkMacSystemFont"/>
              </a:rPr>
              <a:t>1. First, let's take a look at our time series.</a:t>
            </a:r>
          </a:p>
        </p:txBody>
      </p:sp>
      <p:pic>
        <p:nvPicPr>
          <p:cNvPr id="1026" name="Picture 2" descr="Time Series in Excel">
            <a:extLst>
              <a:ext uri="{FF2B5EF4-FFF2-40B4-BE49-F238E27FC236}">
                <a16:creationId xmlns:a16="http://schemas.microsoft.com/office/drawing/2014/main" id="{FBC0EEED-3BC8-449E-B3F8-806874660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6" y="1800053"/>
            <a:ext cx="6732794" cy="4759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381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Exponential Smoothing</a:t>
            </a:r>
            <a:endParaRPr lang="en-IN" sz="3000" dirty="0">
              <a:solidFill>
                <a:schemeClr val="bg1"/>
              </a:solidFill>
              <a:latin typeface="Times New Roman" panose="02020603050405020304" pitchFamily="18" charset="0"/>
              <a:cs typeface="Times New Roman" panose="02020603050405020304" pitchFamily="18" charset="0"/>
            </a:endParaRPr>
          </a:p>
          <a:p>
            <a:pPr algn="ctr" fontAlgn="base"/>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85CD5ED3-2947-453B-BA10-743B5CA72230}"/>
              </a:ext>
            </a:extLst>
          </p:cNvPr>
          <p:cNvSpPr txBox="1"/>
          <p:nvPr/>
        </p:nvSpPr>
        <p:spPr>
          <a:xfrm>
            <a:off x="1186896" y="818394"/>
            <a:ext cx="6097656" cy="369332"/>
          </a:xfrm>
          <a:prstGeom prst="rect">
            <a:avLst/>
          </a:prstGeom>
          <a:noFill/>
        </p:spPr>
        <p:txBody>
          <a:bodyPr wrap="square">
            <a:spAutoFit/>
          </a:bodyPr>
          <a:lstStyle/>
          <a:p>
            <a:r>
              <a:rPr lang="en-US" b="0" i="0" dirty="0">
                <a:solidFill>
                  <a:srgbClr val="333333"/>
                </a:solidFill>
                <a:effectLst/>
                <a:latin typeface="BlinkMacSystemFont"/>
              </a:rPr>
              <a:t>2. On the Data tab, in the Analysis group, click Data Analysis.</a:t>
            </a:r>
            <a:endParaRPr lang="en-IN" dirty="0"/>
          </a:p>
        </p:txBody>
      </p:sp>
      <p:pic>
        <p:nvPicPr>
          <p:cNvPr id="2050" name="Picture 2" descr="Click Data Analysis">
            <a:extLst>
              <a:ext uri="{FF2B5EF4-FFF2-40B4-BE49-F238E27FC236}">
                <a16:creationId xmlns:a16="http://schemas.microsoft.com/office/drawing/2014/main" id="{190E963B-8CA0-42F0-BEE3-A5435CF3C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6" y="1340198"/>
            <a:ext cx="6143218" cy="126144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710391-3642-47A3-BECE-7CEE79B79756}"/>
              </a:ext>
            </a:extLst>
          </p:cNvPr>
          <p:cNvSpPr txBox="1"/>
          <p:nvPr/>
        </p:nvSpPr>
        <p:spPr>
          <a:xfrm>
            <a:off x="1164544" y="2905791"/>
            <a:ext cx="6097656" cy="369332"/>
          </a:xfrm>
          <a:prstGeom prst="rect">
            <a:avLst/>
          </a:prstGeom>
          <a:noFill/>
        </p:spPr>
        <p:txBody>
          <a:bodyPr wrap="square">
            <a:spAutoFit/>
          </a:bodyPr>
          <a:lstStyle/>
          <a:p>
            <a:r>
              <a:rPr lang="en-US" b="0" i="0" dirty="0">
                <a:solidFill>
                  <a:srgbClr val="333333"/>
                </a:solidFill>
                <a:effectLst/>
                <a:latin typeface="BlinkMacSystemFont"/>
              </a:rPr>
              <a:t>3. Select Exponential Smoothing and click OK.</a:t>
            </a:r>
            <a:endParaRPr lang="en-IN" dirty="0"/>
          </a:p>
        </p:txBody>
      </p:sp>
      <p:pic>
        <p:nvPicPr>
          <p:cNvPr id="2052" name="Picture 4" descr="Select Exponential Smoothing">
            <a:extLst>
              <a:ext uri="{FF2B5EF4-FFF2-40B4-BE49-F238E27FC236}">
                <a16:creationId xmlns:a16="http://schemas.microsoft.com/office/drawing/2014/main" id="{DAE80090-706F-408D-B08D-954DFC0E03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896" y="3499402"/>
            <a:ext cx="5134391" cy="2586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20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Exponential Smoothing</a:t>
            </a:r>
            <a:endParaRPr lang="en-IN" sz="3000" dirty="0">
              <a:solidFill>
                <a:schemeClr val="bg1"/>
              </a:solidFill>
              <a:latin typeface="Times New Roman" panose="02020603050405020304" pitchFamily="18" charset="0"/>
              <a:cs typeface="Times New Roman" panose="02020603050405020304" pitchFamily="18" charset="0"/>
            </a:endParaRPr>
          </a:p>
          <a:p>
            <a:pPr algn="ctr" fontAlgn="base"/>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56147AC1-C77B-42BB-9A62-1D80A3445E11}"/>
              </a:ext>
            </a:extLst>
          </p:cNvPr>
          <p:cNvSpPr txBox="1"/>
          <p:nvPr/>
        </p:nvSpPr>
        <p:spPr>
          <a:xfrm>
            <a:off x="1186895" y="986423"/>
            <a:ext cx="10670487" cy="1477328"/>
          </a:xfrm>
          <a:prstGeom prst="rect">
            <a:avLst/>
          </a:prstGeom>
          <a:noFill/>
        </p:spPr>
        <p:txBody>
          <a:bodyPr wrap="square">
            <a:spAutoFit/>
          </a:bodyPr>
          <a:lstStyle/>
          <a:p>
            <a:pPr algn="l" fontAlgn="base"/>
            <a:r>
              <a:rPr lang="en-US" b="0" i="0" dirty="0">
                <a:solidFill>
                  <a:srgbClr val="333333"/>
                </a:solidFill>
                <a:effectLst/>
                <a:latin typeface="BlinkMacSystemFont"/>
              </a:rPr>
              <a:t>4. Click in the Input Range box and select the range B2:M2.</a:t>
            </a:r>
          </a:p>
          <a:p>
            <a:pPr algn="l" fontAlgn="base"/>
            <a:r>
              <a:rPr lang="en-US" b="0" i="0" dirty="0">
                <a:solidFill>
                  <a:srgbClr val="333333"/>
                </a:solidFill>
                <a:effectLst/>
                <a:latin typeface="BlinkMacSystemFont"/>
              </a:rPr>
              <a:t>5. Click in the Damping factor box and type 0.9. Literature often talks about the smoothing constant α (alpha). The value (1- α) is called the damping factor.</a:t>
            </a:r>
          </a:p>
          <a:p>
            <a:pPr algn="l" fontAlgn="base"/>
            <a:r>
              <a:rPr lang="en-US" b="0" i="0" dirty="0">
                <a:solidFill>
                  <a:srgbClr val="333333"/>
                </a:solidFill>
                <a:effectLst/>
                <a:latin typeface="BlinkMacSystemFont"/>
              </a:rPr>
              <a:t>6. Click in the Output Range box and select cell B3.</a:t>
            </a:r>
          </a:p>
          <a:p>
            <a:pPr algn="l" fontAlgn="base"/>
            <a:r>
              <a:rPr lang="en-US" b="0" i="0" dirty="0">
                <a:solidFill>
                  <a:srgbClr val="333333"/>
                </a:solidFill>
                <a:effectLst/>
                <a:latin typeface="BlinkMacSystemFont"/>
              </a:rPr>
              <a:t>7. Click OK.</a:t>
            </a:r>
          </a:p>
        </p:txBody>
      </p:sp>
      <p:pic>
        <p:nvPicPr>
          <p:cNvPr id="3074" name="Picture 2" descr="Exponential Smoothing Parameters">
            <a:extLst>
              <a:ext uri="{FF2B5EF4-FFF2-40B4-BE49-F238E27FC236}">
                <a16:creationId xmlns:a16="http://schemas.microsoft.com/office/drawing/2014/main" id="{4353BC22-0A08-4B58-9FA8-6D2A9680B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5" y="2669278"/>
            <a:ext cx="5807144" cy="357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13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Exponential Smoothing</a:t>
            </a:r>
            <a:endParaRPr lang="en-IN" sz="3000" dirty="0">
              <a:solidFill>
                <a:schemeClr val="bg1"/>
              </a:solidFill>
              <a:latin typeface="Times New Roman" panose="02020603050405020304" pitchFamily="18" charset="0"/>
              <a:cs typeface="Times New Roman" panose="02020603050405020304" pitchFamily="18" charset="0"/>
            </a:endParaRPr>
          </a:p>
          <a:p>
            <a:pPr algn="ctr" fontAlgn="base"/>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68CD560C-FBC2-4163-A0C9-07DBDB8ADE81}"/>
              </a:ext>
            </a:extLst>
          </p:cNvPr>
          <p:cNvSpPr txBox="1"/>
          <p:nvPr/>
        </p:nvSpPr>
        <p:spPr>
          <a:xfrm>
            <a:off x="1186896" y="872267"/>
            <a:ext cx="6097656" cy="369332"/>
          </a:xfrm>
          <a:prstGeom prst="rect">
            <a:avLst/>
          </a:prstGeom>
          <a:noFill/>
        </p:spPr>
        <p:txBody>
          <a:bodyPr wrap="square">
            <a:spAutoFit/>
          </a:bodyPr>
          <a:lstStyle/>
          <a:p>
            <a:r>
              <a:rPr lang="en-US" b="0" i="0" dirty="0">
                <a:solidFill>
                  <a:srgbClr val="333333"/>
                </a:solidFill>
                <a:effectLst/>
                <a:latin typeface="BlinkMacSystemFont"/>
              </a:rPr>
              <a:t>8. Plot a graph of these values.</a:t>
            </a:r>
            <a:endParaRPr lang="en-IN" dirty="0"/>
          </a:p>
        </p:txBody>
      </p:sp>
      <p:pic>
        <p:nvPicPr>
          <p:cNvPr id="4098" name="Picture 2" descr="Increasing Trend">
            <a:extLst>
              <a:ext uri="{FF2B5EF4-FFF2-40B4-BE49-F238E27FC236}">
                <a16:creationId xmlns:a16="http://schemas.microsoft.com/office/drawing/2014/main" id="{FCE06A01-70AE-4FFA-B1A6-1E99A346D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6" y="1300163"/>
            <a:ext cx="5753100" cy="42576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E31E91B-ECFE-4CC5-8E17-781F5F781F9B}"/>
              </a:ext>
            </a:extLst>
          </p:cNvPr>
          <p:cNvSpPr txBox="1"/>
          <p:nvPr/>
        </p:nvSpPr>
        <p:spPr>
          <a:xfrm>
            <a:off x="7064236" y="1241599"/>
            <a:ext cx="4455215" cy="3139321"/>
          </a:xfrm>
          <a:prstGeom prst="rect">
            <a:avLst/>
          </a:prstGeom>
          <a:noFill/>
        </p:spPr>
        <p:txBody>
          <a:bodyPr wrap="square">
            <a:spAutoFit/>
          </a:bodyPr>
          <a:lstStyle/>
          <a:p>
            <a:pPr algn="just"/>
            <a:r>
              <a:rPr lang="en-US" b="1" i="0" dirty="0">
                <a:solidFill>
                  <a:srgbClr val="333333"/>
                </a:solidFill>
                <a:effectLst/>
                <a:latin typeface="BlinkMacSystemFont"/>
              </a:rPr>
              <a:t>Explanation: </a:t>
            </a:r>
            <a:r>
              <a:rPr lang="en-US" b="0" i="0" dirty="0">
                <a:solidFill>
                  <a:srgbClr val="333333"/>
                </a:solidFill>
                <a:effectLst/>
                <a:latin typeface="BlinkMacSystemFont"/>
              </a:rPr>
              <a:t>because we set alpha to 0.1, the previous data point is given a relatively small weight while the previous smoothed value is given a large weight (i.e. 0.9). As a result, peaks and valleys are smoothed out. The graph shows an increasing trend. Excel cannot calculate the smoothed value for the first data point because there is no previous data point. The smoothed value for the second data point equals the previous data point.</a:t>
            </a:r>
            <a:endParaRPr lang="en-IN" dirty="0"/>
          </a:p>
        </p:txBody>
      </p:sp>
    </p:spTree>
    <p:extLst>
      <p:ext uri="{BB962C8B-B14F-4D97-AF65-F5344CB8AC3E}">
        <p14:creationId xmlns:p14="http://schemas.microsoft.com/office/powerpoint/2010/main" val="328247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Exponential Smoothing</a:t>
            </a:r>
            <a:endParaRPr lang="en-IN" sz="3000" dirty="0">
              <a:solidFill>
                <a:schemeClr val="bg1"/>
              </a:solidFill>
              <a:latin typeface="Times New Roman" panose="02020603050405020304" pitchFamily="18" charset="0"/>
              <a:cs typeface="Times New Roman" panose="02020603050405020304" pitchFamily="18" charset="0"/>
            </a:endParaRPr>
          </a:p>
          <a:p>
            <a:pPr algn="ctr" fontAlgn="base"/>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89881105-0427-4D6F-A914-B11296333CAB}"/>
              </a:ext>
            </a:extLst>
          </p:cNvPr>
          <p:cNvSpPr txBox="1"/>
          <p:nvPr/>
        </p:nvSpPr>
        <p:spPr>
          <a:xfrm>
            <a:off x="1186896" y="682375"/>
            <a:ext cx="6097656" cy="369332"/>
          </a:xfrm>
          <a:prstGeom prst="rect">
            <a:avLst/>
          </a:prstGeom>
          <a:noFill/>
        </p:spPr>
        <p:txBody>
          <a:bodyPr wrap="square">
            <a:spAutoFit/>
          </a:bodyPr>
          <a:lstStyle/>
          <a:p>
            <a:r>
              <a:rPr lang="en-US" b="0" i="0" dirty="0">
                <a:solidFill>
                  <a:srgbClr val="333333"/>
                </a:solidFill>
                <a:effectLst/>
                <a:latin typeface="BlinkMacSystemFont"/>
              </a:rPr>
              <a:t>9. Repeat steps 2 to 8 for alpha = 0.3 and alpha = 0.8.</a:t>
            </a:r>
            <a:endParaRPr lang="en-IN" dirty="0"/>
          </a:p>
        </p:txBody>
      </p:sp>
      <p:pic>
        <p:nvPicPr>
          <p:cNvPr id="5122" name="Picture 2" descr="Different Alphas">
            <a:extLst>
              <a:ext uri="{FF2B5EF4-FFF2-40B4-BE49-F238E27FC236}">
                <a16:creationId xmlns:a16="http://schemas.microsoft.com/office/drawing/2014/main" id="{29A5E0D2-7762-4E3B-AED3-B55589911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6" y="1129378"/>
            <a:ext cx="5753100" cy="46386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4E9846-970B-4862-BCDA-8D4D95802737}"/>
              </a:ext>
            </a:extLst>
          </p:cNvPr>
          <p:cNvSpPr txBox="1"/>
          <p:nvPr/>
        </p:nvSpPr>
        <p:spPr>
          <a:xfrm>
            <a:off x="7044358" y="1135204"/>
            <a:ext cx="4703694" cy="1477328"/>
          </a:xfrm>
          <a:prstGeom prst="rect">
            <a:avLst/>
          </a:prstGeom>
          <a:noFill/>
        </p:spPr>
        <p:txBody>
          <a:bodyPr wrap="square">
            <a:spAutoFit/>
          </a:bodyPr>
          <a:lstStyle/>
          <a:p>
            <a:pPr algn="just"/>
            <a:r>
              <a:rPr lang="en-US" b="1" i="0" dirty="0">
                <a:solidFill>
                  <a:srgbClr val="333333"/>
                </a:solidFill>
                <a:effectLst/>
                <a:latin typeface="BlinkMacSystemFont"/>
              </a:rPr>
              <a:t>Conclusion: </a:t>
            </a:r>
            <a:r>
              <a:rPr lang="en-US" b="0" i="0" dirty="0">
                <a:solidFill>
                  <a:srgbClr val="333333"/>
                </a:solidFill>
                <a:effectLst/>
                <a:latin typeface="BlinkMacSystemFont"/>
              </a:rPr>
              <a:t>The smaller alpha (larger the damping factor), the more the peaks and valleys are smoothed out. The larger alpha (smaller the damping factor), the closer the smoothed values are to the actual data points.</a:t>
            </a:r>
            <a:endParaRPr lang="en-IN" dirty="0"/>
          </a:p>
        </p:txBody>
      </p:sp>
    </p:spTree>
    <p:extLst>
      <p:ext uri="{BB962C8B-B14F-4D97-AF65-F5344CB8AC3E}">
        <p14:creationId xmlns:p14="http://schemas.microsoft.com/office/powerpoint/2010/main" val="3674571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3930</TotalTime>
  <Words>517</Words>
  <Application>Microsoft Office PowerPoint</Application>
  <PresentationFormat>Widescreen</PresentationFormat>
  <Paragraphs>52</Paragraphs>
  <Slides>12</Slides>
  <Notes>0</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BlinkMacSystemFont</vt:lpstr>
      <vt:lpstr>Calibri</vt:lpstr>
      <vt:lpstr>Calibri Light</vt:lpstr>
      <vt:lpstr>Cambria</vt:lpstr>
      <vt:lpstr>inherit</vt:lpstr>
      <vt:lpstr>Roboto</vt:lpstr>
      <vt:lpstr>Times New Roman</vt:lpstr>
      <vt:lpstr>Tinos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L.Godlin Atlas</cp:lastModifiedBy>
  <cp:revision>177</cp:revision>
  <dcterms:created xsi:type="dcterms:W3CDTF">2020-05-05T09:43:45Z</dcterms:created>
  <dcterms:modified xsi:type="dcterms:W3CDTF">2020-11-02T08:07:52Z</dcterms:modified>
</cp:coreProperties>
</file>