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1" r:id="rId2"/>
    <p:sldId id="317" r:id="rId3"/>
    <p:sldId id="338" r:id="rId4"/>
    <p:sldId id="341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7" r:id="rId16"/>
    <p:sldId id="33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64" d="100"/>
          <a:sy n="64" d="100"/>
        </p:scale>
        <p:origin x="6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lgotiasFlyer">
            <a:hlinkClick r:id="" action="ppaction://media"/>
            <a:extLst>
              <a:ext uri="{FF2B5EF4-FFF2-40B4-BE49-F238E27FC236}">
                <a16:creationId xmlns:a16="http://schemas.microsoft.com/office/drawing/2014/main" id="{25ABAFD6-EF95-43AA-909E-13EFF80BF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5495" y="-563218"/>
            <a:ext cx="13199718" cy="7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82B03-6796-4B3C-AA56-AD06C56DBA93}"/>
              </a:ext>
            </a:extLst>
          </p:cNvPr>
          <p:cNvSpPr txBox="1"/>
          <p:nvPr/>
        </p:nvSpPr>
        <p:spPr>
          <a:xfrm>
            <a:off x="1259784" y="695596"/>
            <a:ext cx="742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If you have Excel 2016 or later, simply use the Histogram chart type.</a:t>
            </a:r>
            <a:endParaRPr lang="en-IN" dirty="0"/>
          </a:p>
        </p:txBody>
      </p:sp>
      <p:pic>
        <p:nvPicPr>
          <p:cNvPr id="8194" name="Picture 2" descr="Select Range">
            <a:extLst>
              <a:ext uri="{FF2B5EF4-FFF2-40B4-BE49-F238E27FC236}">
                <a16:creationId xmlns:a16="http://schemas.microsoft.com/office/drawing/2014/main" id="{84FCD71E-7BF3-4FA2-98AE-26FB43AA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11" y="1586628"/>
            <a:ext cx="2785532" cy="52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E6749-1300-4244-AE68-05CD5ECCBEFD}"/>
              </a:ext>
            </a:extLst>
          </p:cNvPr>
          <p:cNvSpPr txBox="1"/>
          <p:nvPr/>
        </p:nvSpPr>
        <p:spPr>
          <a:xfrm>
            <a:off x="1259784" y="121729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13. Select the range A1:A19.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9A772-604C-41FC-AAFB-4987EF88BA39}"/>
              </a:ext>
            </a:extLst>
          </p:cNvPr>
          <p:cNvSpPr txBox="1"/>
          <p:nvPr/>
        </p:nvSpPr>
        <p:spPr>
          <a:xfrm>
            <a:off x="4834559" y="1217296"/>
            <a:ext cx="685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14. On the Insert tab, in the Charts group, click the Histogram symbol.</a:t>
            </a:r>
            <a:endParaRPr lang="en-IN" dirty="0"/>
          </a:p>
        </p:txBody>
      </p:sp>
      <p:pic>
        <p:nvPicPr>
          <p:cNvPr id="8196" name="Picture 4" descr="Insert Histogram">
            <a:extLst>
              <a:ext uri="{FF2B5EF4-FFF2-40B4-BE49-F238E27FC236}">
                <a16:creationId xmlns:a16="http://schemas.microsoft.com/office/drawing/2014/main" id="{095A7799-30E8-417C-BE38-D7EFC2542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7" y="2160105"/>
            <a:ext cx="581025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6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4C304-24D6-4868-8A1A-97ED86F4F0CB}"/>
              </a:ext>
            </a:extLst>
          </p:cNvPr>
          <p:cNvSpPr txBox="1"/>
          <p:nvPr/>
        </p:nvSpPr>
        <p:spPr>
          <a:xfrm>
            <a:off x="1186896" y="68500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15. Click Histogram.</a:t>
            </a:r>
            <a:endParaRPr lang="en-IN" dirty="0"/>
          </a:p>
        </p:txBody>
      </p:sp>
      <p:pic>
        <p:nvPicPr>
          <p:cNvPr id="7170" name="Picture 2" descr="Click Histogram">
            <a:extLst>
              <a:ext uri="{FF2B5EF4-FFF2-40B4-BE49-F238E27FC236}">
                <a16:creationId xmlns:a16="http://schemas.microsoft.com/office/drawing/2014/main" id="{0FC544FF-F433-4077-A327-B5C3BAF6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1274695"/>
            <a:ext cx="3896766" cy="282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69793-78FC-49EF-ACEF-7F75AF8B4BA9}"/>
              </a:ext>
            </a:extLst>
          </p:cNvPr>
          <p:cNvSpPr txBox="1"/>
          <p:nvPr/>
        </p:nvSpPr>
        <p:spPr>
          <a:xfrm>
            <a:off x="5613123" y="702853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Result. A histogram with 3 bins.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172" name="Picture 4" descr="Histogram with 3 Bins">
            <a:extLst>
              <a:ext uri="{FF2B5EF4-FFF2-40B4-BE49-F238E27FC236}">
                <a16:creationId xmlns:a16="http://schemas.microsoft.com/office/drawing/2014/main" id="{5EE7D68C-B3D6-4908-ACD0-19D71903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08" y="1242942"/>
            <a:ext cx="45815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B1CD0-4FA9-4EA1-8CB6-43E586CCB4B1}"/>
              </a:ext>
            </a:extLst>
          </p:cNvPr>
          <p:cNvSpPr txBox="1"/>
          <p:nvPr/>
        </p:nvSpPr>
        <p:spPr>
          <a:xfrm>
            <a:off x="1118982" y="884440"/>
            <a:ext cx="1010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Note: Excel uses Scott's normal reference rule for calculating the number of bins and the bin width.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30ED-DAE3-4836-96C3-14D11F042AFB}"/>
              </a:ext>
            </a:extLst>
          </p:cNvPr>
          <p:cNvSpPr txBox="1"/>
          <p:nvPr/>
        </p:nvSpPr>
        <p:spPr>
          <a:xfrm>
            <a:off x="1118982" y="15013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16. Right click the horizontal axis, and then click Format Axis.</a:t>
            </a:r>
            <a:endParaRPr lang="en-IN" dirty="0"/>
          </a:p>
        </p:txBody>
      </p:sp>
      <p:pic>
        <p:nvPicPr>
          <p:cNvPr id="6146" name="Picture 2" descr="Format Axis">
            <a:extLst>
              <a:ext uri="{FF2B5EF4-FFF2-40B4-BE49-F238E27FC236}">
                <a16:creationId xmlns:a16="http://schemas.microsoft.com/office/drawing/2014/main" id="{7027FB50-2CB0-4F72-917E-9D75FC30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8" y="2036804"/>
            <a:ext cx="2317892" cy="31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4AFB5-3FE4-4B77-9E67-A7086F9ADC3F}"/>
              </a:ext>
            </a:extLst>
          </p:cNvPr>
          <p:cNvSpPr txBox="1"/>
          <p:nvPr/>
        </p:nvSpPr>
        <p:spPr>
          <a:xfrm>
            <a:off x="1118981" y="804931"/>
            <a:ext cx="99830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 Format Axis pane appears.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17. Define the histogram bins. We'll use the same bin numbers as before (see first picture on this page). Bin width: 5. Number of bins: 6. Overflow bin: 40. Underflow bin: 20.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122" name="Picture 2" descr="Define Histogram Bins">
            <a:extLst>
              <a:ext uri="{FF2B5EF4-FFF2-40B4-BE49-F238E27FC236}">
                <a16:creationId xmlns:a16="http://schemas.microsoft.com/office/drawing/2014/main" id="{E6F10E7C-1280-401E-B380-B641FE7E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83" y="1773649"/>
            <a:ext cx="3869634" cy="49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3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3471A-07A0-4C1B-81E9-C22E75302DE8}"/>
              </a:ext>
            </a:extLst>
          </p:cNvPr>
          <p:cNvSpPr txBox="1"/>
          <p:nvPr/>
        </p:nvSpPr>
        <p:spPr>
          <a:xfrm>
            <a:off x="1186896" y="81421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dirty="0"/>
          </a:p>
        </p:txBody>
      </p:sp>
      <p:pic>
        <p:nvPicPr>
          <p:cNvPr id="4098" name="Picture 2" descr="Histogram Chart">
            <a:extLst>
              <a:ext uri="{FF2B5EF4-FFF2-40B4-BE49-F238E27FC236}">
                <a16:creationId xmlns:a16="http://schemas.microsoft.com/office/drawing/2014/main" id="{73D9E288-D105-4721-A6DE-C3B07659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1454538"/>
            <a:ext cx="45815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C11D0-137B-46D2-85B9-23172681312D}"/>
              </a:ext>
            </a:extLst>
          </p:cNvPr>
          <p:cNvSpPr txBox="1"/>
          <p:nvPr/>
        </p:nvSpPr>
        <p:spPr>
          <a:xfrm>
            <a:off x="6189593" y="86038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Recall, we created the following histogram using the Analysis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BlinkMacSystemFont"/>
              </a:rPr>
              <a:t>ToolPak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 (steps 1-12).</a:t>
            </a:r>
            <a:endParaRPr lang="en-IN" dirty="0"/>
          </a:p>
        </p:txBody>
      </p:sp>
      <p:pic>
        <p:nvPicPr>
          <p:cNvPr id="4100" name="Picture 4" descr="Histogram in Excel">
            <a:extLst>
              <a:ext uri="{FF2B5EF4-FFF2-40B4-BE49-F238E27FC236}">
                <a16:creationId xmlns:a16="http://schemas.microsoft.com/office/drawing/2014/main" id="{B3A7B69A-4E92-465B-9C29-0C3E3AFB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2880"/>
            <a:ext cx="57531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E5BEDB-9183-4A8C-ACAA-4E5D8053A749}"/>
              </a:ext>
            </a:extLst>
          </p:cNvPr>
          <p:cNvSpPr txBox="1"/>
          <p:nvPr/>
        </p:nvSpPr>
        <p:spPr>
          <a:xfrm>
            <a:off x="5625547" y="4721592"/>
            <a:ext cx="6142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Conclusion: the bin labels look different, but the histograms are the same. ≤20 is the same as 0-20, (20, 25] is the same as 21-25,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3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E260F-7DBA-4235-B7DF-C22E16D319D7}"/>
              </a:ext>
            </a:extLst>
          </p:cNvPr>
          <p:cNvSpPr txBox="1"/>
          <p:nvPr/>
        </p:nvSpPr>
        <p:spPr>
          <a:xfrm>
            <a:off x="1118982" y="753234"/>
            <a:ext cx="10857670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Microsoft Excel 2013 Step by Step by Curtis D. Frye; Microsoft Press 2013.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Learning Tableau by Joshua N.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Milligan,ISBN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139781784391164, PACKT Books -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Excel: Quick Start Guide from Beginner to Expert, by William Fischer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B8D8-A7A5-48F2-B26A-A6BB927B1A8D}"/>
              </a:ext>
            </a:extLst>
          </p:cNvPr>
          <p:cNvSpPr txBox="1"/>
          <p:nvPr/>
        </p:nvSpPr>
        <p:spPr>
          <a:xfrm>
            <a:off x="1186896" y="2658975"/>
            <a:ext cx="6534148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Web:</a:t>
            </a:r>
          </a:p>
          <a:p>
            <a:r>
              <a:rPr lang="en-IN" dirty="0"/>
              <a:t>1. https://www.excel-easy.com/examples/correlation.html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41568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Queries Contact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AB4A5-885A-4A18-9EFF-8320919C9E0D}"/>
              </a:ext>
            </a:extLst>
          </p:cNvPr>
          <p:cNvSpPr txBox="1"/>
          <p:nvPr/>
        </p:nvSpPr>
        <p:spPr>
          <a:xfrm>
            <a:off x="1186896" y="1673198"/>
            <a:ext cx="1107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Dr.L.Godlin</a:t>
            </a:r>
            <a:r>
              <a:rPr lang="en-IN" sz="2800" dirty="0"/>
              <a:t> Atlas</a:t>
            </a:r>
          </a:p>
          <a:p>
            <a:r>
              <a:rPr lang="en-IN" sz="2800" dirty="0"/>
              <a:t>Email Id: godlin.atlas@galgotiasuniversity.edu.in</a:t>
            </a:r>
          </a:p>
          <a:p>
            <a:r>
              <a:rPr lang="en-IN" sz="2800" dirty="0" err="1"/>
              <a:t>Whatsapp</a:t>
            </a:r>
            <a:r>
              <a:rPr lang="en-IN" sz="2800" dirty="0"/>
              <a:t>: 9080806220</a:t>
            </a:r>
          </a:p>
        </p:txBody>
      </p:sp>
    </p:spTree>
    <p:extLst>
      <p:ext uri="{BB962C8B-B14F-4D97-AF65-F5344CB8AC3E}">
        <p14:creationId xmlns:p14="http://schemas.microsoft.com/office/powerpoint/2010/main" val="165925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-1133061"/>
            <a:ext cx="12165496" cy="9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Course Code: BCS01T1001                     Course Name: Data Analytics (Excel and Tableau)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Faculty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Dr.L.Godlin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Atlas                                             Program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55755-AF48-49F3-A8B3-2BD80BE9E204}"/>
              </a:ext>
            </a:extLst>
          </p:cNvPr>
          <p:cNvSpPr txBox="1"/>
          <p:nvPr/>
        </p:nvSpPr>
        <p:spPr>
          <a:xfrm>
            <a:off x="0" y="2198605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 </a:t>
            </a:r>
          </a:p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Analysis Tool pack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6" y="874454"/>
            <a:ext cx="106406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01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15740"/>
            <a:ext cx="10859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Histogram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B9C2A-C815-4626-BC06-1E19A34AC37E}"/>
              </a:ext>
            </a:extLst>
          </p:cNvPr>
          <p:cNvSpPr txBox="1"/>
          <p:nvPr/>
        </p:nvSpPr>
        <p:spPr>
          <a:xfrm>
            <a:off x="1186894" y="1273027"/>
            <a:ext cx="106804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histogram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is the most commonly used graph to show frequency distributions. 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It looks very much like a bar chart, but there are important differences between them.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This helpful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collection and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tool is considered one of the seven basic quality tools.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73725-9D16-47B8-A46D-CB974F76659D}"/>
              </a:ext>
            </a:extLst>
          </p:cNvPr>
          <p:cNvSpPr txBox="1"/>
          <p:nvPr/>
        </p:nvSpPr>
        <p:spPr>
          <a:xfrm>
            <a:off x="2307949" y="685656"/>
            <a:ext cx="757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1. First, enter the bin numbers (upper levels) in the range C4:C8.</a:t>
            </a:r>
            <a:endParaRPr lang="en-IN" dirty="0"/>
          </a:p>
        </p:txBody>
      </p:sp>
      <p:pic>
        <p:nvPicPr>
          <p:cNvPr id="1026" name="Picture 2" descr="Bin Numbers">
            <a:extLst>
              <a:ext uri="{FF2B5EF4-FFF2-40B4-BE49-F238E27FC236}">
                <a16:creationId xmlns:a16="http://schemas.microsoft.com/office/drawing/2014/main" id="{5B859FDC-C9A6-4D4A-A9CA-8BA3ABA7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8" y="1197416"/>
            <a:ext cx="4373218" cy="52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20CDF-31A5-4D16-B170-ED59D3B1A188}"/>
              </a:ext>
            </a:extLst>
          </p:cNvPr>
          <p:cNvSpPr txBox="1"/>
          <p:nvPr/>
        </p:nvSpPr>
        <p:spPr>
          <a:xfrm>
            <a:off x="2810289" y="7774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2. On the Data tab, in the Analysis group, click Data Analysis.</a:t>
            </a:r>
            <a:endParaRPr lang="en-IN" dirty="0"/>
          </a:p>
        </p:txBody>
      </p:sp>
      <p:pic>
        <p:nvPicPr>
          <p:cNvPr id="2050" name="Picture 2" descr="Click Data Analysis">
            <a:extLst>
              <a:ext uri="{FF2B5EF4-FFF2-40B4-BE49-F238E27FC236}">
                <a16:creationId xmlns:a16="http://schemas.microsoft.com/office/drawing/2014/main" id="{AE1AF91C-4604-4290-A900-C4CBA649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58" y="1296301"/>
            <a:ext cx="6098858" cy="12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132D6-3531-4D99-9A75-96D4EBFD46E0}"/>
              </a:ext>
            </a:extLst>
          </p:cNvPr>
          <p:cNvSpPr txBox="1"/>
          <p:nvPr/>
        </p:nvSpPr>
        <p:spPr>
          <a:xfrm>
            <a:off x="2810289" y="293237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3. Select Histogram and click OK.</a:t>
            </a:r>
            <a:endParaRPr lang="en-IN" dirty="0"/>
          </a:p>
        </p:txBody>
      </p:sp>
      <p:pic>
        <p:nvPicPr>
          <p:cNvPr id="2052" name="Picture 4" descr="Select Histogram">
            <a:extLst>
              <a:ext uri="{FF2B5EF4-FFF2-40B4-BE49-F238E27FC236}">
                <a16:creationId xmlns:a16="http://schemas.microsoft.com/office/drawing/2014/main" id="{B925F56F-53A5-46AA-B285-3124FEB8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01" y="3484028"/>
            <a:ext cx="5153232" cy="25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2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F8446-3CDD-4253-A902-1173BA924D96}"/>
              </a:ext>
            </a:extLst>
          </p:cNvPr>
          <p:cNvSpPr txBox="1"/>
          <p:nvPr/>
        </p:nvSpPr>
        <p:spPr>
          <a:xfrm>
            <a:off x="1118982" y="571421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4. Select the range A2:A19.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5. Click in the Bin Range box and select the range C4:C8.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6. Click the Output Range option button, click in the Output Range box and select cell F3.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7. Check Chart Output.</a:t>
            </a:r>
          </a:p>
        </p:txBody>
      </p:sp>
      <p:pic>
        <p:nvPicPr>
          <p:cNvPr id="3074" name="Picture 2" descr="Histogram Parameters">
            <a:extLst>
              <a:ext uri="{FF2B5EF4-FFF2-40B4-BE49-F238E27FC236}">
                <a16:creationId xmlns:a16="http://schemas.microsoft.com/office/drawing/2014/main" id="{8614F7F1-40AA-4914-8FA1-A86414E8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93" y="1960853"/>
            <a:ext cx="5360504" cy="398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B4C61-51D2-4369-8D79-C9BFE1A6DFF1}"/>
              </a:ext>
            </a:extLst>
          </p:cNvPr>
          <p:cNvSpPr txBox="1"/>
          <p:nvPr/>
        </p:nvSpPr>
        <p:spPr>
          <a:xfrm>
            <a:off x="1557959" y="610191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8. Click 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pic>
        <p:nvPicPr>
          <p:cNvPr id="10242" name="Picture 2" descr="Histogram First Result">
            <a:extLst>
              <a:ext uri="{FF2B5EF4-FFF2-40B4-BE49-F238E27FC236}">
                <a16:creationId xmlns:a16="http://schemas.microsoft.com/office/drawing/2014/main" id="{EDBC0C48-46EB-4D44-9EA4-A4313B92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80" y="665922"/>
            <a:ext cx="7258858" cy="36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EEA9D-B369-4017-9CA2-7CDEDC54D54F}"/>
              </a:ext>
            </a:extLst>
          </p:cNvPr>
          <p:cNvSpPr txBox="1"/>
          <p:nvPr/>
        </p:nvSpPr>
        <p:spPr>
          <a:xfrm>
            <a:off x="1186896" y="4337774"/>
            <a:ext cx="8798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9. Click the legend on the right side and press Delete.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10. Properly label your bins.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11. To remove the space between the bars, right click a bar, click Format Data Series and change the Gap Width to 0%.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12. To add borders, right click a bar, click Format Data Series, click the Fill &amp; Line icon, click Border and select a color.</a:t>
            </a:r>
          </a:p>
        </p:txBody>
      </p:sp>
    </p:spTree>
    <p:extLst>
      <p:ext uri="{BB962C8B-B14F-4D97-AF65-F5344CB8AC3E}">
        <p14:creationId xmlns:p14="http://schemas.microsoft.com/office/powerpoint/2010/main" val="22383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FBC1D-639A-4D27-948A-D9FCA0E8F66C}"/>
              </a:ext>
            </a:extLst>
          </p:cNvPr>
          <p:cNvSpPr txBox="1"/>
          <p:nvPr/>
        </p:nvSpPr>
        <p:spPr>
          <a:xfrm>
            <a:off x="1418810" y="9633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dirty="0"/>
          </a:p>
        </p:txBody>
      </p:sp>
      <p:pic>
        <p:nvPicPr>
          <p:cNvPr id="9218" name="Picture 2" descr="Histogram in Excel">
            <a:extLst>
              <a:ext uri="{FF2B5EF4-FFF2-40B4-BE49-F238E27FC236}">
                <a16:creationId xmlns:a16="http://schemas.microsoft.com/office/drawing/2014/main" id="{4A4289FE-8A6E-49C4-A5D7-3E18FD83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86" y="1332636"/>
            <a:ext cx="7806184" cy="39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0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3889</TotalTime>
  <Words>588</Words>
  <Application>Microsoft Office PowerPoint</Application>
  <PresentationFormat>Widescreen</PresentationFormat>
  <Paragraphs>74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BlinkMacSystemFont</vt:lpstr>
      <vt:lpstr>Calibri</vt:lpstr>
      <vt:lpstr>Calibri Light</vt:lpstr>
      <vt:lpstr>Cambria</vt:lpstr>
      <vt:lpstr>Roboto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L.Godlin Atlas</cp:lastModifiedBy>
  <cp:revision>172</cp:revision>
  <dcterms:created xsi:type="dcterms:W3CDTF">2020-05-05T09:43:45Z</dcterms:created>
  <dcterms:modified xsi:type="dcterms:W3CDTF">2020-11-01T19:00:39Z</dcterms:modified>
</cp:coreProperties>
</file>