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1" r:id="rId2"/>
    <p:sldId id="317" r:id="rId3"/>
    <p:sldId id="339" r:id="rId4"/>
    <p:sldId id="341" r:id="rId5"/>
    <p:sldId id="320" r:id="rId6"/>
    <p:sldId id="333" r:id="rId7"/>
    <p:sldId id="334" r:id="rId8"/>
    <p:sldId id="335" r:id="rId9"/>
    <p:sldId id="336" r:id="rId10"/>
    <p:sldId id="337" r:id="rId11"/>
    <p:sldId id="33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96"/>
  </p:normalViewPr>
  <p:slideViewPr>
    <p:cSldViewPr snapToGrid="0" snapToObjects="1">
      <p:cViewPr varScale="1">
        <p:scale>
          <a:sx n="64" d="100"/>
          <a:sy n="64" d="100"/>
        </p:scale>
        <p:origin x="6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t>02-11-2020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lgotiasFlyer">
            <a:hlinkClick r:id="" action="ppaction://media"/>
            <a:extLst>
              <a:ext uri="{FF2B5EF4-FFF2-40B4-BE49-F238E27FC236}">
                <a16:creationId xmlns:a16="http://schemas.microsoft.com/office/drawing/2014/main" id="{25ABAFD6-EF95-43AA-909E-13EFF80BF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05495" y="-563218"/>
            <a:ext cx="13199718" cy="7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E260F-7DBA-4235-B7DF-C22E16D319D7}"/>
              </a:ext>
            </a:extLst>
          </p:cNvPr>
          <p:cNvSpPr txBox="1"/>
          <p:nvPr/>
        </p:nvSpPr>
        <p:spPr>
          <a:xfrm>
            <a:off x="1118982" y="753234"/>
            <a:ext cx="10857670" cy="2111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Microsoft Excel 2013 Step by Step by Curtis D. Frye; Microsoft Press 2013.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  <a:tabLst>
                <a:tab pos="18034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Learning Tableau by Joshua N.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Milligan,ISBN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139781784391164, PACKT Books - </a:t>
            </a:r>
            <a:r>
              <a:rPr lang="en-IN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Packt</a:t>
            </a: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Publishing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Books: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Excel: Quick Start Guide from Beginner to Expert, by William Fischer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8B8D8-A7A5-48F2-B26A-A6BB927B1A8D}"/>
              </a:ext>
            </a:extLst>
          </p:cNvPr>
          <p:cNvSpPr txBox="1"/>
          <p:nvPr/>
        </p:nvSpPr>
        <p:spPr>
          <a:xfrm>
            <a:off x="1186896" y="2658975"/>
            <a:ext cx="6534148" cy="704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0"/>
              </a:spcAft>
            </a:pPr>
            <a:r>
              <a:rPr lang="en-IN" b="1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Web:</a:t>
            </a:r>
          </a:p>
          <a:p>
            <a:r>
              <a:rPr lang="en-IN" dirty="0"/>
              <a:t>1. https://www.excel-easy.com/examples/correlation.html</a:t>
            </a:r>
          </a:p>
        </p:txBody>
      </p:sp>
    </p:spTree>
    <p:extLst>
      <p:ext uri="{BB962C8B-B14F-4D97-AF65-F5344CB8AC3E}">
        <p14:creationId xmlns:p14="http://schemas.microsoft.com/office/powerpoint/2010/main" val="41568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Queries Contact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4AB4A5-885A-4A18-9EFF-8320919C9E0D}"/>
              </a:ext>
            </a:extLst>
          </p:cNvPr>
          <p:cNvSpPr txBox="1"/>
          <p:nvPr/>
        </p:nvSpPr>
        <p:spPr>
          <a:xfrm>
            <a:off x="1186896" y="1673198"/>
            <a:ext cx="1107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Dr.L.Godlin</a:t>
            </a:r>
            <a:r>
              <a:rPr lang="en-IN" sz="2800" dirty="0"/>
              <a:t> Atlas</a:t>
            </a:r>
          </a:p>
          <a:p>
            <a:r>
              <a:rPr lang="en-IN" sz="2800" dirty="0"/>
              <a:t>Email Id: godlin.atlas@galgotiasuniversity.edu.in</a:t>
            </a:r>
          </a:p>
          <a:p>
            <a:r>
              <a:rPr lang="en-IN" sz="2800" dirty="0" err="1"/>
              <a:t>Whatsapp</a:t>
            </a:r>
            <a:r>
              <a:rPr lang="en-IN" sz="2800" dirty="0"/>
              <a:t>: 9080806220</a:t>
            </a:r>
          </a:p>
        </p:txBody>
      </p:sp>
    </p:spTree>
    <p:extLst>
      <p:ext uri="{BB962C8B-B14F-4D97-AF65-F5344CB8AC3E}">
        <p14:creationId xmlns:p14="http://schemas.microsoft.com/office/powerpoint/2010/main" val="34098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-1133061"/>
            <a:ext cx="12165496" cy="912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Course Code: BCS01T1001                     Course Name: Data Analytics (Excel and Tableau)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Faculty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Dr.L.Godlin</a:t>
            </a:r>
            <a:r>
              <a:rPr kumimoji="0" lang="en-I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Atlas                                             Program Name:  </a:t>
            </a:r>
            <a:r>
              <a:rPr kumimoji="0" lang="en-IN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"/>
            <a:ext cx="1504949" cy="102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55755-AF48-49F3-A8B3-2BD80BE9E204}"/>
              </a:ext>
            </a:extLst>
          </p:cNvPr>
          <p:cNvSpPr txBox="1"/>
          <p:nvPr/>
        </p:nvSpPr>
        <p:spPr>
          <a:xfrm>
            <a:off x="0" y="2198605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3 </a:t>
            </a:r>
          </a:p>
          <a:p>
            <a:pPr algn="ctr"/>
            <a:r>
              <a:rPr lang="en-IN" sz="45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Analysis Tool pack</a:t>
            </a:r>
            <a:endParaRPr lang="en-IN" sz="4500" dirty="0"/>
          </a:p>
        </p:txBody>
      </p:sp>
    </p:spTree>
    <p:extLst>
      <p:ext uri="{BB962C8B-B14F-4D97-AF65-F5344CB8AC3E}">
        <p14:creationId xmlns:p14="http://schemas.microsoft.com/office/powerpoint/2010/main" val="40592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2A736-EB4A-484F-A652-7674DB2E9C06}"/>
              </a:ext>
            </a:extLst>
          </p:cNvPr>
          <p:cNvSpPr txBox="1"/>
          <p:nvPr/>
        </p:nvSpPr>
        <p:spPr>
          <a:xfrm>
            <a:off x="1186895" y="874454"/>
            <a:ext cx="106406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Descriptive Statistics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Moving Average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8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97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7E53-FAE5-4AF1-A98F-C4E7B0A4A148}"/>
              </a:ext>
            </a:extLst>
          </p:cNvPr>
          <p:cNvSpPr txBox="1"/>
          <p:nvPr/>
        </p:nvSpPr>
        <p:spPr>
          <a:xfrm>
            <a:off x="1186896" y="615740"/>
            <a:ext cx="10859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Moving Average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B9C2A-C815-4626-BC06-1E19A34AC37E}"/>
              </a:ext>
            </a:extLst>
          </p:cNvPr>
          <p:cNvSpPr txBox="1"/>
          <p:nvPr/>
        </p:nvSpPr>
        <p:spPr>
          <a:xfrm>
            <a:off x="1186896" y="1273027"/>
            <a:ext cx="10680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In statistics, 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moving average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(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rolling average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or running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average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) is a calculation to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analyze 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points by creating a series of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averages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of different subsets of the full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set. </a:t>
            </a: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It is also called 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moving mean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(MM) or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rolling mean</a:t>
            </a:r>
            <a:r>
              <a:rPr lang="en-US" b="0" i="0" dirty="0">
                <a:solidFill>
                  <a:srgbClr val="222222"/>
                </a:solidFill>
                <a:effectLst/>
                <a:latin typeface="Roboto"/>
              </a:rPr>
              <a:t> and is a type of finite impulse response filter.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1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3EC74-0482-45BE-8A56-03B1A406E80D}"/>
              </a:ext>
            </a:extLst>
          </p:cNvPr>
          <p:cNvSpPr txBox="1"/>
          <p:nvPr/>
        </p:nvSpPr>
        <p:spPr>
          <a:xfrm>
            <a:off x="1186895" y="723285"/>
            <a:ext cx="10849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This example teaches you how to calculate the moving average of a time series in Excel. A moving average is used to smooth out irregularities (peaks and valleys) to easily recognize trends.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5CCA2-A66A-4845-8C3D-7C8951E3F04F}"/>
              </a:ext>
            </a:extLst>
          </p:cNvPr>
          <p:cNvSpPr txBox="1"/>
          <p:nvPr/>
        </p:nvSpPr>
        <p:spPr>
          <a:xfrm>
            <a:off x="1186895" y="15496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1. First, let's take a look at our time series.</a:t>
            </a:r>
            <a:endParaRPr lang="en-IN" dirty="0"/>
          </a:p>
        </p:txBody>
      </p:sp>
      <p:pic>
        <p:nvPicPr>
          <p:cNvPr id="1026" name="Picture 2" descr="Time Series in Excel">
            <a:extLst>
              <a:ext uri="{FF2B5EF4-FFF2-40B4-BE49-F238E27FC236}">
                <a16:creationId xmlns:a16="http://schemas.microsoft.com/office/drawing/2014/main" id="{48088A55-6D86-477D-ACAB-5E178E4C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65" y="1919005"/>
            <a:ext cx="6697868" cy="473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8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B027D-A4C8-44DF-BA7E-EE0FA70C6C27}"/>
              </a:ext>
            </a:extLst>
          </p:cNvPr>
          <p:cNvSpPr txBox="1"/>
          <p:nvPr/>
        </p:nvSpPr>
        <p:spPr>
          <a:xfrm>
            <a:off x="1186896" y="79433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2. On the Data tab, in the Analysis group, click Data Analysis.</a:t>
            </a:r>
            <a:endParaRPr lang="en-IN" dirty="0"/>
          </a:p>
        </p:txBody>
      </p:sp>
      <p:pic>
        <p:nvPicPr>
          <p:cNvPr id="2050" name="Picture 2" descr="Click Data Analysis">
            <a:extLst>
              <a:ext uri="{FF2B5EF4-FFF2-40B4-BE49-F238E27FC236}">
                <a16:creationId xmlns:a16="http://schemas.microsoft.com/office/drawing/2014/main" id="{2394D386-8A6A-4D0A-8339-8AE88F77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62" y="1266750"/>
            <a:ext cx="5956850" cy="12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4EF8E-96A3-4670-ACCA-B01B0B8577A0}"/>
              </a:ext>
            </a:extLst>
          </p:cNvPr>
          <p:cNvSpPr txBox="1"/>
          <p:nvPr/>
        </p:nvSpPr>
        <p:spPr>
          <a:xfrm>
            <a:off x="1186896" y="257622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3. Select Moving Average and click OK.</a:t>
            </a:r>
            <a:endParaRPr lang="en-IN" dirty="0"/>
          </a:p>
        </p:txBody>
      </p:sp>
      <p:pic>
        <p:nvPicPr>
          <p:cNvPr id="2052" name="Picture 4" descr="Select Moving Average">
            <a:extLst>
              <a:ext uri="{FF2B5EF4-FFF2-40B4-BE49-F238E27FC236}">
                <a16:creationId xmlns:a16="http://schemas.microsoft.com/office/drawing/2014/main" id="{6C51543E-F698-4FCB-B186-E546B740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62" y="3213444"/>
            <a:ext cx="5957294" cy="30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3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18C43-6C8F-45EA-85C3-18C54115BCA8}"/>
              </a:ext>
            </a:extLst>
          </p:cNvPr>
          <p:cNvSpPr txBox="1"/>
          <p:nvPr/>
        </p:nvSpPr>
        <p:spPr>
          <a:xfrm>
            <a:off x="1186896" y="796284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4. Click in the Input Range box and select the range B2:M2.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5. Click in the Interval box and type 6.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6. Click in the Output Range box and select cell B3.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7. Click OK.</a:t>
            </a:r>
          </a:p>
        </p:txBody>
      </p:sp>
      <p:pic>
        <p:nvPicPr>
          <p:cNvPr id="3074" name="Picture 2" descr="Moving Average Parameters">
            <a:extLst>
              <a:ext uri="{FF2B5EF4-FFF2-40B4-BE49-F238E27FC236}">
                <a16:creationId xmlns:a16="http://schemas.microsoft.com/office/drawing/2014/main" id="{174BA29A-CD1E-435E-9812-EAEB9E6D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253" y="2126975"/>
            <a:ext cx="6404696" cy="41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1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9D5D4-87B8-4283-9162-4C3311E33229}"/>
              </a:ext>
            </a:extLst>
          </p:cNvPr>
          <p:cNvSpPr txBox="1"/>
          <p:nvPr/>
        </p:nvSpPr>
        <p:spPr>
          <a:xfrm>
            <a:off x="1186896" y="6823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8. Plot a graph of these values.</a:t>
            </a:r>
            <a:endParaRPr lang="en-IN" dirty="0"/>
          </a:p>
        </p:txBody>
      </p:sp>
      <p:pic>
        <p:nvPicPr>
          <p:cNvPr id="4098" name="Picture 2" descr="Increasing Trend">
            <a:extLst>
              <a:ext uri="{FF2B5EF4-FFF2-40B4-BE49-F238E27FC236}">
                <a16:creationId xmlns:a16="http://schemas.microsoft.com/office/drawing/2014/main" id="{B1B419BD-BF42-47E8-AED7-6BAE6DB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1339800"/>
            <a:ext cx="6843207" cy="506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FD98B-75AF-4A3A-87B2-2EA27B69C170}"/>
              </a:ext>
            </a:extLst>
          </p:cNvPr>
          <p:cNvSpPr txBox="1"/>
          <p:nvPr/>
        </p:nvSpPr>
        <p:spPr>
          <a:xfrm>
            <a:off x="8317209" y="1051707"/>
            <a:ext cx="3476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Explanation: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because we set the interval to 6, the moving average is the average of the previous 5 data points and the current data point. As a result, peaks and valleys are smoothed out. The graph shows an increasing trend. Excel cannot calculate the moving average for the first 5 data points because there are not enough previous data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19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118982" y="0"/>
            <a:ext cx="11073018" cy="54322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3"/>
            <a:ext cx="1186896" cy="682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0F66F-BC14-48A2-8415-A5289E88323D}"/>
              </a:ext>
            </a:extLst>
          </p:cNvPr>
          <p:cNvSpPr txBox="1"/>
          <p:nvPr/>
        </p:nvSpPr>
        <p:spPr>
          <a:xfrm>
            <a:off x="1186896" y="66592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9. Repeat steps 2 to 8 for interval = 2 and interval = 4.</a:t>
            </a:r>
            <a:endParaRPr lang="en-IN" dirty="0"/>
          </a:p>
        </p:txBody>
      </p:sp>
      <p:pic>
        <p:nvPicPr>
          <p:cNvPr id="5122" name="Picture 2" descr="Different Intervals">
            <a:extLst>
              <a:ext uri="{FF2B5EF4-FFF2-40B4-BE49-F238E27FC236}">
                <a16:creationId xmlns:a16="http://schemas.microsoft.com/office/drawing/2014/main" id="{9BB3072A-A7A6-4791-8F04-94B024B62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96" y="1035254"/>
            <a:ext cx="6980552" cy="56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2FA4F-5A43-4B0F-B240-C9DC03AA01E9}"/>
              </a:ext>
            </a:extLst>
          </p:cNvPr>
          <p:cNvSpPr txBox="1"/>
          <p:nvPr/>
        </p:nvSpPr>
        <p:spPr>
          <a:xfrm>
            <a:off x="8530260" y="1100213"/>
            <a:ext cx="3525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BlinkMacSystemFont"/>
              </a:rPr>
              <a:t>Conclusion: </a:t>
            </a:r>
            <a:r>
              <a:rPr lang="en-US" b="0" i="0" dirty="0">
                <a:solidFill>
                  <a:srgbClr val="333333"/>
                </a:solidFill>
                <a:effectLst/>
                <a:latin typeface="BlinkMacSystemFont"/>
              </a:rPr>
              <a:t>The larger the interval, the more the peaks and valleys are smoothed out. The smaller the interval, the closer the moving averages are to the actual data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3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3910</TotalTime>
  <Words>475</Words>
  <Application>Microsoft Office PowerPoint</Application>
  <PresentationFormat>Widescreen</PresentationFormat>
  <Paragraphs>52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BlinkMacSystemFont</vt:lpstr>
      <vt:lpstr>Calibri</vt:lpstr>
      <vt:lpstr>Calibri Light</vt:lpstr>
      <vt:lpstr>Cambria</vt:lpstr>
      <vt:lpstr>Roboto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L.Godlin Atlas</cp:lastModifiedBy>
  <cp:revision>176</cp:revision>
  <dcterms:created xsi:type="dcterms:W3CDTF">2020-05-05T09:43:45Z</dcterms:created>
  <dcterms:modified xsi:type="dcterms:W3CDTF">2020-11-01T19:01:53Z</dcterms:modified>
</cp:coreProperties>
</file>