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1" r:id="rId2"/>
    <p:sldId id="317" r:id="rId3"/>
    <p:sldId id="341" r:id="rId4"/>
    <p:sldId id="342" r:id="rId5"/>
    <p:sldId id="32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96"/>
  </p:normalViewPr>
  <p:slideViewPr>
    <p:cSldViewPr snapToGrid="0" snapToObjects="1">
      <p:cViewPr varScale="1">
        <p:scale>
          <a:sx n="64" d="100"/>
          <a:sy n="64" d="100"/>
        </p:scale>
        <p:origin x="6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t>02-11-2020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t>02-11-2020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lgotiasFlyer">
            <a:hlinkClick r:id="" action="ppaction://media"/>
            <a:extLst>
              <a:ext uri="{FF2B5EF4-FFF2-40B4-BE49-F238E27FC236}">
                <a16:creationId xmlns:a16="http://schemas.microsoft.com/office/drawing/2014/main" id="{25ABAFD6-EF95-43AA-909E-13EFF80BF5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05495" y="-563218"/>
            <a:ext cx="13199718" cy="7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90B7A-F482-41B2-873F-25818F65C73D}"/>
              </a:ext>
            </a:extLst>
          </p:cNvPr>
          <p:cNvSpPr txBox="1"/>
          <p:nvPr/>
        </p:nvSpPr>
        <p:spPr>
          <a:xfrm>
            <a:off x="1186896" y="993556"/>
            <a:ext cx="105710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E3530"/>
                </a:solidFill>
                <a:effectLst/>
                <a:latin typeface="BlinkMacSystemFont"/>
              </a:rPr>
              <a:t>Coefficients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The regression line is: y = Quantity Sold = 8536.214 -835.722 * Price + 0.592 * Advertising. In other words, for each unit increase in price, Quantity Sold decreases with 835.722 units. For each unit increase in Advertising, Quantity Sold increases with 0.592 units. This is valuable information.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You can also use these coefficients to do a forecast. For example, if price equals $4 and Advertising equals $3000, you might be able to achieve a Quantity Sold of 8536.214 -835.722 * 4 + 0.592 * 3000 = 6970.</a:t>
            </a:r>
          </a:p>
          <a:p>
            <a:pPr algn="l" fontAlgn="base"/>
            <a:endParaRPr lang="en-US" b="0" i="0" dirty="0">
              <a:solidFill>
                <a:srgbClr val="3E3530"/>
              </a:solidFill>
              <a:effectLst/>
              <a:latin typeface="BlinkMacSystemFont"/>
            </a:endParaRPr>
          </a:p>
          <a:p>
            <a:pPr algn="l" fontAlgn="base"/>
            <a:r>
              <a:rPr lang="en-US" b="0" i="0" dirty="0">
                <a:solidFill>
                  <a:srgbClr val="3E3530"/>
                </a:solidFill>
                <a:effectLst/>
                <a:latin typeface="BlinkMacSystemFont"/>
              </a:rPr>
              <a:t>Residuals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The residuals show you how far away the actual data points are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BlinkMacSystemFont"/>
              </a:rPr>
              <a:t>fom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 the predicted data points (using the equation). For example, the first data point equals 8500. Using the equation, the predicted data point equals 8536.214 -835.722 * 2 + 0.592 * 2800 = 8523.009, giving a residual of 8500 - 8523.009 = -23.009.</a:t>
            </a:r>
          </a:p>
        </p:txBody>
      </p:sp>
    </p:spTree>
    <p:extLst>
      <p:ext uri="{BB962C8B-B14F-4D97-AF65-F5344CB8AC3E}">
        <p14:creationId xmlns:p14="http://schemas.microsoft.com/office/powerpoint/2010/main" val="133218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pic>
        <p:nvPicPr>
          <p:cNvPr id="6146" name="Picture 2" descr="Residuals">
            <a:extLst>
              <a:ext uri="{FF2B5EF4-FFF2-40B4-BE49-F238E27FC236}">
                <a16:creationId xmlns:a16="http://schemas.microsoft.com/office/drawing/2014/main" id="{9F162DFC-A325-4B7F-9C6C-5B2ED864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90" y="1064937"/>
            <a:ext cx="37909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639C8C-4379-4048-B110-10F2ABF90B2A}"/>
              </a:ext>
            </a:extLst>
          </p:cNvPr>
          <p:cNvSpPr txBox="1"/>
          <p:nvPr/>
        </p:nvSpPr>
        <p:spPr>
          <a:xfrm>
            <a:off x="1289602" y="329965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You can also create a scatter plot of these residuals.</a:t>
            </a:r>
            <a:endParaRPr lang="en-IN" dirty="0"/>
          </a:p>
        </p:txBody>
      </p:sp>
      <p:pic>
        <p:nvPicPr>
          <p:cNvPr id="6148" name="Picture 4" descr="Scatter Plot">
            <a:extLst>
              <a:ext uri="{FF2B5EF4-FFF2-40B4-BE49-F238E27FC236}">
                <a16:creationId xmlns:a16="http://schemas.microsoft.com/office/drawing/2014/main" id="{19A3F4FB-2F33-481A-A92E-69BA991C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03" y="3558163"/>
            <a:ext cx="5227440" cy="314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17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E260F-7DBA-4235-B7DF-C22E16D319D7}"/>
              </a:ext>
            </a:extLst>
          </p:cNvPr>
          <p:cNvSpPr txBox="1"/>
          <p:nvPr/>
        </p:nvSpPr>
        <p:spPr>
          <a:xfrm>
            <a:off x="1118982" y="753234"/>
            <a:ext cx="10857670" cy="2111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Books:</a:t>
            </a:r>
          </a:p>
          <a:p>
            <a:pPr algn="just">
              <a:lnSpc>
                <a:spcPct val="107000"/>
              </a:lnSpc>
              <a:spcAft>
                <a:spcPts val="300"/>
              </a:spcAft>
              <a:tabLst>
                <a:tab pos="18034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Microsoft Excel 2013 Step by Step by Curtis D. Frye; Microsoft Press 2013.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  <a:tabLst>
                <a:tab pos="18034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Learning Tableau by Joshua N.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Milligan,ISBN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139781784391164, PACKT Books -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Packt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Publishing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sz="1800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Books: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Excel: Quick Start Guide from Beginner to Expert, by William Fischer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8B8D8-A7A5-48F2-B26A-A6BB927B1A8D}"/>
              </a:ext>
            </a:extLst>
          </p:cNvPr>
          <p:cNvSpPr txBox="1"/>
          <p:nvPr/>
        </p:nvSpPr>
        <p:spPr>
          <a:xfrm>
            <a:off x="1186896" y="2658975"/>
            <a:ext cx="6534148" cy="704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Web:</a:t>
            </a:r>
          </a:p>
          <a:p>
            <a:r>
              <a:rPr lang="en-IN" dirty="0"/>
              <a:t>1. https://www.excel-easy.com/examples/correlation.html</a:t>
            </a:r>
          </a:p>
        </p:txBody>
      </p:sp>
    </p:spTree>
    <p:extLst>
      <p:ext uri="{BB962C8B-B14F-4D97-AF65-F5344CB8AC3E}">
        <p14:creationId xmlns:p14="http://schemas.microsoft.com/office/powerpoint/2010/main" val="41568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Queries Contact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4AB4A5-885A-4A18-9EFF-8320919C9E0D}"/>
              </a:ext>
            </a:extLst>
          </p:cNvPr>
          <p:cNvSpPr txBox="1"/>
          <p:nvPr/>
        </p:nvSpPr>
        <p:spPr>
          <a:xfrm>
            <a:off x="1186896" y="1673198"/>
            <a:ext cx="1107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Dr.L.Godlin</a:t>
            </a:r>
            <a:r>
              <a:rPr lang="en-IN" sz="2800" dirty="0"/>
              <a:t> Atlas</a:t>
            </a:r>
          </a:p>
          <a:p>
            <a:r>
              <a:rPr lang="en-IN" sz="2800" dirty="0"/>
              <a:t>Email Id: godlin.atlas@galgotiasuniversity.edu.in</a:t>
            </a:r>
          </a:p>
          <a:p>
            <a:r>
              <a:rPr lang="en-IN" sz="2800" dirty="0" err="1"/>
              <a:t>Whatsapp</a:t>
            </a:r>
            <a:r>
              <a:rPr lang="en-IN" sz="2800" dirty="0"/>
              <a:t>: 9080806220</a:t>
            </a:r>
          </a:p>
        </p:txBody>
      </p:sp>
    </p:spTree>
    <p:extLst>
      <p:ext uri="{BB962C8B-B14F-4D97-AF65-F5344CB8AC3E}">
        <p14:creationId xmlns:p14="http://schemas.microsoft.com/office/powerpoint/2010/main" val="340980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i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-1133061"/>
            <a:ext cx="12165496" cy="912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8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Course Code: BCS01T1001                     Course Name: Data Analytics (Excel and Tableau)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Faculty Name:  </a:t>
            </a:r>
            <a:r>
              <a:rPr kumimoji="0" lang="en-I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Dr.L.Godlin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Atlas                                             Program Name:  </a:t>
            </a:r>
            <a:r>
              <a:rPr kumimoji="0" lang="en-I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55755-AF48-49F3-A8B3-2BD80BE9E204}"/>
              </a:ext>
            </a:extLst>
          </p:cNvPr>
          <p:cNvSpPr txBox="1"/>
          <p:nvPr/>
        </p:nvSpPr>
        <p:spPr>
          <a:xfrm>
            <a:off x="0" y="2198605"/>
            <a:ext cx="12191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5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3 </a:t>
            </a:r>
          </a:p>
          <a:p>
            <a:pPr algn="ctr"/>
            <a:r>
              <a:rPr lang="en-IN" sz="45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Analysis Tool pack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2A736-EB4A-484F-A652-7674DB2E9C06}"/>
              </a:ext>
            </a:extLst>
          </p:cNvPr>
          <p:cNvSpPr txBox="1"/>
          <p:nvPr/>
        </p:nvSpPr>
        <p:spPr>
          <a:xfrm>
            <a:off x="1186895" y="874454"/>
            <a:ext cx="1064066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Histogram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Statistics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Moving Average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endParaRPr lang="en-IN" sz="2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97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B7E53-FAE5-4AF1-A98F-C4E7B0A4A148}"/>
              </a:ext>
            </a:extLst>
          </p:cNvPr>
          <p:cNvSpPr txBox="1"/>
          <p:nvPr/>
        </p:nvSpPr>
        <p:spPr>
          <a:xfrm>
            <a:off x="1186896" y="615740"/>
            <a:ext cx="10859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Regression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B9C2A-C815-4626-BC06-1E19A34AC37E}"/>
              </a:ext>
            </a:extLst>
          </p:cNvPr>
          <p:cNvSpPr txBox="1"/>
          <p:nvPr/>
        </p:nvSpPr>
        <p:spPr>
          <a:xfrm>
            <a:off x="1186894" y="1273027"/>
            <a:ext cx="106804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In statistical modeling, regression analysis is a set of statistical processes for estimating the relationships between a dependent variable and one or more independent variables.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1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D15B3B-B48D-4AD4-A8A4-C882553E5ED8}"/>
              </a:ext>
            </a:extLst>
          </p:cNvPr>
          <p:cNvSpPr txBox="1"/>
          <p:nvPr/>
        </p:nvSpPr>
        <p:spPr>
          <a:xfrm>
            <a:off x="1186895" y="665922"/>
            <a:ext cx="10918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This example teaches you how to run a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linear regression analysis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 in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Excel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 and how to interpret the Summary Output.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Below you can find our data. The big question is: is there a relation between Quantity Sold (Output) and Price and Advertising (Input). In other words: can we predict Quantity Sold if we know Price and Advertising?</a:t>
            </a:r>
          </a:p>
        </p:txBody>
      </p:sp>
      <p:pic>
        <p:nvPicPr>
          <p:cNvPr id="1026" name="Picture 2" descr="Regression Data in Excel">
            <a:extLst>
              <a:ext uri="{FF2B5EF4-FFF2-40B4-BE49-F238E27FC236}">
                <a16:creationId xmlns:a16="http://schemas.microsoft.com/office/drawing/2014/main" id="{EB3D8AE9-A824-4458-8B90-578484401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32" y="1988945"/>
            <a:ext cx="7746094" cy="47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E2E945-8AF8-4183-9721-A33D5F71CE78}"/>
              </a:ext>
            </a:extLst>
          </p:cNvPr>
          <p:cNvSpPr txBox="1"/>
          <p:nvPr/>
        </p:nvSpPr>
        <p:spPr>
          <a:xfrm>
            <a:off x="1186896" y="68237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1. On the Data tab, in the Analysis group, click Data Analysis.</a:t>
            </a:r>
            <a:endParaRPr lang="en-IN" dirty="0"/>
          </a:p>
        </p:txBody>
      </p:sp>
      <p:pic>
        <p:nvPicPr>
          <p:cNvPr id="2050" name="Picture 2" descr="Click Data Analysis">
            <a:extLst>
              <a:ext uri="{FF2B5EF4-FFF2-40B4-BE49-F238E27FC236}">
                <a16:creationId xmlns:a16="http://schemas.microsoft.com/office/drawing/2014/main" id="{71ADC9A8-2D1F-4414-A6FE-F7B51880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94" y="1078437"/>
            <a:ext cx="6504022" cy="1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384BD-9F4A-4EF1-B2C0-258B1C87643E}"/>
              </a:ext>
            </a:extLst>
          </p:cNvPr>
          <p:cNvSpPr txBox="1"/>
          <p:nvPr/>
        </p:nvSpPr>
        <p:spPr>
          <a:xfrm>
            <a:off x="1118982" y="264907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2. Select Regression and click OK.</a:t>
            </a:r>
            <a:endParaRPr lang="en-IN" dirty="0"/>
          </a:p>
        </p:txBody>
      </p:sp>
      <p:pic>
        <p:nvPicPr>
          <p:cNvPr id="2052" name="Picture 4" descr="Select Regression">
            <a:extLst>
              <a:ext uri="{FF2B5EF4-FFF2-40B4-BE49-F238E27FC236}">
                <a16:creationId xmlns:a16="http://schemas.microsoft.com/office/drawing/2014/main" id="{50FD6323-FD8F-4701-B461-7E32FC08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34" y="3334383"/>
            <a:ext cx="6617682" cy="333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49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FAF08-F1A4-49EB-8831-D361E1B41819}"/>
              </a:ext>
            </a:extLst>
          </p:cNvPr>
          <p:cNvSpPr txBox="1"/>
          <p:nvPr/>
        </p:nvSpPr>
        <p:spPr>
          <a:xfrm>
            <a:off x="1186895" y="682375"/>
            <a:ext cx="106207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3. Select the 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BlinkMacSystemFont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 Range (A1:A8). This is the predictor variable (also called dependent variable).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4. Select the 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BlinkMacSystemFont"/>
              </a:rPr>
              <a:t>X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 Range(B1:C8). These are the explanatory variables (also called independent variables). These columns must be adjacent to each other.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5. Check Labels.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6. Click in the Output Range box and select cell A11.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7. Check Residuals.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8. Click OK.</a:t>
            </a:r>
          </a:p>
        </p:txBody>
      </p:sp>
      <p:pic>
        <p:nvPicPr>
          <p:cNvPr id="3074" name="Picture 2" descr="Regression Input and Output">
            <a:extLst>
              <a:ext uri="{FF2B5EF4-FFF2-40B4-BE49-F238E27FC236}">
                <a16:creationId xmlns:a16="http://schemas.microsoft.com/office/drawing/2014/main" id="{DC3A0465-D488-43DC-A87A-CBDCD7E4C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44" y="1560444"/>
            <a:ext cx="5511542" cy="494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2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132F5A-29CA-42E2-9728-112B884675D8}"/>
              </a:ext>
            </a:extLst>
          </p:cNvPr>
          <p:cNvSpPr txBox="1"/>
          <p:nvPr/>
        </p:nvSpPr>
        <p:spPr>
          <a:xfrm>
            <a:off x="1186895" y="682375"/>
            <a:ext cx="105710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Excel produces the following Summary Output (rounded to 3 decimal places).</a:t>
            </a:r>
          </a:p>
          <a:p>
            <a:pPr algn="l" fontAlgn="base"/>
            <a:endParaRPr lang="en-US" b="0" i="0" dirty="0">
              <a:solidFill>
                <a:srgbClr val="3E3530"/>
              </a:solidFill>
              <a:effectLst/>
              <a:latin typeface="BlinkMacSystemFont"/>
            </a:endParaRPr>
          </a:p>
          <a:p>
            <a:pPr algn="l" fontAlgn="base"/>
            <a:r>
              <a:rPr lang="en-US" b="0" i="0" dirty="0">
                <a:solidFill>
                  <a:srgbClr val="3E3530"/>
                </a:solidFill>
                <a:effectLst/>
                <a:latin typeface="BlinkMacSystemFont"/>
              </a:rPr>
              <a:t>R Square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R Square equals 0.962, which is a very good fit. 96% of the variation in Quantity Sold is explained by the independent variables Price and Advertising. The closer to 1, the better the regression line (read on) fits the data.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4098" name="Picture 2" descr="R Square">
            <a:extLst>
              <a:ext uri="{FF2B5EF4-FFF2-40B4-BE49-F238E27FC236}">
                <a16:creationId xmlns:a16="http://schemas.microsoft.com/office/drawing/2014/main" id="{15636955-2F20-4F52-8DEE-ABB5359B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969" y="2781299"/>
            <a:ext cx="4173352" cy="339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1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FE1A2-B8F2-461D-9598-5861D8DE94DB}"/>
              </a:ext>
            </a:extLst>
          </p:cNvPr>
          <p:cNvSpPr txBox="1"/>
          <p:nvPr/>
        </p:nvSpPr>
        <p:spPr>
          <a:xfrm>
            <a:off x="1186895" y="808168"/>
            <a:ext cx="101635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E3530"/>
                </a:solidFill>
                <a:effectLst/>
                <a:latin typeface="BlinkMacSystemFont"/>
              </a:rPr>
              <a:t>Significance F and P-values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To check if your results are reliable (statistically significant), look at Significance F (0.001). If this value is less than 0.05, you're OK. If Significance F is greater than 0.05, it's probably better to stop using this set of independent variables. Delete a variable with a high P-value (greater than 0.05) and rerun the regression until Significance F drops below 0.05.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D3CD6-6B36-4E40-A0E4-8FFC260CAFD6}"/>
              </a:ext>
            </a:extLst>
          </p:cNvPr>
          <p:cNvSpPr txBox="1"/>
          <p:nvPr/>
        </p:nvSpPr>
        <p:spPr>
          <a:xfrm>
            <a:off x="1186894" y="2520475"/>
            <a:ext cx="10769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Most or all P-values should be below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BlinkMacSystemFont"/>
              </a:rPr>
              <a:t>below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 0.05. In our example this is the case. (0.000, 0.001 and 0.005).</a:t>
            </a:r>
            <a:endParaRPr lang="en-IN" dirty="0"/>
          </a:p>
        </p:txBody>
      </p:sp>
      <p:pic>
        <p:nvPicPr>
          <p:cNvPr id="5122" name="Picture 2" descr="Anova">
            <a:extLst>
              <a:ext uri="{FF2B5EF4-FFF2-40B4-BE49-F238E27FC236}">
                <a16:creationId xmlns:a16="http://schemas.microsoft.com/office/drawing/2014/main" id="{36193DCF-36A4-4228-B603-034E5C9D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9" y="3124786"/>
            <a:ext cx="8704162" cy="324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6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3911</TotalTime>
  <Words>712</Words>
  <Application>Microsoft Office PowerPoint</Application>
  <PresentationFormat>Widescreen</PresentationFormat>
  <Paragraphs>65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BlinkMacSystemFont</vt:lpstr>
      <vt:lpstr>Calibri</vt:lpstr>
      <vt:lpstr>Calibri Light</vt:lpstr>
      <vt:lpstr>Cambria</vt:lpstr>
      <vt:lpstr>inherit</vt:lpstr>
      <vt:lpstr>Roboto</vt:lpstr>
      <vt:lpstr>Times New 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L.Godlin Atlas</cp:lastModifiedBy>
  <cp:revision>175</cp:revision>
  <dcterms:created xsi:type="dcterms:W3CDTF">2020-05-05T09:43:45Z</dcterms:created>
  <dcterms:modified xsi:type="dcterms:W3CDTF">2020-11-01T19:06:26Z</dcterms:modified>
</cp:coreProperties>
</file>