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7" r:id="rId2"/>
    <p:sldId id="318" r:id="rId3"/>
    <p:sldId id="319" r:id="rId4"/>
    <p:sldId id="330" r:id="rId5"/>
    <p:sldId id="320" r:id="rId6"/>
    <p:sldId id="322" r:id="rId7"/>
    <p:sldId id="324" r:id="rId8"/>
    <p:sldId id="331" r:id="rId9"/>
    <p:sldId id="325" r:id="rId10"/>
    <p:sldId id="326" r:id="rId11"/>
    <p:sldId id="327" r:id="rId12"/>
    <p:sldId id="332" r:id="rId13"/>
    <p:sldId id="333" r:id="rId14"/>
    <p:sldId id="334" r:id="rId15"/>
    <p:sldId id="335" r:id="rId16"/>
    <p:sldId id="328" r:id="rId17"/>
    <p:sldId id="336" r:id="rId18"/>
    <p:sldId id="337" r:id="rId19"/>
    <p:sldId id="338" r:id="rId20"/>
    <p:sldId id="339" r:id="rId21"/>
    <p:sldId id="341" r:id="rId22"/>
    <p:sldId id="340" r:id="rId23"/>
    <p:sldId id="342" r:id="rId24"/>
    <p:sldId id="343" r:id="rId25"/>
    <p:sldId id="344" r:id="rId26"/>
    <p:sldId id="3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96"/>
  </p:normalViewPr>
  <p:slideViewPr>
    <p:cSldViewPr snapToGrid="0" snapToObjects="1">
      <p:cViewPr varScale="1">
        <p:scale>
          <a:sx n="86" d="100"/>
          <a:sy n="86" d="100"/>
        </p:scale>
        <p:origin x="480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19-11-2020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19-11-2020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School of Computing Science &amp;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r>
              <a:rPr lang="en-IN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Course Code: BCS01T1001                            Course Name: Data Analytics 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Faculty Name: Dr. Varun Tiwari                                         Program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D941E5-F484-4727-B55F-0B04A623CFD4}"/>
              </a:ext>
            </a:extLst>
          </p:cNvPr>
          <p:cNvSpPr txBox="1"/>
          <p:nvPr/>
        </p:nvSpPr>
        <p:spPr>
          <a:xfrm>
            <a:off x="1837189" y="2595355"/>
            <a:ext cx="85064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cs typeface="Arial" panose="020B0604020202020204" pitchFamily="34" charset="0"/>
              </a:rPr>
              <a:t>                          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dirty="0">
                <a:solidFill>
                  <a:schemeClr val="bg1"/>
                </a:solidFill>
              </a:rPr>
              <a:t>Spread Sheet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F53A2-D06B-490E-9BF5-689A9EE9E671}"/>
              </a:ext>
            </a:extLst>
          </p:cNvPr>
          <p:cNvSpPr txBox="1"/>
          <p:nvPr/>
        </p:nvSpPr>
        <p:spPr>
          <a:xfrm>
            <a:off x="2155971" y="1493240"/>
            <a:ext cx="87077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31406-467F-4ABA-BB33-0B7E37501162}"/>
              </a:ext>
            </a:extLst>
          </p:cNvPr>
          <p:cNvSpPr txBox="1"/>
          <p:nvPr/>
        </p:nvSpPr>
        <p:spPr>
          <a:xfrm>
            <a:off x="2306972" y="2667869"/>
            <a:ext cx="780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80F65-F36F-4C47-B0E2-95531027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659"/>
            <a:ext cx="12191995" cy="54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6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dirty="0">
                <a:solidFill>
                  <a:schemeClr val="bg1"/>
                </a:solidFill>
              </a:rPr>
              <a:t> Working in a Spread sheet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F1A91FF-76A0-4371-A089-B9CB783D0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1485900"/>
            <a:ext cx="10340306" cy="1943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7E1EA-AA4A-44DB-B144-A4106170B799}"/>
              </a:ext>
            </a:extLst>
          </p:cNvPr>
          <p:cNvSpPr txBox="1"/>
          <p:nvPr/>
        </p:nvSpPr>
        <p:spPr>
          <a:xfrm>
            <a:off x="1504949" y="3842158"/>
            <a:ext cx="10231249" cy="21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To work with a spreadsheet, you enter data in the cells of the spreadsheet.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</a:t>
            </a:r>
          </a:p>
          <a:p>
            <a:pPr marL="28575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You enter data by clicking a cell and typing the data. 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28575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To replace data in a cell, you click the specific cell and type the new data.</a:t>
            </a:r>
          </a:p>
          <a:p>
            <a:pPr marL="171450" indent="-1714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285750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To edit data in a cell, you double click in the cell and type additional data.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1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/>
              <a:t>Note: when editing data, a blinking cursor appears.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73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Working in a spreadsheet (cont.)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E72EF-CC6F-4974-9120-DE2F874F9A21}"/>
              </a:ext>
            </a:extLst>
          </p:cNvPr>
          <p:cNvSpPr txBox="1"/>
          <p:nvPr/>
        </p:nvSpPr>
        <p:spPr>
          <a:xfrm>
            <a:off x="1442906" y="2055303"/>
            <a:ext cx="9529894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You can enter three types of data in a spreadsheet: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u="sng" dirty="0"/>
              <a:t>Text</a:t>
            </a:r>
            <a:r>
              <a:rPr lang="en-US" altLang="en-US" sz="1800" dirty="0"/>
              <a:t>: Text data has no numeric value associated with it.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u="sng" dirty="0"/>
              <a:t>Numbers</a:t>
            </a:r>
            <a:r>
              <a:rPr lang="en-US" altLang="en-US" sz="1800" dirty="0"/>
              <a:t>: A number has a constant numeric value, such as the test scores attained by a student.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u="sng" dirty="0"/>
              <a:t>Formulas and functions</a:t>
            </a:r>
            <a:r>
              <a:rPr lang="en-US" altLang="en-US" sz="1800" dirty="0"/>
              <a:t>: Formulas and functions are mathematical equations.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Working in a spreadsheet (cont.)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E72EF-CC6F-4974-9120-DE2F874F9A21}"/>
              </a:ext>
            </a:extLst>
          </p:cNvPr>
          <p:cNvSpPr txBox="1"/>
          <p:nvPr/>
        </p:nvSpPr>
        <p:spPr>
          <a:xfrm>
            <a:off x="1384182" y="1602297"/>
            <a:ext cx="352337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2400" dirty="0"/>
              <a:t>To </a:t>
            </a:r>
            <a:r>
              <a:rPr lang="en-US" altLang="en-US" sz="2400" b="1" dirty="0"/>
              <a:t>ENTER</a:t>
            </a:r>
            <a:r>
              <a:rPr lang="en-US" altLang="en-US" sz="2400" dirty="0"/>
              <a:t> data:</a:t>
            </a:r>
          </a:p>
          <a:p>
            <a:pPr marL="742950" lvl="1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 click on the cell</a:t>
            </a:r>
          </a:p>
          <a:p>
            <a:pPr marL="742950" lvl="1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 type information</a:t>
            </a:r>
          </a:p>
          <a:p>
            <a:pPr marL="742950" lvl="1" indent="-34290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 press ENTER.</a:t>
            </a:r>
          </a:p>
          <a:p>
            <a:pPr marL="0" indent="0" eaLnBrk="1" hangingPunct="1">
              <a:buFontTx/>
              <a:buNone/>
            </a:pPr>
            <a:endParaRPr lang="en-US" altLang="en-US" sz="2400" dirty="0"/>
          </a:p>
          <a:p>
            <a:pPr marL="0" indent="0" eaLnBrk="1" hangingPunct="1">
              <a:buFontTx/>
              <a:buNone/>
            </a:pPr>
            <a:r>
              <a:rPr lang="en-US" altLang="en-US" sz="2400" dirty="0"/>
              <a:t>The data can be both number and text. </a:t>
            </a:r>
          </a:p>
          <a:p>
            <a:endParaRPr lang="en-I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0384501-2AA4-4843-BDD2-0726BA59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20" y="1294078"/>
            <a:ext cx="5105400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5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Working in a spreadsheet (cont.)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E72EF-CC6F-4974-9120-DE2F874F9A21}"/>
              </a:ext>
            </a:extLst>
          </p:cNvPr>
          <p:cNvSpPr txBox="1"/>
          <p:nvPr/>
        </p:nvSpPr>
        <p:spPr>
          <a:xfrm>
            <a:off x="1442906" y="2055303"/>
            <a:ext cx="952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2B57A-220D-4DFB-B9F6-2A78F064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6183"/>
            <a:ext cx="12191996" cy="54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Cutting &amp; Pasting data (cont.)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E72EF-CC6F-4974-9120-DE2F874F9A21}"/>
              </a:ext>
            </a:extLst>
          </p:cNvPr>
          <p:cNvSpPr txBox="1"/>
          <p:nvPr/>
        </p:nvSpPr>
        <p:spPr>
          <a:xfrm>
            <a:off x="1442905" y="2055303"/>
            <a:ext cx="4748169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COPY contents of a cell: 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Click on the cell, 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Select the Home tab,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Click Copy from the Clipboard Group.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PASTE contents of a cell: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click on the cell,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Select the Home tab,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click Paste from the Clipboard Group.</a:t>
            </a:r>
          </a:p>
          <a:p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556377B-5416-4024-9276-04099EE8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867" y="2055303"/>
            <a:ext cx="3470275" cy="320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68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Selecting cells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31406-467F-4ABA-BB33-0B7E37501162}"/>
              </a:ext>
            </a:extLst>
          </p:cNvPr>
          <p:cNvSpPr txBox="1"/>
          <p:nvPr/>
        </p:nvSpPr>
        <p:spPr>
          <a:xfrm>
            <a:off x="1384181" y="4486343"/>
            <a:ext cx="1053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To select a range of cells in a column/row, click the left mouse button in a cell &amp; drag the mouse pointer to highlight the cells of your choice.</a:t>
            </a:r>
            <a:endParaRPr lang="en-IN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2579DA7-09A9-44DE-8190-EB757858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8" y="1070970"/>
            <a:ext cx="10415807" cy="28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7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Adding rows &amp; columns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3AECCF2B-0FCB-46D8-B14D-81E72E740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710"/>
            <a:ext cx="12191999" cy="539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BEF726-B0F1-4FDB-8015-D3AF3E15D23A}"/>
              </a:ext>
            </a:extLst>
          </p:cNvPr>
          <p:cNvSpPr txBox="1"/>
          <p:nvPr/>
        </p:nvSpPr>
        <p:spPr>
          <a:xfrm>
            <a:off x="7935985" y="2572804"/>
            <a:ext cx="3775046" cy="370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dirty="0">
                <a:latin typeface="Arial" charset="0"/>
              </a:rPr>
              <a:t>To INSERT a Row/Column:</a:t>
            </a:r>
            <a:r>
              <a:rPr lang="en-US" sz="2400" dirty="0">
                <a:latin typeface="Arial" charset="0"/>
              </a:rPr>
              <a:t>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Arial" charset="0"/>
              </a:rPr>
              <a:t>Select the row/column heading,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Arial" charset="0"/>
              </a:rPr>
              <a:t>Click the Home Tab,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Arial" charset="0"/>
              </a:rPr>
              <a:t>Click the</a:t>
            </a:r>
            <a:r>
              <a:rPr lang="en-US" b="1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Insert</a:t>
            </a:r>
            <a:r>
              <a:rPr lang="en-US" b="1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button from the Cells Group.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dirty="0">
                <a:latin typeface="Arial" charset="0"/>
              </a:rPr>
              <a:t>The insertion occurs before the selected column/row.</a:t>
            </a:r>
            <a:endParaRPr lang="en-US" sz="2000" dirty="0">
              <a:latin typeface="Arial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5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Deleting Rows and Columns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A558A1F-01D1-4A16-A2F6-7B291D9B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1357618"/>
            <a:ext cx="10687047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776ADB-687C-4DA9-9179-5BAB30E87920}"/>
              </a:ext>
            </a:extLst>
          </p:cNvPr>
          <p:cNvSpPr txBox="1"/>
          <p:nvPr/>
        </p:nvSpPr>
        <p:spPr>
          <a:xfrm>
            <a:off x="1442906" y="4548396"/>
            <a:ext cx="104829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      To delete a column/row: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click the column/row heading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click the Delete button on the Cells Group of the Home Ribbon.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61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Editing spreadsheets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34BF277-251B-43EE-BCC0-9A565C8D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1155583"/>
            <a:ext cx="4100513" cy="511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8A943A-BA34-4F3F-8784-AB8952E22290}"/>
              </a:ext>
            </a:extLst>
          </p:cNvPr>
          <p:cNvSpPr txBox="1"/>
          <p:nvPr/>
        </p:nvSpPr>
        <p:spPr>
          <a:xfrm>
            <a:off x="6509857" y="2264706"/>
            <a:ext cx="498306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rename a worksheet: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double-click the sheet tab 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type the new name</a:t>
            </a:r>
          </a:p>
          <a:p>
            <a:pPr marL="8001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press ENTER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You can also Delete &amp; Insert a Worksheet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8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fontAlgn="base"/>
            <a:r>
              <a:rPr lang="en-IN" sz="2800" b="1">
                <a:solidFill>
                  <a:schemeClr val="bg1"/>
                </a:solidFill>
                <a:cs typeface="Times New Roman" panose="02020603050405020304" pitchFamily="18" charset="0"/>
              </a:rPr>
              <a:t>                                                       Data</a:t>
            </a:r>
            <a:endParaRPr lang="en-IN" sz="3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4DFF51-2093-4602-86AC-7596FC47E51E}"/>
              </a:ext>
            </a:extLst>
          </p:cNvPr>
          <p:cNvSpPr txBox="1"/>
          <p:nvPr/>
        </p:nvSpPr>
        <p:spPr>
          <a:xfrm>
            <a:off x="3530628" y="1564926"/>
            <a:ext cx="66356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                        </a:t>
            </a:r>
            <a:r>
              <a:rPr lang="en-IN" sz="3400" b="1" dirty="0"/>
              <a:t>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AA3C6-50F3-46BD-98C6-6B88AB01E213}"/>
              </a:ext>
            </a:extLst>
          </p:cNvPr>
          <p:cNvSpPr txBox="1"/>
          <p:nvPr/>
        </p:nvSpPr>
        <p:spPr>
          <a:xfrm>
            <a:off x="1963024" y="2479342"/>
            <a:ext cx="91272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In computing, </a:t>
            </a:r>
            <a:r>
              <a:rPr lang="en-IN" sz="24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24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IN" sz="2400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IN" sz="24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that has been translated into a form that is efficient for movement or processing. Data can exist in a variety of forms as numbers or text on pieces of paper, as bits and bytes stored in electronic memory, or as facts stored in a person's mind.</a:t>
            </a:r>
            <a:endParaRPr lang="en-IN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070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Inserting a chart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85D5D76D-8B6D-4E2A-8ACB-AB677843D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1016659"/>
            <a:ext cx="4820350" cy="540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1">
            <a:extLst>
              <a:ext uri="{FF2B5EF4-FFF2-40B4-BE49-F238E27FC236}">
                <a16:creationId xmlns:a16="http://schemas.microsoft.com/office/drawing/2014/main" id="{4606B57E-BBE6-4420-8C8F-88CF8A60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13" y="1035710"/>
            <a:ext cx="5662568" cy="539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2F513E-04C3-4EFE-8517-19BC821209B3}"/>
              </a:ext>
            </a:extLst>
          </p:cNvPr>
          <p:cNvSpPr txBox="1"/>
          <p:nvPr/>
        </p:nvSpPr>
        <p:spPr>
          <a:xfrm>
            <a:off x="3047301" y="32044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1"/>
                </a:solidFill>
              </a:rPr>
              <a:t>Formulas &amp;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32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Formulas &amp; functions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6" name="Picture 9" descr="MPj04394320000[1]">
            <a:extLst>
              <a:ext uri="{FF2B5EF4-FFF2-40B4-BE49-F238E27FC236}">
                <a16:creationId xmlns:a16="http://schemas.microsoft.com/office/drawing/2014/main" id="{B7A1439E-940F-4994-B577-ABFA32679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1853" y="1084976"/>
            <a:ext cx="4572000" cy="2732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B061C0-043E-4DE7-B87D-2059BBE36D13}"/>
              </a:ext>
            </a:extLst>
          </p:cNvPr>
          <p:cNvSpPr txBox="1"/>
          <p:nvPr/>
        </p:nvSpPr>
        <p:spPr>
          <a:xfrm>
            <a:off x="1786855" y="4433366"/>
            <a:ext cx="8690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800" dirty="0"/>
              <a:t>The function =SUM(B1:B6) </a:t>
            </a:r>
          </a:p>
          <a:p>
            <a:pPr eaLnBrk="1" hangingPunct="1"/>
            <a:r>
              <a:rPr lang="en-US" altLang="en-US" sz="1800" dirty="0"/>
              <a:t>The formula =B1+B2+B3+B4+B5+B6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77A49-5002-43BB-83A9-7A4D4EFFBD14}"/>
              </a:ext>
            </a:extLst>
          </p:cNvPr>
          <p:cNvSpPr txBox="1"/>
          <p:nvPr/>
        </p:nvSpPr>
        <p:spPr>
          <a:xfrm>
            <a:off x="9181751" y="1371600"/>
            <a:ext cx="2592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1800" dirty="0"/>
              <a:t> Excel reads any expression that begins with an equal sign as a calculation. 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1800" dirty="0"/>
              <a:t> All functions and formulas begin with an equal sign.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66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Formulas &amp; Functions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A711953-C4B4-435B-8720-F9ECF771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8" y="1016659"/>
            <a:ext cx="10687047" cy="191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9666793-8A85-4958-BD68-8B65E2CC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8" y="2927758"/>
            <a:ext cx="10687047" cy="263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22BACA-0219-426C-B611-3A9678AB2168}"/>
              </a:ext>
            </a:extLst>
          </p:cNvPr>
          <p:cNvSpPr txBox="1"/>
          <p:nvPr/>
        </p:nvSpPr>
        <p:spPr>
          <a:xfrm>
            <a:off x="1435045" y="5637582"/>
            <a:ext cx="10617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To Calculate the Sum of cells , click the destination cell, select the SUM button (sigma symbol),  select cells for which you want to calculate the sum, drag the mouse pointer from cell </a:t>
            </a:r>
            <a:r>
              <a:rPr lang="en-US" altLang="en-US" sz="1600" b="1" dirty="0"/>
              <a:t>C3</a:t>
            </a:r>
            <a:r>
              <a:rPr lang="en-US" altLang="en-US" sz="1600" dirty="0"/>
              <a:t> to cell </a:t>
            </a:r>
            <a:r>
              <a:rPr lang="en-US" altLang="en-US" sz="1600" b="1" dirty="0"/>
              <a:t>C6</a:t>
            </a:r>
            <a:r>
              <a:rPr lang="en-US" altLang="en-US" sz="1600" dirty="0"/>
              <a:t>, and then press ENTER. </a:t>
            </a:r>
          </a:p>
          <a:p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ACCC7-240C-456D-ABEC-2BE44D0985F6}"/>
              </a:ext>
            </a:extLst>
          </p:cNvPr>
          <p:cNvSpPr txBox="1"/>
          <p:nvPr/>
        </p:nvSpPr>
        <p:spPr>
          <a:xfrm>
            <a:off x="3047301" y="32044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1"/>
                </a:solidFill>
              </a:rPr>
              <a:t>Inserting a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05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Inserting a function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22BACA-0219-426C-B611-3A9678AB2168}"/>
              </a:ext>
            </a:extLst>
          </p:cNvPr>
          <p:cNvSpPr txBox="1"/>
          <p:nvPr/>
        </p:nvSpPr>
        <p:spPr>
          <a:xfrm>
            <a:off x="1351155" y="5384773"/>
            <a:ext cx="106171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400" dirty="0"/>
              <a:t>Excel also provides a list of predefined formulas called functions. To insert a function to calculate the average of a group of values, click the </a:t>
            </a:r>
            <a:r>
              <a:rPr lang="en-US" altLang="en-US" sz="1400" b="1" dirty="0"/>
              <a:t>Insert</a:t>
            </a:r>
            <a:r>
              <a:rPr lang="en-US" altLang="en-US" sz="1400" dirty="0"/>
              <a:t> menu, and then click </a:t>
            </a:r>
            <a:r>
              <a:rPr lang="en-US" altLang="en-US" sz="1400" b="1" dirty="0"/>
              <a:t>Function</a:t>
            </a:r>
            <a:r>
              <a:rPr lang="en-US" altLang="en-US" sz="1400" dirty="0"/>
              <a:t> (2)To specify which cells should be used to calculate the average, in the </a:t>
            </a:r>
            <a:r>
              <a:rPr lang="en-US" altLang="en-US" sz="1400" b="1" dirty="0"/>
              <a:t>Function Arguments</a:t>
            </a:r>
            <a:r>
              <a:rPr lang="en-US" altLang="en-US" sz="1400" dirty="0"/>
              <a:t> dialog box, press SPACEBAR to have the cell range typed for you in the </a:t>
            </a:r>
            <a:r>
              <a:rPr lang="en-US" altLang="en-US" sz="1400" b="1" dirty="0"/>
              <a:t>Number1</a:t>
            </a:r>
            <a:r>
              <a:rPr lang="en-US" altLang="en-US" sz="1400" dirty="0"/>
              <a:t> box, and then click </a:t>
            </a:r>
            <a:r>
              <a:rPr lang="en-US" altLang="en-US" sz="1400" b="1" dirty="0"/>
              <a:t>OK</a:t>
            </a:r>
            <a:r>
              <a:rPr lang="en-US" altLang="en-US" sz="1400" dirty="0"/>
              <a:t>. (3.) To save time, you can use the </a:t>
            </a:r>
            <a:r>
              <a:rPr lang="en-US" altLang="en-US" sz="1400" b="1" dirty="0"/>
              <a:t>AutoSum</a:t>
            </a:r>
            <a:r>
              <a:rPr lang="en-US" altLang="en-US" sz="1400" dirty="0"/>
              <a:t> button to perform functions such as sum and average 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ACCC7-240C-456D-ABEC-2BE44D0985F6}"/>
              </a:ext>
            </a:extLst>
          </p:cNvPr>
          <p:cNvSpPr txBox="1"/>
          <p:nvPr/>
        </p:nvSpPr>
        <p:spPr>
          <a:xfrm>
            <a:off x="3047301" y="32044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1"/>
                </a:solidFill>
              </a:rPr>
              <a:t>Inserting a function</a:t>
            </a:r>
            <a:endParaRPr lang="en-IN" dirty="0"/>
          </a:p>
        </p:txBody>
      </p:sp>
      <p:pic>
        <p:nvPicPr>
          <p:cNvPr id="2" name="Picture 13">
            <a:extLst>
              <a:ext uri="{FF2B5EF4-FFF2-40B4-BE49-F238E27FC236}">
                <a16:creationId xmlns:a16="http://schemas.microsoft.com/office/drawing/2014/main" id="{45A13D50-A022-4F86-911F-77DD631D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1026184"/>
            <a:ext cx="10617143" cy="42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75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How to Print Spreadsheet Data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1ACCC7-240C-456D-ABEC-2BE44D0985F6}"/>
              </a:ext>
            </a:extLst>
          </p:cNvPr>
          <p:cNvSpPr txBox="1"/>
          <p:nvPr/>
        </p:nvSpPr>
        <p:spPr>
          <a:xfrm>
            <a:off x="3047301" y="32044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1"/>
                </a:solidFill>
              </a:rPr>
              <a:t>Inserting a function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23BF32-D36C-493C-B5B5-942859C56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1040235"/>
            <a:ext cx="4392512" cy="538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C9929-17C5-45F7-896F-32F47D99DC5A}"/>
              </a:ext>
            </a:extLst>
          </p:cNvPr>
          <p:cNvSpPr txBox="1"/>
          <p:nvPr/>
        </p:nvSpPr>
        <p:spPr>
          <a:xfrm>
            <a:off x="7071919" y="2526064"/>
            <a:ext cx="258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 To print a spreadsheet, click the </a:t>
            </a:r>
            <a:r>
              <a:rPr lang="en-US" altLang="en-US" sz="1800" b="1" dirty="0"/>
              <a:t>Microsoft Office Button</a:t>
            </a:r>
            <a:r>
              <a:rPr lang="en-US" altLang="en-US" sz="1800" dirty="0"/>
              <a:t>, point to </a:t>
            </a:r>
            <a:r>
              <a:rPr lang="en-US" altLang="en-US" sz="1800" b="1" dirty="0"/>
              <a:t>Print</a:t>
            </a:r>
            <a:r>
              <a:rPr lang="en-US" altLang="en-US" sz="1800" dirty="0"/>
              <a:t>, and then click </a:t>
            </a:r>
            <a:r>
              <a:rPr lang="en-US" altLang="en-US" sz="1800" b="1" dirty="0"/>
              <a:t>Print</a:t>
            </a:r>
            <a:r>
              <a:rPr lang="en-US" altLang="en-US" sz="18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9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US" altLang="en-US" sz="2800" dirty="0">
                <a:solidFill>
                  <a:schemeClr val="bg1"/>
                </a:solidFill>
              </a:rPr>
              <a:t>How to Print Spreadsheet Data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1ACCC7-240C-456D-ABEC-2BE44D0985F6}"/>
              </a:ext>
            </a:extLst>
          </p:cNvPr>
          <p:cNvSpPr txBox="1"/>
          <p:nvPr/>
        </p:nvSpPr>
        <p:spPr>
          <a:xfrm>
            <a:off x="3047301" y="32044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1"/>
                </a:solidFill>
              </a:rPr>
              <a:t>Inserting a function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23BF32-D36C-493C-B5B5-942859C56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9" y="1040235"/>
            <a:ext cx="4392512" cy="538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C9929-17C5-45F7-896F-32F47D99DC5A}"/>
              </a:ext>
            </a:extLst>
          </p:cNvPr>
          <p:cNvSpPr txBox="1"/>
          <p:nvPr/>
        </p:nvSpPr>
        <p:spPr>
          <a:xfrm>
            <a:off x="7071919" y="2526064"/>
            <a:ext cx="258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 To print a spreadsheet, click the </a:t>
            </a:r>
            <a:r>
              <a:rPr lang="en-US" altLang="en-US" sz="1800" b="1" dirty="0"/>
              <a:t>Microsoft Office Button</a:t>
            </a:r>
            <a:r>
              <a:rPr lang="en-US" altLang="en-US" sz="1800" dirty="0"/>
              <a:t>, point to </a:t>
            </a:r>
            <a:r>
              <a:rPr lang="en-US" altLang="en-US" sz="1800" b="1" dirty="0"/>
              <a:t>Print</a:t>
            </a:r>
            <a:r>
              <a:rPr lang="en-US" altLang="en-US" sz="1800" dirty="0"/>
              <a:t>, and then click </a:t>
            </a:r>
            <a:r>
              <a:rPr lang="en-US" altLang="en-US" sz="1800" b="1" dirty="0"/>
              <a:t>Print</a:t>
            </a:r>
            <a:r>
              <a:rPr lang="en-US" altLang="en-US" sz="18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867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7D76E-EF7D-4F7E-B080-4493848D6123}"/>
              </a:ext>
            </a:extLst>
          </p:cNvPr>
          <p:cNvSpPr txBox="1"/>
          <p:nvPr/>
        </p:nvSpPr>
        <p:spPr>
          <a:xfrm>
            <a:off x="2961313" y="2361344"/>
            <a:ext cx="70747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800" dirty="0"/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67125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Analytics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F53A2-D06B-490E-9BF5-689A9EE9E671}"/>
              </a:ext>
            </a:extLst>
          </p:cNvPr>
          <p:cNvSpPr txBox="1"/>
          <p:nvPr/>
        </p:nvSpPr>
        <p:spPr>
          <a:xfrm>
            <a:off x="2155971" y="1493240"/>
            <a:ext cx="87077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/>
              <a:t>                               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31406-467F-4ABA-BB33-0B7E37501162}"/>
              </a:ext>
            </a:extLst>
          </p:cNvPr>
          <p:cNvSpPr txBox="1"/>
          <p:nvPr/>
        </p:nvSpPr>
        <p:spPr>
          <a:xfrm>
            <a:off x="2306972" y="2667869"/>
            <a:ext cx="7801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Analytics </a:t>
            </a:r>
            <a:r>
              <a:rPr lang="en-IN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is the discovery, interpretation, and communication</a:t>
            </a:r>
            <a:r>
              <a:rPr lang="en-IN" sz="20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of meaningful patterns in </a:t>
            </a:r>
            <a:r>
              <a:rPr lang="en-IN" sz="2000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and applying those patterns towards effective decision making .Analytics is an encompassing and multidimensional field that uses </a:t>
            </a:r>
            <a:r>
              <a:rPr lang="en-IN" sz="2000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mathematics, statistics, predictive modelling and machine</a:t>
            </a:r>
            <a:r>
              <a:rPr lang="en-IN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learning techniques to find meaningful patterns and</a:t>
            </a:r>
            <a:r>
              <a:rPr lang="en-IN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knowledge in recorded data.</a:t>
            </a:r>
            <a:endParaRPr lang="en-IN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08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dirty="0">
                <a:solidFill>
                  <a:schemeClr val="bg1"/>
                </a:solidFill>
              </a:rPr>
              <a:t>Analytics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15D84F-D025-4A98-A0C5-49972E25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5708"/>
            <a:ext cx="12088536" cy="539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 Types of Analytics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7A0F94-BF89-42DA-89A4-52ADD539370A}"/>
              </a:ext>
            </a:extLst>
          </p:cNvPr>
          <p:cNvSpPr txBox="1"/>
          <p:nvPr/>
        </p:nvSpPr>
        <p:spPr>
          <a:xfrm>
            <a:off x="2894202" y="1145256"/>
            <a:ext cx="68202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>
                <a:effectLst/>
                <a:ea typeface="Arial" panose="020B0604020202020204" pitchFamily="34" charset="0"/>
              </a:rPr>
              <a:t>                Types of Analytics</a:t>
            </a:r>
            <a:endParaRPr lang="en-IN" sz="3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958379-BDAC-42BD-9747-8B117F92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0808"/>
            <a:ext cx="12115098" cy="466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fontAlgn="base"/>
            <a:r>
              <a:rPr lang="en-IN" sz="28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Data Analytics</a:t>
            </a:r>
            <a:endParaRPr lang="en-IN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F53A2-D06B-490E-9BF5-689A9EE9E671}"/>
              </a:ext>
            </a:extLst>
          </p:cNvPr>
          <p:cNvSpPr txBox="1"/>
          <p:nvPr/>
        </p:nvSpPr>
        <p:spPr>
          <a:xfrm>
            <a:off x="2155971" y="1493240"/>
            <a:ext cx="87077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                 </a:t>
            </a:r>
            <a:r>
              <a:rPr lang="en-IN" sz="3400" dirty="0">
                <a:effectLst/>
                <a:ea typeface="Arial" panose="020B0604020202020204" pitchFamily="34" charset="0"/>
              </a:rPr>
              <a:t>What is DATA analytics</a:t>
            </a:r>
            <a:endParaRPr lang="en-IN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31406-467F-4ABA-BB33-0B7E37501162}"/>
              </a:ext>
            </a:extLst>
          </p:cNvPr>
          <p:cNvSpPr txBox="1"/>
          <p:nvPr/>
        </p:nvSpPr>
        <p:spPr>
          <a:xfrm>
            <a:off x="2306972" y="2667869"/>
            <a:ext cx="780176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1000"/>
              </a:lnSpc>
            </a:pPr>
            <a:r>
              <a:rPr lang="en-IN" sz="24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Data analysis </a:t>
            </a:r>
            <a:r>
              <a:rPr lang="en-IN" sz="24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is a process of inspecting,</a:t>
            </a:r>
            <a:r>
              <a:rPr lang="en-IN" sz="24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cleansing, transforming, and </a:t>
            </a:r>
            <a:r>
              <a:rPr lang="en-IN" sz="2400" dirty="0" err="1">
                <a:effectLst/>
                <a:ea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IN" sz="24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data. Data analytics refers to qualitative and quantitative techniques and processes used to enhance productivity and business gain.</a:t>
            </a:r>
            <a:endParaRPr lang="en-IN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86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dirty="0">
                <a:solidFill>
                  <a:schemeClr val="bg1"/>
                </a:solidFill>
              </a:rPr>
              <a:t>Introduction to Spread Sheets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F53A2-D06B-490E-9BF5-689A9EE9E671}"/>
              </a:ext>
            </a:extLst>
          </p:cNvPr>
          <p:cNvSpPr txBox="1"/>
          <p:nvPr/>
        </p:nvSpPr>
        <p:spPr>
          <a:xfrm>
            <a:off x="2155971" y="1493240"/>
            <a:ext cx="87077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                        What is Spreadsheet?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31406-467F-4ABA-BB33-0B7E37501162}"/>
              </a:ext>
            </a:extLst>
          </p:cNvPr>
          <p:cNvSpPr txBox="1"/>
          <p:nvPr/>
        </p:nvSpPr>
        <p:spPr>
          <a:xfrm>
            <a:off x="2306972" y="2667869"/>
            <a:ext cx="780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pc="-5" dirty="0">
                <a:latin typeface="Calibri" pitchFamily="34" charset="0"/>
                <a:cs typeface="Calibri" pitchFamily="34" charset="0"/>
              </a:rPr>
              <a:t>An </a:t>
            </a:r>
            <a:r>
              <a:rPr lang="en-US" sz="2400" spc="-15" dirty="0">
                <a:latin typeface="Calibri" pitchFamily="34" charset="0"/>
                <a:cs typeface="Calibri" pitchFamily="34" charset="0"/>
              </a:rPr>
              <a:t>arrangement </a:t>
            </a:r>
            <a:r>
              <a:rPr lang="en-US" sz="2400" spc="-5" dirty="0">
                <a:latin typeface="Calibri" pitchFamily="34" charset="0"/>
                <a:cs typeface="Calibri" pitchFamily="34" charset="0"/>
              </a:rPr>
              <a:t>of cells in </a:t>
            </a:r>
            <a:r>
              <a:rPr lang="en-US" sz="2400" spc="-10" dirty="0">
                <a:latin typeface="Calibri" pitchFamily="34" charset="0"/>
                <a:cs typeface="Calibri" pitchFamily="34" charset="0"/>
              </a:rPr>
              <a:t>columns </a:t>
            </a:r>
            <a:r>
              <a:rPr lang="en-US" sz="2400" spc="-5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spc="-25" dirty="0">
                <a:latin typeface="Calibri" pitchFamily="34" charset="0"/>
                <a:cs typeface="Calibri" pitchFamily="34" charset="0"/>
              </a:rPr>
              <a:t>rows  </a:t>
            </a:r>
            <a:r>
              <a:rPr lang="en-US" sz="2400" spc="-10" dirty="0">
                <a:latin typeface="Calibri" pitchFamily="34" charset="0"/>
                <a:cs typeface="Calibri" pitchFamily="34" charset="0"/>
              </a:rPr>
              <a:t>used </a:t>
            </a:r>
            <a:r>
              <a:rPr lang="en-US" sz="2400" spc="-20" dirty="0">
                <a:latin typeface="Calibri" pitchFamily="34" charset="0"/>
                <a:cs typeface="Calibri" pitchFamily="34" charset="0"/>
              </a:rPr>
              <a:t>to organize, </a:t>
            </a:r>
            <a:r>
              <a:rPr lang="en-US" sz="2400" spc="-15" dirty="0">
                <a:latin typeface="Calibri" pitchFamily="34" charset="0"/>
                <a:cs typeface="Calibri" pitchFamily="34" charset="0"/>
              </a:rPr>
              <a:t>analyze, </a:t>
            </a:r>
            <a:r>
              <a:rPr lang="en-US" sz="2400" spc="-10" dirty="0">
                <a:latin typeface="Calibri" pitchFamily="34" charset="0"/>
                <a:cs typeface="Calibri" pitchFamily="34" charset="0"/>
              </a:rPr>
              <a:t>calculate, </a:t>
            </a:r>
            <a:r>
              <a:rPr lang="en-US" sz="2400" spc="-5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400" spc="-10" dirty="0">
                <a:latin typeface="Calibri" pitchFamily="34" charset="0"/>
                <a:cs typeface="Calibri" pitchFamily="34" charset="0"/>
              </a:rPr>
              <a:t>report  </a:t>
            </a:r>
            <a:r>
              <a:rPr lang="en-US" sz="2400" spc="-15" dirty="0">
                <a:latin typeface="Calibri" pitchFamily="34" charset="0"/>
                <a:cs typeface="Calibri" pitchFamily="34" charset="0"/>
              </a:rPr>
              <a:t>information, </a:t>
            </a:r>
            <a:r>
              <a:rPr lang="en-US" sz="2400" spc="-10" dirty="0">
                <a:latin typeface="Calibri" pitchFamily="34" charset="0"/>
                <a:cs typeface="Calibri" pitchFamily="34" charset="0"/>
              </a:rPr>
              <a:t>usually </a:t>
            </a:r>
            <a:r>
              <a:rPr lang="en-US" sz="2400" spc="-5" dirty="0">
                <a:latin typeface="Calibri" pitchFamily="34" charset="0"/>
                <a:cs typeface="Calibri" pitchFamily="34" charset="0"/>
              </a:rPr>
              <a:t>in </a:t>
            </a:r>
            <a:r>
              <a:rPr lang="en-US" sz="2400" spc="-10" dirty="0">
                <a:latin typeface="Calibri" pitchFamily="34" charset="0"/>
                <a:cs typeface="Calibri" pitchFamily="34" charset="0"/>
              </a:rPr>
              <a:t>numerical</a:t>
            </a:r>
            <a:r>
              <a:rPr lang="en-US" sz="2400" spc="11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spc="-20" dirty="0">
                <a:latin typeface="Calibri" pitchFamily="34" charset="0"/>
                <a:cs typeface="Calibri" pitchFamily="34" charset="0"/>
              </a:rPr>
              <a:t>form.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3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dirty="0">
                <a:solidFill>
                  <a:schemeClr val="bg1"/>
                </a:solidFill>
              </a:rPr>
              <a:t>Introduction to Spread Sheets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3F53A2-D06B-490E-9BF5-689A9EE9E671}"/>
              </a:ext>
            </a:extLst>
          </p:cNvPr>
          <p:cNvSpPr txBox="1"/>
          <p:nvPr/>
        </p:nvSpPr>
        <p:spPr>
          <a:xfrm>
            <a:off x="2155971" y="1493240"/>
            <a:ext cx="87077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/>
              <a:t>                        What is Workbook?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31406-467F-4ABA-BB33-0B7E37501162}"/>
              </a:ext>
            </a:extLst>
          </p:cNvPr>
          <p:cNvSpPr txBox="1"/>
          <p:nvPr/>
        </p:nvSpPr>
        <p:spPr>
          <a:xfrm>
            <a:off x="2306972" y="2667869"/>
            <a:ext cx="780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spc="-5" dirty="0">
                <a:latin typeface="Calibri"/>
                <a:cs typeface="Calibri"/>
              </a:rPr>
              <a:t>A file which </a:t>
            </a:r>
            <a:r>
              <a:rPr lang="en-US" sz="2800" spc="-15" dirty="0">
                <a:latin typeface="Calibri"/>
                <a:cs typeface="Calibri"/>
              </a:rPr>
              <a:t>contains </a:t>
            </a:r>
            <a:r>
              <a:rPr lang="en-US" sz="2800" spc="-5" dirty="0">
                <a:latin typeface="Calibri"/>
                <a:cs typeface="Calibri"/>
              </a:rPr>
              <a:t>one or </a:t>
            </a:r>
            <a:r>
              <a:rPr lang="en-US" sz="2800" spc="-15" dirty="0">
                <a:latin typeface="Calibri"/>
                <a:cs typeface="Calibri"/>
              </a:rPr>
              <a:t>more</a:t>
            </a:r>
            <a:r>
              <a:rPr lang="en-US" sz="2800" spc="7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spreadsheets.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6846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C2B435-4D68-4B76-AC1D-F593F1F4CC63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 Getting Started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9E8CD-590E-4751-A074-6DE11C8DFF1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07ECC-6CF1-4198-9BE1-C543A70E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431B47-5A8F-4672-8479-FDC6A8C7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6184"/>
            <a:ext cx="12192000" cy="54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2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4098</TotalTime>
  <Words>1089</Words>
  <Application>Microsoft Office PowerPoint</Application>
  <PresentationFormat>Widescreen</PresentationFormat>
  <Paragraphs>127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Varun  Tiwari-GUSCSE201927690</cp:lastModifiedBy>
  <cp:revision>205</cp:revision>
  <dcterms:created xsi:type="dcterms:W3CDTF">2020-05-05T09:43:45Z</dcterms:created>
  <dcterms:modified xsi:type="dcterms:W3CDTF">2020-11-19T04:34:47Z</dcterms:modified>
</cp:coreProperties>
</file>