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7" r:id="rId2"/>
    <p:sldId id="332" r:id="rId3"/>
    <p:sldId id="333" r:id="rId4"/>
    <p:sldId id="334" r:id="rId5"/>
    <p:sldId id="335" r:id="rId6"/>
    <p:sldId id="328" r:id="rId7"/>
    <p:sldId id="336" r:id="rId8"/>
    <p:sldId id="318" r:id="rId9"/>
    <p:sldId id="319" r:id="rId10"/>
    <p:sldId id="330" r:id="rId11"/>
    <p:sldId id="320" r:id="rId12"/>
    <p:sldId id="322" r:id="rId13"/>
    <p:sldId id="324" r:id="rId14"/>
    <p:sldId id="331" r:id="rId15"/>
    <p:sldId id="325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96"/>
  </p:normalViewPr>
  <p:slideViewPr>
    <p:cSldViewPr snapToGrid="0" snapToObjects="1">
      <p:cViewPr varScale="1">
        <p:scale>
          <a:sx n="86" d="100"/>
          <a:sy n="86" d="100"/>
        </p:scale>
        <p:origin x="48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19-11-2020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19-11-2020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School of Computing Science &amp;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r>
              <a:rPr lang="en-I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Course Code: BCS01T1001                            Course Name: Data Analytics 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Faculty Name: Dr. Varun Tiwari                                         Program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D941E5-F484-4727-B55F-0B04A623CFD4}"/>
              </a:ext>
            </a:extLst>
          </p:cNvPr>
          <p:cNvSpPr txBox="1"/>
          <p:nvPr/>
        </p:nvSpPr>
        <p:spPr>
          <a:xfrm>
            <a:off x="1837189" y="2595354"/>
            <a:ext cx="869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36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Installing Data Analysis Tool in Excel</a:t>
            </a:r>
            <a:endParaRPr lang="en-IN" sz="3600" dirty="0"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spc="-5" dirty="0">
                <a:solidFill>
                  <a:schemeClr val="bg1"/>
                </a:solidFill>
              </a:rPr>
              <a:t>COUNTIF</a:t>
            </a:r>
            <a:r>
              <a:rPr lang="en-IN" sz="2800" spc="-35" dirty="0">
                <a:solidFill>
                  <a:schemeClr val="bg1"/>
                </a:solidFill>
              </a:rPr>
              <a:t> </a:t>
            </a:r>
            <a:r>
              <a:rPr lang="en-IN" sz="2800" spc="-5" dirty="0">
                <a:solidFill>
                  <a:schemeClr val="bg1"/>
                </a:solidFill>
              </a:rPr>
              <a:t>Function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662307-E680-47AC-92F1-6DE785610718}"/>
              </a:ext>
            </a:extLst>
          </p:cNvPr>
          <p:cNvSpPr txBox="1"/>
          <p:nvPr/>
        </p:nvSpPr>
        <p:spPr>
          <a:xfrm>
            <a:off x="1504949" y="1402672"/>
            <a:ext cx="9778569" cy="164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765" marR="5080" indent="-12700">
              <a:lnSpc>
                <a:spcPts val="3020"/>
              </a:lnSpc>
              <a:spcBef>
                <a:spcPts val="480"/>
              </a:spcBef>
            </a:pPr>
            <a:r>
              <a:rPr lang="en-IN" sz="2000" spc="-5" dirty="0">
                <a:cs typeface="Arial"/>
              </a:rPr>
              <a:t>counts the number of items </a:t>
            </a:r>
            <a:r>
              <a:rPr lang="en-IN" sz="2000" dirty="0">
                <a:cs typeface="Arial"/>
              </a:rPr>
              <a:t>in </a:t>
            </a:r>
            <a:r>
              <a:rPr lang="en-IN" sz="2000" spc="-5" dirty="0">
                <a:cs typeface="Arial"/>
              </a:rPr>
              <a:t>a </a:t>
            </a:r>
            <a:r>
              <a:rPr lang="en-IN" sz="2000" dirty="0">
                <a:cs typeface="Arial"/>
              </a:rPr>
              <a:t>range that </a:t>
            </a:r>
            <a:r>
              <a:rPr lang="en-IN" sz="2000" spc="-5" dirty="0">
                <a:cs typeface="Arial"/>
              </a:rPr>
              <a:t>meet a </a:t>
            </a:r>
            <a:r>
              <a:rPr lang="en-IN" sz="2000" dirty="0">
                <a:cs typeface="Arial"/>
              </a:rPr>
              <a:t>specific  criteria.</a:t>
            </a: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1494155" algn="l"/>
              </a:tabLst>
            </a:pPr>
            <a:r>
              <a:rPr lang="en-IN" sz="2000" spc="-5" dirty="0">
                <a:cs typeface="Arial"/>
              </a:rPr>
              <a:t>Syntax</a:t>
            </a:r>
            <a:r>
              <a:rPr lang="en-IN" sz="2000" spc="10" dirty="0">
                <a:cs typeface="Arial"/>
              </a:rPr>
              <a:t> </a:t>
            </a:r>
            <a:r>
              <a:rPr lang="en-IN" sz="2000" dirty="0">
                <a:cs typeface="Arial"/>
              </a:rPr>
              <a:t>:	</a:t>
            </a:r>
            <a:r>
              <a:rPr lang="en-IN" sz="2000" spc="-5" dirty="0">
                <a:cs typeface="Arial"/>
              </a:rPr>
              <a:t>=COUNTIF(cells </a:t>
            </a:r>
            <a:r>
              <a:rPr lang="en-IN" sz="2000" dirty="0">
                <a:cs typeface="Arial"/>
              </a:rPr>
              <a:t>to </a:t>
            </a:r>
            <a:r>
              <a:rPr lang="en-IN" sz="2000" spc="-5" dirty="0">
                <a:cs typeface="Arial"/>
              </a:rPr>
              <a:t>count, </a:t>
            </a:r>
            <a:r>
              <a:rPr lang="en-IN" sz="2000" dirty="0">
                <a:cs typeface="Arial"/>
              </a:rPr>
              <a:t>criteria to </a:t>
            </a:r>
            <a:r>
              <a:rPr lang="en-IN" sz="2000" spc="-5" dirty="0">
                <a:cs typeface="Arial"/>
              </a:rPr>
              <a:t>count)</a:t>
            </a:r>
            <a:endParaRPr lang="en-IN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n-IN" sz="2000" spc="-5" dirty="0">
                <a:cs typeface="Arial"/>
              </a:rPr>
              <a:t>Lets count facilities supervised by region</a:t>
            </a:r>
            <a:r>
              <a:rPr lang="en-IN" sz="2000" spc="80" dirty="0">
                <a:cs typeface="Arial"/>
              </a:rPr>
              <a:t> </a:t>
            </a:r>
            <a:r>
              <a:rPr lang="en-IN" sz="2000" spc="-5" dirty="0">
                <a:cs typeface="Arial"/>
              </a:rPr>
              <a:t>category</a:t>
            </a:r>
            <a:endParaRPr lang="en-IN" sz="2000" dirty="0">
              <a:cs typeface="Arial"/>
            </a:endParaRPr>
          </a:p>
          <a:p>
            <a:endParaRPr lang="en-IN" sz="2000" dirty="0"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DC25335E-8081-428A-9412-A63074EA287F}"/>
              </a:ext>
            </a:extLst>
          </p:cNvPr>
          <p:cNvGrpSpPr/>
          <p:nvPr/>
        </p:nvGrpSpPr>
        <p:grpSpPr>
          <a:xfrm>
            <a:off x="1600941" y="2863625"/>
            <a:ext cx="8837536" cy="2689860"/>
            <a:chOff x="886967" y="3067811"/>
            <a:chExt cx="6522720" cy="268986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D326D83F-E0FB-4861-9938-E4ABBFEA0318}"/>
                </a:ext>
              </a:extLst>
            </p:cNvPr>
            <p:cNvSpPr/>
            <p:nvPr/>
          </p:nvSpPr>
          <p:spPr>
            <a:xfrm>
              <a:off x="3355847" y="4600955"/>
              <a:ext cx="796925" cy="885825"/>
            </a:xfrm>
            <a:custGeom>
              <a:avLst/>
              <a:gdLst/>
              <a:ahLst/>
              <a:cxnLst/>
              <a:rect l="l" t="t" r="r" b="b"/>
              <a:pathLst>
                <a:path w="796925" h="885825">
                  <a:moveTo>
                    <a:pt x="55605" y="52499"/>
                  </a:moveTo>
                  <a:lnTo>
                    <a:pt x="46240" y="60919"/>
                  </a:lnTo>
                  <a:lnTo>
                    <a:pt x="787018" y="885444"/>
                  </a:lnTo>
                  <a:lnTo>
                    <a:pt x="796416" y="876935"/>
                  </a:lnTo>
                  <a:lnTo>
                    <a:pt x="55605" y="52499"/>
                  </a:lnTo>
                  <a:close/>
                </a:path>
                <a:path w="796925" h="885825">
                  <a:moveTo>
                    <a:pt x="0" y="0"/>
                  </a:moveTo>
                  <a:lnTo>
                    <a:pt x="22605" y="82169"/>
                  </a:lnTo>
                  <a:lnTo>
                    <a:pt x="46240" y="60919"/>
                  </a:lnTo>
                  <a:lnTo>
                    <a:pt x="37718" y="51435"/>
                  </a:lnTo>
                  <a:lnTo>
                    <a:pt x="47116" y="43053"/>
                  </a:lnTo>
                  <a:lnTo>
                    <a:pt x="66111" y="43053"/>
                  </a:lnTo>
                  <a:lnTo>
                    <a:pt x="79248" y="31242"/>
                  </a:lnTo>
                  <a:lnTo>
                    <a:pt x="0" y="0"/>
                  </a:lnTo>
                  <a:close/>
                </a:path>
                <a:path w="796925" h="885825">
                  <a:moveTo>
                    <a:pt x="47116" y="43053"/>
                  </a:moveTo>
                  <a:lnTo>
                    <a:pt x="37718" y="51435"/>
                  </a:lnTo>
                  <a:lnTo>
                    <a:pt x="46240" y="60919"/>
                  </a:lnTo>
                  <a:lnTo>
                    <a:pt x="55605" y="52499"/>
                  </a:lnTo>
                  <a:lnTo>
                    <a:pt x="47116" y="43053"/>
                  </a:lnTo>
                  <a:close/>
                </a:path>
                <a:path w="796925" h="885825">
                  <a:moveTo>
                    <a:pt x="66111" y="43053"/>
                  </a:moveTo>
                  <a:lnTo>
                    <a:pt x="47116" y="43053"/>
                  </a:lnTo>
                  <a:lnTo>
                    <a:pt x="55605" y="52499"/>
                  </a:lnTo>
                  <a:lnTo>
                    <a:pt x="66111" y="4305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ADC3CE61-46EB-40A8-BA58-0421AEDF252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967" y="3067811"/>
              <a:ext cx="6522720" cy="2689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43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spc="-5" dirty="0">
                <a:solidFill>
                  <a:schemeClr val="bg1"/>
                </a:solidFill>
              </a:rPr>
              <a:t>COUNTIFS</a:t>
            </a:r>
            <a:r>
              <a:rPr lang="en-IN" sz="2800" spc="-45" dirty="0">
                <a:solidFill>
                  <a:schemeClr val="bg1"/>
                </a:solidFill>
              </a:rPr>
              <a:t> </a:t>
            </a:r>
            <a:r>
              <a:rPr lang="en-IN" sz="2800" spc="-5" dirty="0">
                <a:solidFill>
                  <a:schemeClr val="bg1"/>
                </a:solidFill>
              </a:rPr>
              <a:t>Function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7A0F94-BF89-42DA-89A4-52ADD539370A}"/>
              </a:ext>
            </a:extLst>
          </p:cNvPr>
          <p:cNvSpPr txBox="1"/>
          <p:nvPr/>
        </p:nvSpPr>
        <p:spPr>
          <a:xfrm>
            <a:off x="1091954" y="1145256"/>
            <a:ext cx="10466772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lang="en-IN" sz="2000" spc="-5" dirty="0">
                <a:cs typeface="Arial"/>
              </a:rPr>
              <a:t>counts the number of items </a:t>
            </a:r>
            <a:r>
              <a:rPr lang="en-IN" sz="2000" dirty="0">
                <a:cs typeface="Arial"/>
              </a:rPr>
              <a:t>in </a:t>
            </a:r>
            <a:r>
              <a:rPr lang="en-IN" sz="2000" spc="-5" dirty="0">
                <a:cs typeface="Arial"/>
              </a:rPr>
              <a:t>a </a:t>
            </a:r>
            <a:r>
              <a:rPr lang="en-IN" sz="2000" dirty="0">
                <a:cs typeface="Arial"/>
              </a:rPr>
              <a:t>range that </a:t>
            </a:r>
            <a:r>
              <a:rPr lang="en-IN" sz="2000" spc="-5" dirty="0">
                <a:cs typeface="Arial"/>
              </a:rPr>
              <a:t>meet</a:t>
            </a:r>
            <a:r>
              <a:rPr lang="en-IN" sz="2000" spc="130" dirty="0">
                <a:cs typeface="Arial"/>
              </a:rPr>
              <a:t> </a:t>
            </a:r>
            <a:r>
              <a:rPr lang="en-IN" sz="2000" dirty="0" err="1">
                <a:cs typeface="Arial"/>
              </a:rPr>
              <a:t>criterias</a:t>
            </a:r>
            <a:r>
              <a:rPr lang="en-IN" sz="2000" dirty="0">
                <a:cs typeface="Arial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880"/>
              </a:spcBef>
            </a:pPr>
            <a:r>
              <a:rPr lang="en-IN" sz="2000" spc="-5" dirty="0">
                <a:cs typeface="Arial"/>
              </a:rPr>
              <a:t>=COUNTIFs(cells </a:t>
            </a:r>
            <a:r>
              <a:rPr lang="en-IN" sz="2000" dirty="0">
                <a:cs typeface="Arial"/>
              </a:rPr>
              <a:t>to </a:t>
            </a:r>
            <a:r>
              <a:rPr lang="en-IN" sz="2000" spc="-5" dirty="0">
                <a:cs typeface="Arial"/>
              </a:rPr>
              <a:t>count, </a:t>
            </a:r>
            <a:r>
              <a:rPr lang="en-IN" sz="2000" dirty="0">
                <a:cs typeface="Arial"/>
              </a:rPr>
              <a:t>criteria to</a:t>
            </a:r>
            <a:r>
              <a:rPr lang="en-IN" sz="2000" spc="-15" dirty="0">
                <a:cs typeface="Arial"/>
              </a:rPr>
              <a:t> </a:t>
            </a:r>
            <a:r>
              <a:rPr lang="en-IN" sz="2000" dirty="0">
                <a:cs typeface="Arial"/>
              </a:rPr>
              <a:t>count)</a:t>
            </a: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AADA795A-5E78-4A74-91F5-B3ED6379A9C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306" y="2210741"/>
            <a:ext cx="9823881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fontAlgn="base"/>
            <a:r>
              <a:rPr lang="en-IN" sz="2800" dirty="0">
                <a:solidFill>
                  <a:schemeClr val="bg1"/>
                </a:solidFill>
              </a:rPr>
              <a:t>SUMIF</a:t>
            </a:r>
            <a:r>
              <a:rPr lang="en-IN" sz="2800" spc="-70" dirty="0">
                <a:solidFill>
                  <a:schemeClr val="bg1"/>
                </a:solidFill>
              </a:rPr>
              <a:t> </a:t>
            </a:r>
            <a:r>
              <a:rPr lang="en-IN" sz="2800" spc="-5" dirty="0">
                <a:solidFill>
                  <a:schemeClr val="bg1"/>
                </a:solidFill>
              </a:rPr>
              <a:t>Function</a:t>
            </a:r>
            <a:endParaRPr lang="en-IN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F53A2-D06B-490E-9BF5-689A9EE9E671}"/>
              </a:ext>
            </a:extLst>
          </p:cNvPr>
          <p:cNvSpPr txBox="1"/>
          <p:nvPr/>
        </p:nvSpPr>
        <p:spPr>
          <a:xfrm>
            <a:off x="2155971" y="1493240"/>
            <a:ext cx="87077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31406-467F-4ABA-BB33-0B7E37501162}"/>
              </a:ext>
            </a:extLst>
          </p:cNvPr>
          <p:cNvSpPr txBox="1"/>
          <p:nvPr/>
        </p:nvSpPr>
        <p:spPr>
          <a:xfrm>
            <a:off x="1504949" y="1761196"/>
            <a:ext cx="7801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b="1" spc="-5" dirty="0">
                <a:cs typeface="Arial"/>
              </a:rPr>
              <a:t>SUMIF </a:t>
            </a:r>
            <a:r>
              <a:rPr lang="en-IN" sz="2400" spc="-5" dirty="0">
                <a:cs typeface="Arial"/>
              </a:rPr>
              <a:t>function </a:t>
            </a:r>
            <a:r>
              <a:rPr lang="en-IN" sz="2400" dirty="0">
                <a:cs typeface="Arial"/>
              </a:rPr>
              <a:t>to sum </a:t>
            </a:r>
            <a:r>
              <a:rPr lang="en-IN" sz="2400" spc="-5" dirty="0">
                <a:cs typeface="Arial"/>
              </a:rPr>
              <a:t>the values in a range </a:t>
            </a:r>
            <a:r>
              <a:rPr lang="en-IN" sz="2400" dirty="0">
                <a:cs typeface="Arial"/>
              </a:rPr>
              <a:t>that meet the </a:t>
            </a:r>
            <a:r>
              <a:rPr lang="en-IN" sz="2400" spc="-5" dirty="0">
                <a:cs typeface="Arial"/>
              </a:rPr>
              <a:t>criteria  specified</a:t>
            </a:r>
            <a:endParaRPr lang="en-IN"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IN" sz="2400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2400" spc="-5" dirty="0">
                <a:cs typeface="Arial"/>
              </a:rPr>
              <a:t>Syntax</a:t>
            </a:r>
            <a:endParaRPr lang="en-IN" sz="2400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2400" spc="-5" dirty="0">
                <a:cs typeface="Arial"/>
              </a:rPr>
              <a:t>SUMIF(range, criteria,</a:t>
            </a:r>
            <a:r>
              <a:rPr lang="en-IN" sz="2400" dirty="0">
                <a:cs typeface="Arial"/>
              </a:rPr>
              <a:t> [</a:t>
            </a:r>
            <a:r>
              <a:rPr lang="en-IN" sz="2400" dirty="0" err="1">
                <a:cs typeface="Arial"/>
              </a:rPr>
              <a:t>sum_range</a:t>
            </a:r>
            <a:r>
              <a:rPr lang="en-IN" sz="2400" dirty="0">
                <a:cs typeface="Arial"/>
              </a:rPr>
              <a:t>])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086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dirty="0">
                <a:solidFill>
                  <a:schemeClr val="bg1"/>
                </a:solidFill>
              </a:rPr>
              <a:t>Filtering</a:t>
            </a:r>
            <a:r>
              <a:rPr lang="en-IN" sz="2800" spc="-55" dirty="0">
                <a:solidFill>
                  <a:schemeClr val="bg1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data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F53A2-D06B-490E-9BF5-689A9EE9E671}"/>
              </a:ext>
            </a:extLst>
          </p:cNvPr>
          <p:cNvSpPr txBox="1"/>
          <p:nvPr/>
        </p:nvSpPr>
        <p:spPr>
          <a:xfrm>
            <a:off x="1504949" y="1493240"/>
            <a:ext cx="10433852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en-IN" sz="2000" spc="-10" dirty="0">
                <a:cs typeface="Corbel"/>
              </a:rPr>
              <a:t>Filter </a:t>
            </a:r>
            <a:r>
              <a:rPr lang="en-IN" sz="2000" spc="-5" dirty="0">
                <a:cs typeface="Corbel"/>
              </a:rPr>
              <a:t>your data if you want to display records </a:t>
            </a:r>
            <a:r>
              <a:rPr lang="en-IN" sz="2000" spc="-10" dirty="0">
                <a:cs typeface="Corbel"/>
              </a:rPr>
              <a:t>that </a:t>
            </a:r>
            <a:r>
              <a:rPr lang="en-IN" sz="2000" spc="-5" dirty="0">
                <a:cs typeface="Corbel"/>
              </a:rPr>
              <a:t>meet </a:t>
            </a:r>
            <a:r>
              <a:rPr lang="en-IN" sz="2000" spc="-10" dirty="0">
                <a:cs typeface="Corbel"/>
              </a:rPr>
              <a:t>certain</a:t>
            </a:r>
            <a:r>
              <a:rPr lang="en-IN" sz="2000" spc="220" dirty="0">
                <a:cs typeface="Corbel"/>
              </a:rPr>
              <a:t> </a:t>
            </a:r>
            <a:r>
              <a:rPr lang="en-IN" sz="2000" spc="-5" dirty="0">
                <a:cs typeface="Corbel"/>
              </a:rPr>
              <a:t>criteria.</a:t>
            </a:r>
            <a:endParaRPr lang="en-IN" sz="2000" dirty="0">
              <a:cs typeface="Corbel"/>
            </a:endParaRPr>
          </a:p>
          <a:p>
            <a:pPr marL="12700" marR="7813040">
              <a:lnSpc>
                <a:spcPct val="119700"/>
              </a:lnSpc>
              <a:spcBef>
                <a:spcPts val="110"/>
              </a:spcBef>
            </a:pPr>
            <a:r>
              <a:rPr lang="en-IN" sz="2000" b="1" spc="-5" dirty="0">
                <a:cs typeface="Corbel"/>
              </a:rPr>
              <a:t>Data&gt;Filter</a:t>
            </a:r>
            <a:r>
              <a:rPr lang="en-IN" sz="2000" b="1" spc="-55" dirty="0">
                <a:cs typeface="Corbel"/>
              </a:rPr>
              <a:t> </a:t>
            </a:r>
            <a:r>
              <a:rPr lang="en-IN" sz="2000" b="1" spc="-5" dirty="0">
                <a:cs typeface="Corbel"/>
              </a:rPr>
              <a:t>data </a:t>
            </a:r>
          </a:p>
          <a:p>
            <a:pPr marL="12700" marR="7813040">
              <a:lnSpc>
                <a:spcPct val="119700"/>
              </a:lnSpc>
              <a:spcBef>
                <a:spcPts val="110"/>
              </a:spcBef>
            </a:pPr>
            <a:r>
              <a:rPr lang="en-IN" sz="2000" b="1" spc="-5" dirty="0">
                <a:cs typeface="Corbel"/>
              </a:rPr>
              <a:t> </a:t>
            </a:r>
            <a:r>
              <a:rPr lang="en-IN" sz="2000" b="1" spc="-10" dirty="0">
                <a:cs typeface="Corbel"/>
              </a:rPr>
              <a:t>Or</a:t>
            </a:r>
            <a:endParaRPr lang="en-IN" sz="2000" dirty="0"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en-IN" sz="2000" b="1" spc="-5" dirty="0">
                <a:cs typeface="Corbel"/>
              </a:rPr>
              <a:t>home &gt; </a:t>
            </a:r>
            <a:r>
              <a:rPr lang="en-IN" sz="2000" b="1" spc="-10" dirty="0">
                <a:cs typeface="Corbel"/>
              </a:rPr>
              <a:t>Sort </a:t>
            </a:r>
            <a:r>
              <a:rPr lang="en-IN" sz="2000" b="1" spc="-5" dirty="0">
                <a:cs typeface="Corbel"/>
              </a:rPr>
              <a:t>&amp; Filter &gt;</a:t>
            </a:r>
            <a:r>
              <a:rPr lang="en-IN" sz="2000" b="1" spc="-20" dirty="0">
                <a:cs typeface="Corbel"/>
              </a:rPr>
              <a:t> </a:t>
            </a:r>
            <a:r>
              <a:rPr lang="en-IN" sz="2000" b="1" spc="-5" dirty="0">
                <a:cs typeface="Corbel"/>
              </a:rPr>
              <a:t>Filter</a:t>
            </a:r>
            <a:endParaRPr lang="en-IN" sz="2000" dirty="0">
              <a:cs typeface="Corbel"/>
            </a:endParaRPr>
          </a:p>
          <a:p>
            <a:endParaRPr lang="en-IN" sz="1600" dirty="0"/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F17D6CBB-F207-422D-8F88-9A9CB78EC8D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9361" y="3118148"/>
            <a:ext cx="10759440" cy="21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dirty="0">
                <a:solidFill>
                  <a:schemeClr val="bg1"/>
                </a:solidFill>
              </a:rPr>
              <a:t>Sorting</a:t>
            </a:r>
            <a:r>
              <a:rPr lang="en-IN" sz="2800" spc="-60" dirty="0">
                <a:solidFill>
                  <a:schemeClr val="bg1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data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D31406-467F-4ABA-BB33-0B7E37501162}"/>
              </a:ext>
            </a:extLst>
          </p:cNvPr>
          <p:cNvSpPr txBox="1"/>
          <p:nvPr/>
        </p:nvSpPr>
        <p:spPr>
          <a:xfrm>
            <a:off x="1443667" y="1211931"/>
            <a:ext cx="7801762" cy="4337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en-IN" sz="2400" spc="-80" dirty="0">
                <a:cs typeface="Calibri Light" panose="020F0302020204030204" pitchFamily="34" charset="0"/>
              </a:rPr>
              <a:t>You </a:t>
            </a:r>
            <a:r>
              <a:rPr lang="en-IN" sz="2400" spc="-10" dirty="0">
                <a:cs typeface="Calibri Light" panose="020F0302020204030204" pitchFamily="34" charset="0"/>
              </a:rPr>
              <a:t>can sort </a:t>
            </a:r>
            <a:r>
              <a:rPr lang="en-IN" sz="2400" spc="-5" dirty="0">
                <a:cs typeface="Calibri Light" panose="020F0302020204030204" pitchFamily="34" charset="0"/>
              </a:rPr>
              <a:t>your </a:t>
            </a:r>
            <a:r>
              <a:rPr lang="en-IN" sz="2400" spc="-10" dirty="0">
                <a:cs typeface="Calibri Light" panose="020F0302020204030204" pitchFamily="34" charset="0"/>
              </a:rPr>
              <a:t>Excel </a:t>
            </a:r>
            <a:r>
              <a:rPr lang="en-IN" sz="2400" spc="-5" dirty="0">
                <a:cs typeface="Calibri Light" panose="020F0302020204030204" pitchFamily="34" charset="0"/>
              </a:rPr>
              <a:t>data on </a:t>
            </a:r>
            <a:r>
              <a:rPr lang="en-IN" sz="2400" spc="-10" dirty="0">
                <a:cs typeface="Calibri Light" panose="020F0302020204030204" pitchFamily="34" charset="0"/>
              </a:rPr>
              <a:t>one column </a:t>
            </a:r>
            <a:r>
              <a:rPr lang="en-IN" sz="2400" spc="-5" dirty="0">
                <a:cs typeface="Calibri Light" panose="020F0302020204030204" pitchFamily="34" charset="0"/>
              </a:rPr>
              <a:t>or multiple</a:t>
            </a:r>
            <a:r>
              <a:rPr lang="en-IN" sz="2400" spc="254" dirty="0">
                <a:cs typeface="Calibri Light" panose="020F0302020204030204" pitchFamily="34" charset="0"/>
              </a:rPr>
              <a:t> </a:t>
            </a:r>
            <a:r>
              <a:rPr lang="en-IN" sz="2400" spc="-10" dirty="0">
                <a:cs typeface="Calibri Light" panose="020F0302020204030204" pitchFamily="34" charset="0"/>
              </a:rPr>
              <a:t>columns.</a:t>
            </a:r>
            <a:endParaRPr lang="en-IN" sz="2400" dirty="0"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IN" sz="2400" b="1" spc="-5" dirty="0">
                <a:cs typeface="Calibri Light" panose="020F0302020204030204" pitchFamily="34" charset="0"/>
              </a:rPr>
              <a:t>Data&gt; sort data &gt; select </a:t>
            </a:r>
            <a:r>
              <a:rPr lang="en-IN" sz="2400" b="1" spc="-10" dirty="0">
                <a:cs typeface="Calibri Light" panose="020F0302020204030204" pitchFamily="34" charset="0"/>
              </a:rPr>
              <a:t>the</a:t>
            </a:r>
            <a:r>
              <a:rPr lang="en-IN" sz="2400" b="1" spc="35" dirty="0">
                <a:cs typeface="Calibri Light" panose="020F0302020204030204" pitchFamily="34" charset="0"/>
              </a:rPr>
              <a:t> </a:t>
            </a:r>
            <a:r>
              <a:rPr lang="en-IN" sz="2400" b="1" dirty="0">
                <a:cs typeface="Calibri Light" panose="020F0302020204030204" pitchFamily="34" charset="0"/>
              </a:rPr>
              <a:t>column</a:t>
            </a:r>
            <a:endParaRPr lang="en-IN" sz="2400" dirty="0"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IN" sz="2400" b="1" spc="-5" dirty="0">
                <a:cs typeface="Calibri Light" panose="020F0302020204030204" pitchFamily="34" charset="0"/>
              </a:rPr>
              <a:t>Or</a:t>
            </a:r>
            <a:endParaRPr lang="en-IN" sz="2400" dirty="0"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en-IN" sz="2400" b="1" dirty="0">
                <a:cs typeface="Calibri Light" panose="020F0302020204030204" pitchFamily="34" charset="0"/>
              </a:rPr>
              <a:t>home &gt; </a:t>
            </a:r>
            <a:r>
              <a:rPr lang="en-IN" sz="2400" b="1" spc="-5" dirty="0">
                <a:cs typeface="Calibri Light" panose="020F0302020204030204" pitchFamily="34" charset="0"/>
              </a:rPr>
              <a:t>Sort </a:t>
            </a:r>
            <a:r>
              <a:rPr lang="en-IN" sz="2400" b="1" dirty="0">
                <a:cs typeface="Calibri Light" panose="020F0302020204030204" pitchFamily="34" charset="0"/>
              </a:rPr>
              <a:t>&amp; </a:t>
            </a:r>
            <a:r>
              <a:rPr lang="en-IN" sz="2400" b="1" spc="-5" dirty="0">
                <a:cs typeface="Calibri Light" panose="020F0302020204030204" pitchFamily="34" charset="0"/>
              </a:rPr>
              <a:t>Filter </a:t>
            </a:r>
            <a:r>
              <a:rPr lang="en-IN" sz="2400" b="1" dirty="0">
                <a:cs typeface="Calibri Light" panose="020F0302020204030204" pitchFamily="34" charset="0"/>
              </a:rPr>
              <a:t>&gt;</a:t>
            </a:r>
            <a:r>
              <a:rPr lang="en-IN" sz="2400" b="1" spc="-110" dirty="0">
                <a:cs typeface="Calibri Light" panose="020F0302020204030204" pitchFamily="34" charset="0"/>
              </a:rPr>
              <a:t> </a:t>
            </a:r>
            <a:r>
              <a:rPr lang="en-IN" sz="2400" b="1" spc="-5" dirty="0">
                <a:cs typeface="Calibri Light" panose="020F0302020204030204" pitchFamily="34" charset="0"/>
              </a:rPr>
              <a:t>Sort</a:t>
            </a:r>
            <a:endParaRPr lang="en-IN" sz="2400" dirty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2400" dirty="0"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IN" sz="2400" spc="-5" dirty="0">
                <a:cs typeface="Calibri Light" panose="020F0302020204030204" pitchFamily="34" charset="0"/>
              </a:rPr>
              <a:t>Lets Sort ss</a:t>
            </a:r>
            <a:r>
              <a:rPr lang="en-IN" sz="2400" spc="-30" dirty="0">
                <a:cs typeface="Calibri Light" panose="020F0302020204030204" pitchFamily="34" charset="0"/>
              </a:rPr>
              <a:t> </a:t>
            </a:r>
            <a:r>
              <a:rPr lang="en-IN" sz="2400" spc="-5" dirty="0">
                <a:cs typeface="Calibri Light" panose="020F0302020204030204" pitchFamily="34" charset="0"/>
              </a:rPr>
              <a:t>data</a:t>
            </a:r>
            <a:endParaRPr lang="en-IN" sz="2400" dirty="0">
              <a:cs typeface="Calibri Light" panose="020F0302020204030204" pitchFamily="34" charset="0"/>
            </a:endParaRPr>
          </a:p>
          <a:p>
            <a:pPr marL="255270" indent="-243204">
              <a:lnSpc>
                <a:spcPct val="100000"/>
              </a:lnSpc>
              <a:spcBef>
                <a:spcPts val="74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sz="2400" spc="-5" dirty="0">
                <a:cs typeface="Calibri Light" panose="020F0302020204030204" pitchFamily="34" charset="0"/>
              </a:rPr>
              <a:t>By</a:t>
            </a:r>
            <a:r>
              <a:rPr lang="en-IN" sz="2400" spc="-15" dirty="0">
                <a:cs typeface="Calibri Light" panose="020F0302020204030204" pitchFamily="34" charset="0"/>
              </a:rPr>
              <a:t> </a:t>
            </a:r>
            <a:r>
              <a:rPr lang="en-IN" sz="2400" dirty="0">
                <a:cs typeface="Calibri Light" panose="020F0302020204030204" pitchFamily="34" charset="0"/>
              </a:rPr>
              <a:t>region,</a:t>
            </a:r>
          </a:p>
          <a:p>
            <a:pPr marL="255270" indent="-243204">
              <a:lnSpc>
                <a:spcPct val="100000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sz="2400" dirty="0">
                <a:cs typeface="Calibri Light" panose="020F0302020204030204" pitchFamily="34" charset="0"/>
              </a:rPr>
              <a:t>by </a:t>
            </a:r>
            <a:r>
              <a:rPr lang="en-IN" sz="2400" spc="-10" dirty="0">
                <a:cs typeface="Calibri Light" panose="020F0302020204030204" pitchFamily="34" charset="0"/>
              </a:rPr>
              <a:t>suppling</a:t>
            </a:r>
            <a:r>
              <a:rPr lang="en-IN" sz="2400" spc="-5" dirty="0">
                <a:cs typeface="Calibri Light" panose="020F0302020204030204" pitchFamily="34" charset="0"/>
              </a:rPr>
              <a:t> hub</a:t>
            </a:r>
            <a:endParaRPr lang="en-IN" sz="2400" dirty="0">
              <a:cs typeface="Calibri Light" panose="020F0302020204030204" pitchFamily="34" charset="0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sz="2400" spc="-5" dirty="0">
                <a:cs typeface="Calibri Light" panose="020F0302020204030204" pitchFamily="34" charset="0"/>
              </a:rPr>
              <a:t>Name </a:t>
            </a:r>
            <a:r>
              <a:rPr lang="en-IN" sz="2400" dirty="0">
                <a:cs typeface="Calibri Light" panose="020F0302020204030204" pitchFamily="34" charset="0"/>
              </a:rPr>
              <a:t>of</a:t>
            </a:r>
            <a:r>
              <a:rPr lang="en-IN" sz="2400" spc="-25" dirty="0">
                <a:cs typeface="Calibri Light" panose="020F0302020204030204" pitchFamily="34" charset="0"/>
              </a:rPr>
              <a:t> </a:t>
            </a:r>
            <a:r>
              <a:rPr lang="en-IN" sz="2400" spc="-5" dirty="0">
                <a:cs typeface="Calibri Light" panose="020F0302020204030204" pitchFamily="34" charset="0"/>
              </a:rPr>
              <a:t>supervisor</a:t>
            </a:r>
            <a:endParaRPr lang="en-IN" sz="2400" dirty="0">
              <a:cs typeface="Calibri Light" panose="020F0302020204030204" pitchFamily="34" charset="0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CE789DBE-B8B6-47ED-AF0A-0107268F8BA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3437" y="3296579"/>
            <a:ext cx="6208453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6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dirty="0">
                <a:solidFill>
                  <a:schemeClr val="bg1"/>
                </a:solidFill>
              </a:rPr>
              <a:t>Freezing</a:t>
            </a:r>
            <a:r>
              <a:rPr lang="en-IN" sz="2800" spc="-35" dirty="0">
                <a:solidFill>
                  <a:schemeClr val="bg1"/>
                </a:solidFill>
              </a:rPr>
              <a:t> </a:t>
            </a:r>
            <a:r>
              <a:rPr lang="en-IN" sz="2800" spc="-5" dirty="0">
                <a:solidFill>
                  <a:schemeClr val="bg1"/>
                </a:solidFill>
              </a:rPr>
              <a:t>data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grpSp>
        <p:nvGrpSpPr>
          <p:cNvPr id="6" name="object 6">
            <a:extLst>
              <a:ext uri="{FF2B5EF4-FFF2-40B4-BE49-F238E27FC236}">
                <a16:creationId xmlns:a16="http://schemas.microsoft.com/office/drawing/2014/main" id="{2EDBBDAE-4721-48FC-B12C-03EA48C009CE}"/>
              </a:ext>
            </a:extLst>
          </p:cNvPr>
          <p:cNvGrpSpPr/>
          <p:nvPr/>
        </p:nvGrpSpPr>
        <p:grpSpPr>
          <a:xfrm>
            <a:off x="759066" y="1943100"/>
            <a:ext cx="8355965" cy="3967479"/>
            <a:chOff x="759066" y="1943100"/>
            <a:chExt cx="8355965" cy="3967479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3AC32F0B-1709-4EC2-892E-5CD02B7BDA6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066" y="1943100"/>
              <a:ext cx="7069708" cy="3966972"/>
            </a:xfrm>
            <a:prstGeom prst="rect">
              <a:avLst/>
            </a:prstGeom>
          </p:spPr>
        </p:pic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4135F31F-A17C-4055-8635-70014C52B3F3}"/>
                </a:ext>
              </a:extLst>
            </p:cNvPr>
            <p:cNvSpPr/>
            <p:nvPr/>
          </p:nvSpPr>
          <p:spPr>
            <a:xfrm>
              <a:off x="6423660" y="2756661"/>
              <a:ext cx="2691130" cy="1880235"/>
            </a:xfrm>
            <a:custGeom>
              <a:avLst/>
              <a:gdLst/>
              <a:ahLst/>
              <a:cxnLst/>
              <a:rect l="l" t="t" r="r" b="b"/>
              <a:pathLst>
                <a:path w="2691129" h="1880235">
                  <a:moveTo>
                    <a:pt x="2576068" y="587248"/>
                  </a:moveTo>
                  <a:lnTo>
                    <a:pt x="2575814" y="574548"/>
                  </a:lnTo>
                  <a:lnTo>
                    <a:pt x="76123" y="603237"/>
                  </a:lnTo>
                  <a:lnTo>
                    <a:pt x="75819" y="571500"/>
                  </a:lnTo>
                  <a:lnTo>
                    <a:pt x="0" y="610489"/>
                  </a:lnTo>
                  <a:lnTo>
                    <a:pt x="76581" y="647700"/>
                  </a:lnTo>
                  <a:lnTo>
                    <a:pt x="76263" y="616077"/>
                  </a:lnTo>
                  <a:lnTo>
                    <a:pt x="76250" y="615937"/>
                  </a:lnTo>
                  <a:lnTo>
                    <a:pt x="2576068" y="587248"/>
                  </a:lnTo>
                  <a:close/>
                </a:path>
                <a:path w="2691129" h="1880235">
                  <a:moveTo>
                    <a:pt x="2577973" y="1867916"/>
                  </a:moveTo>
                  <a:lnTo>
                    <a:pt x="107899" y="1051394"/>
                  </a:lnTo>
                  <a:lnTo>
                    <a:pt x="109220" y="1047369"/>
                  </a:lnTo>
                  <a:lnTo>
                    <a:pt x="117856" y="1021207"/>
                  </a:lnTo>
                  <a:lnTo>
                    <a:pt x="33528" y="1033526"/>
                  </a:lnTo>
                  <a:lnTo>
                    <a:pt x="93980" y="1093597"/>
                  </a:lnTo>
                  <a:lnTo>
                    <a:pt x="103924" y="1063447"/>
                  </a:lnTo>
                  <a:lnTo>
                    <a:pt x="2574036" y="1879981"/>
                  </a:lnTo>
                  <a:lnTo>
                    <a:pt x="2577973" y="1867916"/>
                  </a:lnTo>
                  <a:close/>
                </a:path>
                <a:path w="2691129" h="1880235">
                  <a:moveTo>
                    <a:pt x="2690876" y="12700"/>
                  </a:moveTo>
                  <a:lnTo>
                    <a:pt x="2689733" y="0"/>
                  </a:lnTo>
                  <a:lnTo>
                    <a:pt x="108940" y="217754"/>
                  </a:lnTo>
                  <a:lnTo>
                    <a:pt x="106286" y="186055"/>
                  </a:lnTo>
                  <a:lnTo>
                    <a:pt x="33528" y="230505"/>
                  </a:lnTo>
                  <a:lnTo>
                    <a:pt x="112636" y="262001"/>
                  </a:lnTo>
                  <a:lnTo>
                    <a:pt x="110096" y="231521"/>
                  </a:lnTo>
                  <a:lnTo>
                    <a:pt x="110007" y="230454"/>
                  </a:lnTo>
                  <a:lnTo>
                    <a:pt x="2690876" y="127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081317-8154-4228-B442-8BF4B64FB9E5}"/>
              </a:ext>
            </a:extLst>
          </p:cNvPr>
          <p:cNvSpPr txBox="1"/>
          <p:nvPr/>
        </p:nvSpPr>
        <p:spPr>
          <a:xfrm>
            <a:off x="825623" y="1349406"/>
            <a:ext cx="59391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-80" dirty="0">
                <a:cs typeface="Corbel"/>
              </a:rPr>
              <a:t>You </a:t>
            </a:r>
            <a:r>
              <a:rPr lang="en-IN" sz="2000" spc="-10" dirty="0">
                <a:cs typeface="Corbel"/>
              </a:rPr>
              <a:t>can </a:t>
            </a:r>
            <a:r>
              <a:rPr lang="en-IN" sz="2000" spc="-5" dirty="0">
                <a:cs typeface="Corbel"/>
              </a:rPr>
              <a:t>view part of your</a:t>
            </a:r>
            <a:r>
              <a:rPr lang="en-IN" sz="2000" spc="90" dirty="0">
                <a:cs typeface="Corbel"/>
              </a:rPr>
              <a:t> </a:t>
            </a:r>
            <a:r>
              <a:rPr lang="en-IN" sz="2000" spc="-5" dirty="0">
                <a:cs typeface="Corbel"/>
              </a:rPr>
              <a:t>data</a:t>
            </a:r>
            <a:endParaRPr lang="en-IN" sz="2000" dirty="0">
              <a:cs typeface="Corbel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A90ED-18E9-49A6-A859-60F66BE7516E}"/>
              </a:ext>
            </a:extLst>
          </p:cNvPr>
          <p:cNvSpPr txBox="1"/>
          <p:nvPr/>
        </p:nvSpPr>
        <p:spPr>
          <a:xfrm>
            <a:off x="9114790" y="1933575"/>
            <a:ext cx="2251587" cy="449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cs typeface="Arial"/>
              </a:rPr>
              <a:t>Freezes based on </a:t>
            </a:r>
            <a:r>
              <a:rPr lang="en-IN" sz="2000" dirty="0">
                <a:cs typeface="Arial"/>
              </a:rPr>
              <a:t>the</a:t>
            </a:r>
          </a:p>
          <a:p>
            <a:pPr marL="63500">
              <a:lnSpc>
                <a:spcPct val="100000"/>
              </a:lnSpc>
            </a:pPr>
            <a:r>
              <a:rPr lang="en-IN" sz="2000" spc="-5" dirty="0">
                <a:cs typeface="Arial"/>
              </a:rPr>
              <a:t>current</a:t>
            </a:r>
            <a:r>
              <a:rPr lang="en-IN" sz="2000" spc="-10" dirty="0">
                <a:cs typeface="Arial"/>
              </a:rPr>
              <a:t> </a:t>
            </a:r>
            <a:r>
              <a:rPr lang="en-IN" sz="2000" spc="-5" dirty="0">
                <a:cs typeface="Arial"/>
              </a:rPr>
              <a:t>selection</a:t>
            </a:r>
            <a:endParaRPr lang="en-IN" sz="2000" dirty="0"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r>
              <a:rPr lang="en-IN" sz="2000" dirty="0">
                <a:cs typeface="Arial"/>
              </a:rPr>
              <a:t>Most </a:t>
            </a:r>
            <a:r>
              <a:rPr lang="en-IN" sz="2000" spc="-5" dirty="0">
                <a:cs typeface="Arial"/>
              </a:rPr>
              <a:t>commonly used  Freeze </a:t>
            </a:r>
            <a:r>
              <a:rPr lang="en-IN" sz="2000" dirty="0">
                <a:cs typeface="Arial"/>
              </a:rPr>
              <a:t>the title </a:t>
            </a:r>
            <a:r>
              <a:rPr lang="en-IN" sz="2000" spc="-5" dirty="0">
                <a:cs typeface="Arial"/>
              </a:rPr>
              <a:t>row </a:t>
            </a:r>
            <a:r>
              <a:rPr lang="en-IN" sz="2000" dirty="0">
                <a:cs typeface="Arial"/>
              </a:rPr>
              <a:t>/</a:t>
            </a:r>
            <a:r>
              <a:rPr lang="en-IN" sz="2000" spc="-60" dirty="0">
                <a:cs typeface="Arial"/>
              </a:rPr>
              <a:t> </a:t>
            </a:r>
            <a:r>
              <a:rPr lang="en-IN" sz="2000" dirty="0">
                <a:cs typeface="Arial"/>
              </a:rPr>
              <a:t>first  </a:t>
            </a:r>
            <a:r>
              <a:rPr lang="en-IN" sz="2000" spc="-5" dirty="0">
                <a:cs typeface="Arial"/>
              </a:rPr>
              <a:t>row </a:t>
            </a:r>
            <a:r>
              <a:rPr lang="en-IN" sz="2000" spc="-10" dirty="0">
                <a:cs typeface="Arial"/>
              </a:rPr>
              <a:t>and </a:t>
            </a:r>
            <a:r>
              <a:rPr lang="en-IN" sz="2000" spc="-15" dirty="0">
                <a:cs typeface="Arial"/>
              </a:rPr>
              <a:t>you </a:t>
            </a:r>
            <a:r>
              <a:rPr lang="en-IN" sz="2000" spc="-5" dirty="0">
                <a:cs typeface="Arial"/>
              </a:rPr>
              <a:t>can scroll  the </a:t>
            </a:r>
            <a:r>
              <a:rPr lang="en-IN" sz="2000" dirty="0">
                <a:cs typeface="Arial"/>
              </a:rPr>
              <a:t>rest</a:t>
            </a:r>
            <a:r>
              <a:rPr lang="en-IN" sz="2000" spc="-10" dirty="0">
                <a:cs typeface="Arial"/>
              </a:rPr>
              <a:t> </a:t>
            </a:r>
            <a:r>
              <a:rPr lang="en-IN" sz="2000" spc="-5" dirty="0">
                <a:cs typeface="Arial"/>
              </a:rPr>
              <a:t>data</a:t>
            </a:r>
            <a:endParaRPr lang="en-IN" sz="2000" dirty="0">
              <a:cs typeface="Arial"/>
            </a:endParaRPr>
          </a:p>
          <a:p>
            <a:pPr marL="63500" marR="131445">
              <a:lnSpc>
                <a:spcPct val="100000"/>
              </a:lnSpc>
              <a:spcBef>
                <a:spcPts val="1570"/>
              </a:spcBef>
            </a:pPr>
            <a:r>
              <a:rPr lang="en-IN" sz="2000" spc="-5" dirty="0">
                <a:cs typeface="Arial"/>
              </a:rPr>
              <a:t>Freeze </a:t>
            </a:r>
            <a:r>
              <a:rPr lang="en-IN" sz="2000" dirty="0">
                <a:cs typeface="Arial"/>
              </a:rPr>
              <a:t>the first</a:t>
            </a:r>
            <a:r>
              <a:rPr lang="en-IN" sz="2000" spc="-55" dirty="0">
                <a:cs typeface="Arial"/>
              </a:rPr>
              <a:t> </a:t>
            </a:r>
            <a:r>
              <a:rPr lang="en-IN" sz="2000" spc="-5" dirty="0">
                <a:cs typeface="Arial"/>
              </a:rPr>
              <a:t>column  and </a:t>
            </a:r>
            <a:r>
              <a:rPr lang="en-IN" sz="2000" spc="-10" dirty="0">
                <a:cs typeface="Arial"/>
              </a:rPr>
              <a:t>you </a:t>
            </a:r>
            <a:r>
              <a:rPr lang="en-IN" sz="2000" spc="-5" dirty="0">
                <a:cs typeface="Arial"/>
              </a:rPr>
              <a:t>can scroll </a:t>
            </a:r>
            <a:r>
              <a:rPr lang="en-IN" sz="2000" dirty="0">
                <a:cs typeface="Arial"/>
              </a:rPr>
              <a:t>the  rest</a:t>
            </a:r>
            <a:r>
              <a:rPr lang="en-IN" sz="2000" spc="-5" dirty="0">
                <a:cs typeface="Arial"/>
              </a:rPr>
              <a:t> data</a:t>
            </a:r>
            <a:endParaRPr lang="en-IN" sz="2000" dirty="0">
              <a:cs typeface="Arial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0502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7D76E-EF7D-4F7E-B080-4493848D6123}"/>
              </a:ext>
            </a:extLst>
          </p:cNvPr>
          <p:cNvSpPr txBox="1"/>
          <p:nvPr/>
        </p:nvSpPr>
        <p:spPr>
          <a:xfrm>
            <a:off x="2961313" y="2361344"/>
            <a:ext cx="70747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800" dirty="0"/>
              <a:t>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67125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Installing Data Analysis Tool in Excel</a:t>
            </a:r>
            <a:endParaRPr lang="en-IN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E72EF-CC6F-4974-9120-DE2F874F9A21}"/>
              </a:ext>
            </a:extLst>
          </p:cNvPr>
          <p:cNvSpPr txBox="1"/>
          <p:nvPr/>
        </p:nvSpPr>
        <p:spPr>
          <a:xfrm>
            <a:off x="1442906" y="2055303"/>
            <a:ext cx="95298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02124"/>
                </a:solidFill>
                <a:effectLst/>
              </a:rPr>
              <a:t>Click on the File tab, click Options, and then click the Add-Ins category.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200" b="0" i="0" dirty="0">
              <a:solidFill>
                <a:srgbClr val="202124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02124"/>
                </a:solidFill>
                <a:effectLst/>
              </a:rPr>
              <a:t>In the Manage box, select </a:t>
            </a:r>
            <a:r>
              <a:rPr lang="en-IN" sz="2200" b="1" i="0" dirty="0">
                <a:solidFill>
                  <a:srgbClr val="202124"/>
                </a:solidFill>
                <a:effectLst/>
              </a:rPr>
              <a:t>Excel</a:t>
            </a:r>
            <a:r>
              <a:rPr lang="en-IN" sz="2200" b="0" i="0" dirty="0">
                <a:solidFill>
                  <a:srgbClr val="202124"/>
                </a:solidFill>
                <a:effectLst/>
              </a:rPr>
              <a:t> Add-ins and then click Go.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200" b="0" i="0" dirty="0">
              <a:solidFill>
                <a:srgbClr val="202124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02124"/>
                </a:solidFill>
                <a:effectLst/>
              </a:rPr>
              <a:t>In the Add-Ins available box, select the </a:t>
            </a:r>
            <a:r>
              <a:rPr lang="en-IN" sz="2200" b="1" i="0" dirty="0">
                <a:solidFill>
                  <a:srgbClr val="202124"/>
                </a:solidFill>
                <a:effectLst/>
              </a:rPr>
              <a:t>Analysis</a:t>
            </a:r>
            <a:r>
              <a:rPr lang="en-IN" sz="2200" b="0" i="0" dirty="0">
                <a:solidFill>
                  <a:srgbClr val="202124"/>
                </a:solidFill>
                <a:effectLst/>
              </a:rPr>
              <a:t> Tool Pack check box, and then click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8025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Installing Data Analysis Tool in Excel</a:t>
            </a:r>
            <a:endParaRPr lang="en-IN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E72EF-CC6F-4974-9120-DE2F874F9A21}"/>
              </a:ext>
            </a:extLst>
          </p:cNvPr>
          <p:cNvSpPr txBox="1"/>
          <p:nvPr/>
        </p:nvSpPr>
        <p:spPr>
          <a:xfrm>
            <a:off x="1109709" y="1602297"/>
            <a:ext cx="25567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02124"/>
                </a:solidFill>
                <a:effectLst/>
              </a:rPr>
              <a:t> Click on the File tab</a:t>
            </a:r>
            <a:endParaRPr lang="en-IN" sz="2000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F3857-CC4A-4823-9698-C8624A1A6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98" y="1026184"/>
            <a:ext cx="8320598" cy="54004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A74830-93D8-4689-B301-BE76CA70722A}"/>
              </a:ext>
            </a:extLst>
          </p:cNvPr>
          <p:cNvCxnSpPr>
            <a:cxnSpLocks/>
          </p:cNvCxnSpPr>
          <p:nvPr/>
        </p:nvCxnSpPr>
        <p:spPr>
          <a:xfrm flipV="1">
            <a:off x="3559946" y="1349406"/>
            <a:ext cx="435005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9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Installing Data Analysis Tool in Excel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E72EF-CC6F-4974-9120-DE2F874F9A21}"/>
              </a:ext>
            </a:extLst>
          </p:cNvPr>
          <p:cNvSpPr txBox="1"/>
          <p:nvPr/>
        </p:nvSpPr>
        <p:spPr>
          <a:xfrm>
            <a:off x="1442906" y="2055303"/>
            <a:ext cx="9529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02124"/>
                </a:solidFill>
                <a:effectLst/>
              </a:rPr>
              <a:t>Click on  Options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BAFF62-31EE-4EBB-9D1E-FC8EAC67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520" y="1016659"/>
            <a:ext cx="8383479" cy="5409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073172-54B3-472B-9FB4-29C3E634739C}"/>
              </a:ext>
            </a:extLst>
          </p:cNvPr>
          <p:cNvCxnSpPr>
            <a:cxnSpLocks/>
          </p:cNvCxnSpPr>
          <p:nvPr/>
        </p:nvCxnSpPr>
        <p:spPr>
          <a:xfrm>
            <a:off x="2911876" y="2380081"/>
            <a:ext cx="1047565" cy="346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3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Installing Data Analysis Tool in Excel</a:t>
            </a:r>
            <a:endParaRPr lang="en-IN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E72EF-CC6F-4974-9120-DE2F874F9A21}"/>
              </a:ext>
            </a:extLst>
          </p:cNvPr>
          <p:cNvSpPr txBox="1"/>
          <p:nvPr/>
        </p:nvSpPr>
        <p:spPr>
          <a:xfrm>
            <a:off x="1442905" y="2055303"/>
            <a:ext cx="446962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</a:rPr>
              <a:t>C</a:t>
            </a:r>
            <a:r>
              <a:rPr lang="en-IN" sz="2000" b="0" i="0" dirty="0">
                <a:solidFill>
                  <a:srgbClr val="202124"/>
                </a:solidFill>
                <a:effectLst/>
              </a:rPr>
              <a:t>lick  on the Add-Ins Category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111598-9886-42A0-8B0D-6FCC4C4D7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39" y="1016658"/>
            <a:ext cx="7158357" cy="540994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DC322E-3756-4ACD-A1C9-CE9263A62EC0}"/>
              </a:ext>
            </a:extLst>
          </p:cNvPr>
          <p:cNvCxnSpPr>
            <a:cxnSpLocks/>
          </p:cNvCxnSpPr>
          <p:nvPr/>
        </p:nvCxnSpPr>
        <p:spPr>
          <a:xfrm>
            <a:off x="4793942" y="2338755"/>
            <a:ext cx="2139518" cy="108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5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Installing Data Analysis Tool in Excel</a:t>
            </a:r>
            <a:endParaRPr lang="en-IN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0376BC-83F6-4285-A173-A7DA4296068E}"/>
              </a:ext>
            </a:extLst>
          </p:cNvPr>
          <p:cNvSpPr txBox="1"/>
          <p:nvPr/>
        </p:nvSpPr>
        <p:spPr>
          <a:xfrm>
            <a:off x="967667" y="1855433"/>
            <a:ext cx="34179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02124"/>
                </a:solidFill>
                <a:effectLst/>
              </a:rPr>
              <a:t>In the Manage box, select </a:t>
            </a:r>
            <a:r>
              <a:rPr lang="en-IN" sz="2000" b="1" i="0" dirty="0">
                <a:solidFill>
                  <a:srgbClr val="202124"/>
                </a:solidFill>
                <a:effectLst/>
              </a:rPr>
              <a:t>Excel</a:t>
            </a:r>
            <a:r>
              <a:rPr lang="en-IN" sz="2000" b="0" i="0" dirty="0">
                <a:solidFill>
                  <a:srgbClr val="202124"/>
                </a:solidFill>
                <a:effectLst/>
              </a:rPr>
              <a:t> Add-ins and then click Go.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D43AC-401E-4120-833A-8F4FE08E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043" y="1016659"/>
            <a:ext cx="7477953" cy="540994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02F39C-5F64-4C48-A8FD-74EB5708518E}"/>
              </a:ext>
            </a:extLst>
          </p:cNvPr>
          <p:cNvCxnSpPr/>
          <p:nvPr/>
        </p:nvCxnSpPr>
        <p:spPr>
          <a:xfrm>
            <a:off x="3617467" y="2539014"/>
            <a:ext cx="3990696" cy="257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C4E1AA-CC0D-488E-995B-F9604EF45F20}"/>
              </a:ext>
            </a:extLst>
          </p:cNvPr>
          <p:cNvCxnSpPr/>
          <p:nvPr/>
        </p:nvCxnSpPr>
        <p:spPr>
          <a:xfrm>
            <a:off x="4030462" y="2450237"/>
            <a:ext cx="4438835" cy="276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Installing Data Analysis Tool in Excel</a:t>
            </a:r>
            <a:endParaRPr lang="en-IN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8F2CA-EEFB-455D-BB80-BF31F0A00595}"/>
              </a:ext>
            </a:extLst>
          </p:cNvPr>
          <p:cNvSpPr txBox="1"/>
          <p:nvPr/>
        </p:nvSpPr>
        <p:spPr>
          <a:xfrm>
            <a:off x="1504949" y="1784412"/>
            <a:ext cx="40169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02124"/>
                </a:solidFill>
                <a:effectLst/>
              </a:rPr>
              <a:t>In the Add-Ins available box, select the </a:t>
            </a:r>
            <a:r>
              <a:rPr lang="en-IN" sz="2000" b="1" i="0" dirty="0">
                <a:solidFill>
                  <a:srgbClr val="202124"/>
                </a:solidFill>
                <a:effectLst/>
              </a:rPr>
              <a:t>Analysis</a:t>
            </a:r>
            <a:r>
              <a:rPr lang="en-IN" sz="2000" b="0" i="0" dirty="0">
                <a:solidFill>
                  <a:srgbClr val="202124"/>
                </a:solidFill>
                <a:effectLst/>
              </a:rPr>
              <a:t> Tool Pack check box, and then click OK.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00EAD9-C7A8-4755-93A6-46AF0189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648" y="1016658"/>
            <a:ext cx="6578347" cy="540994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C494E6-09EA-4F1D-850F-70E7D964F34B}"/>
              </a:ext>
            </a:extLst>
          </p:cNvPr>
          <p:cNvCxnSpPr>
            <a:cxnSpLocks/>
          </p:cNvCxnSpPr>
          <p:nvPr/>
        </p:nvCxnSpPr>
        <p:spPr>
          <a:xfrm>
            <a:off x="4944862" y="2476870"/>
            <a:ext cx="2814221" cy="3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6946FD-8CEB-4D74-90E3-1C46640B8543}"/>
              </a:ext>
            </a:extLst>
          </p:cNvPr>
          <p:cNvCxnSpPr/>
          <p:nvPr/>
        </p:nvCxnSpPr>
        <p:spPr>
          <a:xfrm>
            <a:off x="4092606" y="2778710"/>
            <a:ext cx="6178859" cy="28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3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fontAlgn="base"/>
            <a:r>
              <a:rPr lang="en-IN" sz="2800" b="1" dirty="0">
                <a:solidFill>
                  <a:schemeClr val="bg1"/>
                </a:solidFill>
                <a:cs typeface="Arial" panose="020B0604020202020204" pitchFamily="34" charset="0"/>
              </a:rPr>
              <a:t>                            Basic Operation and Function in Excel</a:t>
            </a:r>
            <a:endParaRPr lang="en-IN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AA3C6-50F3-46BD-98C6-6B88AB01E213}"/>
              </a:ext>
            </a:extLst>
          </p:cNvPr>
          <p:cNvSpPr txBox="1"/>
          <p:nvPr/>
        </p:nvSpPr>
        <p:spPr>
          <a:xfrm>
            <a:off x="1532386" y="1893415"/>
            <a:ext cx="9127222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5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IN" sz="2000" dirty="0">
                <a:cs typeface="Arial"/>
              </a:rPr>
              <a:t>Using Excel </a:t>
            </a:r>
            <a:r>
              <a:rPr lang="en-IN" sz="2000" spc="-5" dirty="0">
                <a:cs typeface="Arial"/>
              </a:rPr>
              <a:t>Function</a:t>
            </a:r>
            <a:r>
              <a:rPr lang="en-IN" sz="2000" spc="-70" dirty="0">
                <a:cs typeface="Arial"/>
              </a:rPr>
              <a:t> </a:t>
            </a:r>
            <a:r>
              <a:rPr lang="en-IN" sz="2000" dirty="0">
                <a:cs typeface="Arial"/>
              </a:rPr>
              <a:t>wizard</a:t>
            </a: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IN" sz="2000" spc="-45" dirty="0">
                <a:cs typeface="Arial"/>
              </a:rPr>
              <a:t>COUNTIF, </a:t>
            </a:r>
            <a:r>
              <a:rPr lang="en-IN" sz="2000" dirty="0">
                <a:cs typeface="Arial"/>
              </a:rPr>
              <a:t>COUNTIFs SUMIF</a:t>
            </a:r>
            <a:r>
              <a:rPr lang="en-IN" sz="2000" spc="-50" dirty="0">
                <a:cs typeface="Arial"/>
              </a:rPr>
              <a:t> </a:t>
            </a:r>
            <a:r>
              <a:rPr lang="en-IN" sz="2000" spc="-5" dirty="0">
                <a:cs typeface="Arial"/>
              </a:rPr>
              <a:t>functions</a:t>
            </a:r>
            <a:endParaRPr lang="en-IN" sz="2000" dirty="0"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IN" sz="2000" spc="-5" dirty="0">
                <a:cs typeface="Arial"/>
              </a:rPr>
              <a:t>Filtering</a:t>
            </a:r>
            <a:r>
              <a:rPr lang="en-IN" sz="2000" spc="-15" dirty="0">
                <a:cs typeface="Arial"/>
              </a:rPr>
              <a:t> </a:t>
            </a:r>
            <a:r>
              <a:rPr lang="en-IN" sz="2000" spc="-5" dirty="0">
                <a:cs typeface="Arial"/>
              </a:rPr>
              <a:t>data</a:t>
            </a:r>
            <a:endParaRPr lang="en-IN" sz="2000" dirty="0"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IN" sz="2000" spc="-5" dirty="0">
                <a:cs typeface="Arial"/>
              </a:rPr>
              <a:t>Sorting</a:t>
            </a:r>
            <a:r>
              <a:rPr lang="en-IN" sz="2000" spc="-20" dirty="0">
                <a:cs typeface="Arial"/>
              </a:rPr>
              <a:t> </a:t>
            </a:r>
            <a:r>
              <a:rPr lang="en-IN" sz="2000" spc="-5" dirty="0">
                <a:cs typeface="Arial"/>
              </a:rPr>
              <a:t>data</a:t>
            </a:r>
            <a:endParaRPr lang="en-IN" sz="2000" dirty="0"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IN" sz="2000" dirty="0">
                <a:cs typeface="Arial"/>
              </a:rPr>
              <a:t>Freezing</a:t>
            </a:r>
            <a:r>
              <a:rPr lang="en-IN" sz="2000" spc="-45" dirty="0">
                <a:cs typeface="Arial"/>
              </a:rPr>
              <a:t> </a:t>
            </a:r>
            <a:r>
              <a:rPr lang="en-IN" sz="2000" spc="-5" dirty="0">
                <a:cs typeface="Arial"/>
              </a:rPr>
              <a:t>data</a:t>
            </a:r>
            <a:endParaRPr lang="en-IN" sz="2000" dirty="0"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07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spc="-5" dirty="0">
                <a:solidFill>
                  <a:schemeClr val="bg1"/>
                </a:solidFill>
              </a:rPr>
              <a:t>Function</a:t>
            </a:r>
            <a:r>
              <a:rPr lang="en-IN" sz="2800" spc="-40" dirty="0">
                <a:solidFill>
                  <a:schemeClr val="bg1"/>
                </a:solidFill>
              </a:rPr>
              <a:t> </a:t>
            </a:r>
            <a:r>
              <a:rPr lang="en-IN" sz="2800" spc="-10" dirty="0">
                <a:solidFill>
                  <a:schemeClr val="bg1"/>
                </a:solidFill>
              </a:rPr>
              <a:t>Wizard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F53A2-D06B-490E-9BF5-689A9EE9E671}"/>
              </a:ext>
            </a:extLst>
          </p:cNvPr>
          <p:cNvSpPr txBox="1"/>
          <p:nvPr/>
        </p:nvSpPr>
        <p:spPr>
          <a:xfrm>
            <a:off x="1089657" y="1493240"/>
            <a:ext cx="977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lang="en-IN" sz="2000" spc="-5" dirty="0">
                <a:cs typeface="Arial"/>
              </a:rPr>
              <a:t>Function </a:t>
            </a:r>
            <a:r>
              <a:rPr lang="en-IN" sz="2000" dirty="0">
                <a:cs typeface="Arial"/>
              </a:rPr>
              <a:t>wizard: </a:t>
            </a:r>
            <a:r>
              <a:rPr lang="en-IN" sz="2000" spc="-5" dirty="0">
                <a:cs typeface="Arial"/>
              </a:rPr>
              <a:t>enables to </a:t>
            </a:r>
            <a:r>
              <a:rPr lang="en-IN" sz="2000" dirty="0">
                <a:cs typeface="Arial"/>
              </a:rPr>
              <a:t>insert </a:t>
            </a:r>
            <a:r>
              <a:rPr lang="en-IN" sz="2000" spc="-5" dirty="0">
                <a:cs typeface="Arial"/>
              </a:rPr>
              <a:t>different</a:t>
            </a:r>
            <a:r>
              <a:rPr lang="en-IN" sz="2000" spc="10" dirty="0">
                <a:cs typeface="Arial"/>
              </a:rPr>
              <a:t> </a:t>
            </a:r>
            <a:r>
              <a:rPr lang="en-IN" sz="2000" dirty="0">
                <a:cs typeface="Arial"/>
              </a:rPr>
              <a:t>function</a:t>
            </a: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AD8A0B4E-3502-4828-B34D-5C89F8C5F0B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660" y="2706623"/>
            <a:ext cx="5036820" cy="2193036"/>
          </a:xfrm>
          <a:prstGeom prst="rect">
            <a:avLst/>
          </a:prstGeom>
        </p:spPr>
      </p:pic>
      <p:pic>
        <p:nvPicPr>
          <p:cNvPr id="9" name="object 4">
            <a:extLst>
              <a:ext uri="{FF2B5EF4-FFF2-40B4-BE49-F238E27FC236}">
                <a16:creationId xmlns:a16="http://schemas.microsoft.com/office/drawing/2014/main" id="{8C795DE2-1D41-439F-9170-70497879883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71787" y="2444282"/>
            <a:ext cx="4015739" cy="3430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6D0DE-CD39-43A8-960A-274B74503DDB}"/>
              </a:ext>
            </a:extLst>
          </p:cNvPr>
          <p:cNvSpPr txBox="1"/>
          <p:nvPr/>
        </p:nvSpPr>
        <p:spPr>
          <a:xfrm>
            <a:off x="1089657" y="1939043"/>
            <a:ext cx="50063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cs typeface="Arial"/>
              </a:rPr>
              <a:t>Formula &gt; </a:t>
            </a:r>
            <a:r>
              <a:rPr lang="en-IN" sz="2000" b="1" spc="-5" dirty="0">
                <a:cs typeface="Arial"/>
              </a:rPr>
              <a:t>insert </a:t>
            </a:r>
            <a:r>
              <a:rPr lang="en-IN" sz="2000" b="1" dirty="0">
                <a:cs typeface="Arial"/>
              </a:rPr>
              <a:t>function/ </a:t>
            </a:r>
            <a:r>
              <a:rPr lang="en-IN" sz="2000" b="1" spc="-5" dirty="0">
                <a:cs typeface="Arial"/>
              </a:rPr>
              <a:t>select </a:t>
            </a:r>
            <a:r>
              <a:rPr lang="en-IN" sz="2000" b="1" dirty="0">
                <a:cs typeface="Arial"/>
              </a:rPr>
              <a:t>from</a:t>
            </a:r>
            <a:r>
              <a:rPr lang="en-IN" sz="2000" b="1" spc="-70" dirty="0">
                <a:cs typeface="Arial"/>
              </a:rPr>
              <a:t> </a:t>
            </a:r>
            <a:r>
              <a:rPr lang="en-IN" sz="2000" b="1" dirty="0">
                <a:cs typeface="Arial"/>
              </a:rPr>
              <a:t>the  list</a:t>
            </a:r>
            <a:endParaRPr lang="en-IN" sz="2000" dirty="0">
              <a:cs typeface="Arial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171F8-617B-47D9-A221-8F53699C219C}"/>
              </a:ext>
            </a:extLst>
          </p:cNvPr>
          <p:cNvSpPr txBox="1"/>
          <p:nvPr/>
        </p:nvSpPr>
        <p:spPr>
          <a:xfrm>
            <a:off x="7560564" y="1939043"/>
            <a:ext cx="2734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-5" dirty="0">
                <a:cs typeface="Arial"/>
              </a:rPr>
              <a:t>insert</a:t>
            </a:r>
            <a:r>
              <a:rPr lang="en-IN" sz="2000" b="1" spc="-60" dirty="0">
                <a:cs typeface="Arial"/>
              </a:rPr>
              <a:t> </a:t>
            </a:r>
            <a:r>
              <a:rPr lang="en-IN" sz="2000" b="1" dirty="0">
                <a:cs typeface="Arial"/>
              </a:rPr>
              <a:t>function</a:t>
            </a:r>
            <a:endParaRPr lang="en-IN" sz="2000" dirty="0">
              <a:cs typeface="Arial"/>
            </a:endParaRPr>
          </a:p>
          <a:p>
            <a:endParaRPr lang="en-IN" sz="2000" dirty="0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E782391C-9178-4AD8-A6AE-3BE8E8A5AF39}"/>
              </a:ext>
            </a:extLst>
          </p:cNvPr>
          <p:cNvSpPr/>
          <p:nvPr/>
        </p:nvSpPr>
        <p:spPr>
          <a:xfrm>
            <a:off x="2182367" y="2247900"/>
            <a:ext cx="5450840" cy="1398270"/>
          </a:xfrm>
          <a:custGeom>
            <a:avLst/>
            <a:gdLst/>
            <a:ahLst/>
            <a:cxnLst/>
            <a:rect l="l" t="t" r="r" b="b"/>
            <a:pathLst>
              <a:path w="5450840" h="1398270">
                <a:moveTo>
                  <a:pt x="5375183" y="30814"/>
                </a:moveTo>
                <a:lnTo>
                  <a:pt x="0" y="1385697"/>
                </a:lnTo>
                <a:lnTo>
                  <a:pt x="3048" y="1398016"/>
                </a:lnTo>
                <a:lnTo>
                  <a:pt x="5378291" y="43118"/>
                </a:lnTo>
                <a:lnTo>
                  <a:pt x="5375183" y="30814"/>
                </a:lnTo>
                <a:close/>
              </a:path>
              <a:path w="5450840" h="1398270">
                <a:moveTo>
                  <a:pt x="5439686" y="27686"/>
                </a:moveTo>
                <a:lnTo>
                  <a:pt x="5387593" y="27686"/>
                </a:lnTo>
                <a:lnTo>
                  <a:pt x="5390641" y="40004"/>
                </a:lnTo>
                <a:lnTo>
                  <a:pt x="5378291" y="43118"/>
                </a:lnTo>
                <a:lnTo>
                  <a:pt x="5386070" y="73913"/>
                </a:lnTo>
                <a:lnTo>
                  <a:pt x="5439686" y="27686"/>
                </a:lnTo>
                <a:close/>
              </a:path>
              <a:path w="5450840" h="1398270">
                <a:moveTo>
                  <a:pt x="5387593" y="27686"/>
                </a:moveTo>
                <a:lnTo>
                  <a:pt x="5375183" y="30814"/>
                </a:lnTo>
                <a:lnTo>
                  <a:pt x="5378291" y="43118"/>
                </a:lnTo>
                <a:lnTo>
                  <a:pt x="5390641" y="40004"/>
                </a:lnTo>
                <a:lnTo>
                  <a:pt x="5387593" y="27686"/>
                </a:lnTo>
                <a:close/>
              </a:path>
              <a:path w="5450840" h="1398270">
                <a:moveTo>
                  <a:pt x="5367401" y="0"/>
                </a:moveTo>
                <a:lnTo>
                  <a:pt x="5375183" y="30814"/>
                </a:lnTo>
                <a:lnTo>
                  <a:pt x="5387593" y="27686"/>
                </a:lnTo>
                <a:lnTo>
                  <a:pt x="5439686" y="27686"/>
                </a:lnTo>
                <a:lnTo>
                  <a:pt x="5450585" y="18287"/>
                </a:lnTo>
                <a:lnTo>
                  <a:pt x="536740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4182</TotalTime>
  <Words>534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Varun  Tiwari-GUSCSE201927690</cp:lastModifiedBy>
  <cp:revision>231</cp:revision>
  <dcterms:created xsi:type="dcterms:W3CDTF">2020-05-05T09:43:45Z</dcterms:created>
  <dcterms:modified xsi:type="dcterms:W3CDTF">2020-11-19T17:22:39Z</dcterms:modified>
</cp:coreProperties>
</file>