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12192000"/>
  <p:notesSz cx="7010400" cy="9296400"/>
  <p:embeddedFontLst>
    <p:embeddedFont>
      <p:font typeface="Tino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0" roundtripDataSignature="AMtx7miL4JNZPKl/L6+9JCs3udEYeQ4A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Tinos-regular.fntdata"/><Relationship Id="rId25" Type="http://schemas.openxmlformats.org/officeDocument/2006/relationships/slide" Target="slides/slide20.xml"/><Relationship Id="rId28" Type="http://schemas.openxmlformats.org/officeDocument/2006/relationships/font" Target="fonts/Tinos-italic.fntdata"/><Relationship Id="rId27" Type="http://schemas.openxmlformats.org/officeDocument/2006/relationships/font" Target="fonts/Tino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Tino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0938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0" type="dt"/>
          </p:nvPr>
        </p:nvSpPr>
        <p:spPr>
          <a:xfrm>
            <a:off x="3970938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22-02-2021</a:t>
            </a:r>
            <a:endParaRPr/>
          </a:p>
        </p:txBody>
      </p:sp>
      <p:sp>
        <p:nvSpPr>
          <p:cNvPr id="88" name="Google Shape;88;p1:notes"/>
          <p:cNvSpPr txBox="1"/>
          <p:nvPr>
            <p:ph idx="12" type="sldNum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0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0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1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2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2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3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3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4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4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5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5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6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7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7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8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8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9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0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0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6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7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8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9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 amt="6000"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slideshare.net/girishsrivastava1/my-tableau/32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13000"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/>
        </p:nvSpPr>
        <p:spPr>
          <a:xfrm>
            <a:off x="571500" y="214313"/>
            <a:ext cx="10763251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-1" y="0"/>
            <a:ext cx="12191999" cy="9087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School of Computing Science and Engineering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i="0" lang="en-US" sz="1800" u="none" cap="none" strike="noStrik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</a:br>
            <a:r>
              <a:rPr b="1" i="0" lang="en-US" sz="1800" u="none" cap="none" strike="noStrik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Course Code : BCS01T1001		   		Course Name: Data Analytics</a:t>
            </a:r>
            <a:endParaRPr b="1" i="0" sz="1800" u="none" cap="none" strike="noStrik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-1" y="6416040"/>
            <a:ext cx="12191998" cy="4419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Name of the Faculty: Bibhas Kumar Rana						Program Name: B.Tech</a:t>
            </a:r>
            <a:endParaRPr b="1" i="0" sz="1800" u="none" cap="none" strike="noStrik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1131017" y="2462050"/>
            <a:ext cx="1058737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UNIT IV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Getting Data, visualizing data on maps</a:t>
            </a:r>
            <a:endParaRPr b="0" i="0" sz="4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"/>
          <p:cNvSpPr txBox="1"/>
          <p:nvPr>
            <p:ph type="title"/>
          </p:nvPr>
        </p:nvSpPr>
        <p:spPr>
          <a:xfrm>
            <a:off x="2913634" y="365583"/>
            <a:ext cx="6942455" cy="574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Software process and Process Models</a:t>
            </a:r>
            <a:endParaRPr/>
          </a:p>
        </p:txBody>
      </p:sp>
      <p:sp>
        <p:nvSpPr>
          <p:cNvPr id="214" name="Google Shape;214;p10"/>
          <p:cNvSpPr txBox="1"/>
          <p:nvPr/>
        </p:nvSpPr>
        <p:spPr>
          <a:xfrm>
            <a:off x="928077" y="1008135"/>
            <a:ext cx="10945056" cy="5902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20040" lvl="0" marL="332105" marR="508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Bar charts:</a:t>
            </a:r>
            <a:endParaRPr/>
          </a:p>
          <a:p>
            <a:pPr indent="-197421" lvl="0" marL="332105" marR="5080" rtl="0" algn="just">
              <a:spcBef>
                <a:spcPts val="105"/>
              </a:spcBef>
              <a:spcAft>
                <a:spcPts val="0"/>
              </a:spcAft>
              <a:buClr>
                <a:schemeClr val="dk1"/>
              </a:buClr>
              <a:buSzPts val="1931"/>
              <a:buFont typeface="Noto Sans Symbols"/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2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Bar charts visually represent data in a way that makes the comparing of values across different categories easy.</a:t>
            </a:r>
            <a:endParaRPr/>
          </a:p>
          <a:p>
            <a:pPr indent="-2032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length of the bar is the primary means by which you will visually understand the data.</a:t>
            </a:r>
            <a:endParaRPr/>
          </a:p>
          <a:p>
            <a:pPr indent="-2032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may also incorporate color, size, stacking, and order to communicate additional attributes and values.</a:t>
            </a:r>
            <a:endParaRPr/>
          </a:p>
          <a:p>
            <a:pPr indent="-2032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Here the data considered as variation of the sample that ships with Tableau: Superstore, a fictional retail chain that sells various products to customers across the United States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0040" lvl="0" marL="332105" marR="5080" rtl="0" algn="l">
              <a:spcBef>
                <a:spcPts val="105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10"/>
          <p:cNvSpPr/>
          <p:nvPr/>
        </p:nvSpPr>
        <p:spPr>
          <a:xfrm>
            <a:off x="1979676" y="4043808"/>
            <a:ext cx="356616" cy="2529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0"/>
          <p:cNvSpPr/>
          <p:nvPr/>
        </p:nvSpPr>
        <p:spPr>
          <a:xfrm>
            <a:off x="1979676" y="4516247"/>
            <a:ext cx="356616" cy="2529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0"/>
          <p:cNvSpPr/>
          <p:nvPr/>
        </p:nvSpPr>
        <p:spPr>
          <a:xfrm>
            <a:off x="1979676" y="5533034"/>
            <a:ext cx="356616" cy="25298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0"/>
          <p:cNvSpPr/>
          <p:nvPr/>
        </p:nvSpPr>
        <p:spPr>
          <a:xfrm>
            <a:off x="1979676" y="6005474"/>
            <a:ext cx="356616" cy="25298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0"/>
          <p:cNvSpPr txBox="1"/>
          <p:nvPr/>
        </p:nvSpPr>
        <p:spPr>
          <a:xfrm>
            <a:off x="1543422" y="1514043"/>
            <a:ext cx="9668529" cy="5059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10"/>
          <p:cNvSpPr txBox="1"/>
          <p:nvPr/>
        </p:nvSpPr>
        <p:spPr>
          <a:xfrm>
            <a:off x="10030841" y="6423228"/>
            <a:ext cx="20574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5400" marR="0" rtl="0" algn="l">
              <a:lnSpc>
                <a:spcPct val="99166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0"/>
          <p:cNvSpPr txBox="1"/>
          <p:nvPr/>
        </p:nvSpPr>
        <p:spPr>
          <a:xfrm>
            <a:off x="-3" y="-88777"/>
            <a:ext cx="12191999" cy="9087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800" u="none" cap="none" strike="noStrik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Getting Data, visualizing data on maps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0"/>
          <p:cNvSpPr txBox="1"/>
          <p:nvPr/>
        </p:nvSpPr>
        <p:spPr>
          <a:xfrm>
            <a:off x="-1" y="6416040"/>
            <a:ext cx="12191998" cy="4419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					</a:t>
            </a:r>
            <a:r>
              <a:rPr b="1" lang="en-US" sz="180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Program Name: B.Tech</a:t>
            </a:r>
            <a:endParaRPr b="1" i="0" sz="1800" u="none" cap="none" strike="noStrik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1"/>
          <p:cNvSpPr txBox="1"/>
          <p:nvPr>
            <p:ph type="title"/>
          </p:nvPr>
        </p:nvSpPr>
        <p:spPr>
          <a:xfrm>
            <a:off x="2913634" y="365583"/>
            <a:ext cx="6942455" cy="574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Software process and Process Models</a:t>
            </a:r>
            <a:endParaRPr/>
          </a:p>
        </p:txBody>
      </p:sp>
      <p:sp>
        <p:nvSpPr>
          <p:cNvPr id="228" name="Google Shape;228;p11"/>
          <p:cNvSpPr txBox="1"/>
          <p:nvPr/>
        </p:nvSpPr>
        <p:spPr>
          <a:xfrm>
            <a:off x="928077" y="1008135"/>
            <a:ext cx="10945056" cy="54098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20040" lvl="0" marL="332105" marR="508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Bar charts:</a:t>
            </a:r>
            <a:endParaRPr/>
          </a:p>
          <a:p>
            <a:pPr indent="-197421" lvl="0" marL="332105" marR="5080" rtl="0" algn="just">
              <a:spcBef>
                <a:spcPts val="105"/>
              </a:spcBef>
              <a:spcAft>
                <a:spcPts val="0"/>
              </a:spcAft>
              <a:buClr>
                <a:schemeClr val="dk1"/>
              </a:buClr>
              <a:buSzPts val="1931"/>
              <a:buFont typeface="Noto Sans Symbols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Click on the the Sales by Department tab to view that sheet.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Drag and drop the Sales field from Measures in the data pane onto the Columns shelf. You now have a bar chart with a single bar representing the sum of sales for all the data in the data source.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Drag and drop the Department field from Dimensions in the data pane to the Rows shelf. This slices the data to give you three bars, each having a length that corresponds to the sum of sales for each department:</a:t>
            </a:r>
            <a:endParaRPr b="1"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040" lvl="0" marL="332105" marR="5080" rtl="0" algn="l">
              <a:spcBef>
                <a:spcPts val="105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" name="Google Shape;229;p11"/>
          <p:cNvSpPr/>
          <p:nvPr/>
        </p:nvSpPr>
        <p:spPr>
          <a:xfrm>
            <a:off x="1979676" y="4043808"/>
            <a:ext cx="356616" cy="2529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1"/>
          <p:cNvSpPr/>
          <p:nvPr/>
        </p:nvSpPr>
        <p:spPr>
          <a:xfrm>
            <a:off x="1979676" y="4516247"/>
            <a:ext cx="356616" cy="2529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1"/>
          <p:cNvSpPr/>
          <p:nvPr/>
        </p:nvSpPr>
        <p:spPr>
          <a:xfrm>
            <a:off x="1979676" y="5533034"/>
            <a:ext cx="356616" cy="25298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1"/>
          <p:cNvSpPr/>
          <p:nvPr/>
        </p:nvSpPr>
        <p:spPr>
          <a:xfrm>
            <a:off x="1979676" y="6005474"/>
            <a:ext cx="356616" cy="25298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1"/>
          <p:cNvSpPr txBox="1"/>
          <p:nvPr/>
        </p:nvSpPr>
        <p:spPr>
          <a:xfrm>
            <a:off x="1543422" y="1514043"/>
            <a:ext cx="9668529" cy="5059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11"/>
          <p:cNvSpPr txBox="1"/>
          <p:nvPr/>
        </p:nvSpPr>
        <p:spPr>
          <a:xfrm>
            <a:off x="10030841" y="6423228"/>
            <a:ext cx="20574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5400" marR="0" rtl="0" algn="l">
              <a:lnSpc>
                <a:spcPct val="99166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1"/>
          <p:cNvSpPr txBox="1"/>
          <p:nvPr/>
        </p:nvSpPr>
        <p:spPr>
          <a:xfrm>
            <a:off x="-3" y="-88777"/>
            <a:ext cx="12191999" cy="9087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800" u="none" cap="none" strike="noStrik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Getting Data, visualizing data on maps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1"/>
          <p:cNvSpPr txBox="1"/>
          <p:nvPr/>
        </p:nvSpPr>
        <p:spPr>
          <a:xfrm>
            <a:off x="-1" y="6416040"/>
            <a:ext cx="12191998" cy="4419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					</a:t>
            </a:r>
            <a:r>
              <a:rPr b="1" lang="en-US" sz="180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Program Name: B.Tech</a:t>
            </a:r>
            <a:endParaRPr b="1" i="0" sz="1800" u="none" cap="none" strike="noStrik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2"/>
          <p:cNvSpPr txBox="1"/>
          <p:nvPr>
            <p:ph type="title"/>
          </p:nvPr>
        </p:nvSpPr>
        <p:spPr>
          <a:xfrm>
            <a:off x="2913634" y="365583"/>
            <a:ext cx="6942455" cy="574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Software process and Process Models</a:t>
            </a:r>
            <a:endParaRPr/>
          </a:p>
        </p:txBody>
      </p:sp>
      <p:sp>
        <p:nvSpPr>
          <p:cNvPr id="242" name="Google Shape;242;p12"/>
          <p:cNvSpPr txBox="1"/>
          <p:nvPr/>
        </p:nvSpPr>
        <p:spPr>
          <a:xfrm>
            <a:off x="928077" y="1008135"/>
            <a:ext cx="10945056" cy="14702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20040" lvl="0" marL="332105" marR="508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Bar charts:</a:t>
            </a:r>
            <a:endParaRPr/>
          </a:p>
          <a:p>
            <a:pPr indent="-197421" lvl="0" marL="332105" marR="5080" rtl="0" algn="just">
              <a:spcBef>
                <a:spcPts val="105"/>
              </a:spcBef>
              <a:spcAft>
                <a:spcPts val="0"/>
              </a:spcAft>
              <a:buClr>
                <a:schemeClr val="dk1"/>
              </a:buClr>
              <a:buSzPts val="1931"/>
              <a:buFont typeface="Noto Sans Symbols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0040" lvl="0" marL="332105" marR="5080" rtl="0" algn="l">
              <a:spcBef>
                <a:spcPts val="105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Google Shape;243;p12"/>
          <p:cNvSpPr/>
          <p:nvPr/>
        </p:nvSpPr>
        <p:spPr>
          <a:xfrm>
            <a:off x="1979676" y="4043808"/>
            <a:ext cx="356616" cy="2529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2"/>
          <p:cNvSpPr/>
          <p:nvPr/>
        </p:nvSpPr>
        <p:spPr>
          <a:xfrm>
            <a:off x="1979676" y="4516247"/>
            <a:ext cx="356616" cy="2529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2"/>
          <p:cNvSpPr/>
          <p:nvPr/>
        </p:nvSpPr>
        <p:spPr>
          <a:xfrm>
            <a:off x="1979676" y="5533034"/>
            <a:ext cx="356616" cy="25298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2"/>
          <p:cNvSpPr/>
          <p:nvPr/>
        </p:nvSpPr>
        <p:spPr>
          <a:xfrm>
            <a:off x="1979676" y="6005474"/>
            <a:ext cx="356616" cy="25298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2"/>
          <p:cNvSpPr txBox="1"/>
          <p:nvPr/>
        </p:nvSpPr>
        <p:spPr>
          <a:xfrm>
            <a:off x="1543422" y="1514043"/>
            <a:ext cx="9668529" cy="5059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Google Shape;248;p12"/>
          <p:cNvSpPr txBox="1"/>
          <p:nvPr/>
        </p:nvSpPr>
        <p:spPr>
          <a:xfrm>
            <a:off x="10030841" y="6423228"/>
            <a:ext cx="20574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5400" marR="0" rtl="0" algn="l">
              <a:lnSpc>
                <a:spcPct val="99166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2"/>
          <p:cNvSpPr txBox="1"/>
          <p:nvPr/>
        </p:nvSpPr>
        <p:spPr>
          <a:xfrm>
            <a:off x="-3" y="-88777"/>
            <a:ext cx="12191999" cy="9087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800" u="none" cap="none" strike="noStrik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Getting Data, visualizing data on maps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2"/>
          <p:cNvSpPr txBox="1"/>
          <p:nvPr/>
        </p:nvSpPr>
        <p:spPr>
          <a:xfrm>
            <a:off x="-1" y="6416040"/>
            <a:ext cx="12191998" cy="4419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					</a:t>
            </a:r>
            <a:r>
              <a:rPr b="1" lang="en-US" sz="180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Program Name: B.Tech</a:t>
            </a:r>
            <a:endParaRPr b="1" i="0" sz="1800" u="none" cap="none" strike="noStrik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251" name="Google Shape;25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62138" y="1514044"/>
            <a:ext cx="8467725" cy="3845748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12"/>
          <p:cNvSpPr/>
          <p:nvPr/>
        </p:nvSpPr>
        <p:spPr>
          <a:xfrm>
            <a:off x="1862138" y="5492710"/>
            <a:ext cx="904032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now have a horizontal bar chart. This makes comparing the sales between the departments easy.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/>
          <p:nvPr>
            <p:ph type="title"/>
          </p:nvPr>
        </p:nvSpPr>
        <p:spPr>
          <a:xfrm>
            <a:off x="2913634" y="365583"/>
            <a:ext cx="6942455" cy="574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Software process and Process Models</a:t>
            </a:r>
            <a:endParaRPr/>
          </a:p>
        </p:txBody>
      </p:sp>
      <p:sp>
        <p:nvSpPr>
          <p:cNvPr id="258" name="Google Shape;258;p13"/>
          <p:cNvSpPr txBox="1"/>
          <p:nvPr/>
        </p:nvSpPr>
        <p:spPr>
          <a:xfrm>
            <a:off x="928077" y="1008135"/>
            <a:ext cx="10945056" cy="44582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20040" lvl="0" marL="332105" marR="508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 charts:</a:t>
            </a:r>
            <a:endParaRPr/>
          </a:p>
          <a:p>
            <a:pPr indent="-197421" lvl="0" marL="332105" marR="5080" rtl="0" algn="just">
              <a:spcBef>
                <a:spcPts val="105"/>
              </a:spcBef>
              <a:spcAft>
                <a:spcPts val="0"/>
              </a:spcAft>
              <a:buClr>
                <a:schemeClr val="dk1"/>
              </a:buClr>
              <a:buSzPts val="1931"/>
              <a:buFont typeface="Noto Sans Symbols"/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2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 charts connect related marks in a visualization to show movement or relationship between those connected marks. </a:t>
            </a:r>
            <a:endParaRPr/>
          </a:p>
          <a:p>
            <a:pPr indent="-2032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position of the marks and the lines that connect them are the primary means of communicating the data.</a:t>
            </a:r>
            <a:endParaRPr/>
          </a:p>
          <a:p>
            <a:pPr indent="-2032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most common kind of line chart is a Time Series. </a:t>
            </a:r>
            <a:endParaRPr/>
          </a:p>
          <a:p>
            <a:pPr indent="-2032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time series shows the movement of values over time. Creating one in Tableau requires only a date and a measure.</a:t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Google Shape;259;p13"/>
          <p:cNvSpPr/>
          <p:nvPr/>
        </p:nvSpPr>
        <p:spPr>
          <a:xfrm>
            <a:off x="1979676" y="4043808"/>
            <a:ext cx="356616" cy="2529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3"/>
          <p:cNvSpPr/>
          <p:nvPr/>
        </p:nvSpPr>
        <p:spPr>
          <a:xfrm>
            <a:off x="1979676" y="4516247"/>
            <a:ext cx="356616" cy="2529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3"/>
          <p:cNvSpPr/>
          <p:nvPr/>
        </p:nvSpPr>
        <p:spPr>
          <a:xfrm>
            <a:off x="1979676" y="5533034"/>
            <a:ext cx="356616" cy="25298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3"/>
          <p:cNvSpPr/>
          <p:nvPr/>
        </p:nvSpPr>
        <p:spPr>
          <a:xfrm>
            <a:off x="1979676" y="6005474"/>
            <a:ext cx="356616" cy="25298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3"/>
          <p:cNvSpPr txBox="1"/>
          <p:nvPr/>
        </p:nvSpPr>
        <p:spPr>
          <a:xfrm>
            <a:off x="1543422" y="1514043"/>
            <a:ext cx="9668529" cy="5059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" name="Google Shape;264;p13"/>
          <p:cNvSpPr txBox="1"/>
          <p:nvPr/>
        </p:nvSpPr>
        <p:spPr>
          <a:xfrm>
            <a:off x="10030841" y="6423228"/>
            <a:ext cx="20574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5400" marR="0" rtl="0" algn="l">
              <a:lnSpc>
                <a:spcPct val="99166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3"/>
          <p:cNvSpPr txBox="1"/>
          <p:nvPr/>
        </p:nvSpPr>
        <p:spPr>
          <a:xfrm>
            <a:off x="-3" y="-88777"/>
            <a:ext cx="12191999" cy="9087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800" u="none" cap="none" strike="noStrik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Getting Data, visualizing data on maps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3"/>
          <p:cNvSpPr txBox="1"/>
          <p:nvPr/>
        </p:nvSpPr>
        <p:spPr>
          <a:xfrm>
            <a:off x="-1" y="6416040"/>
            <a:ext cx="12191998" cy="4419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					</a:t>
            </a:r>
            <a:r>
              <a:rPr b="1" lang="en-US" sz="180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Program Name: B.Tech</a:t>
            </a:r>
            <a:endParaRPr b="1" i="0" sz="1800" u="none" cap="none" strike="noStrik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4"/>
          <p:cNvSpPr txBox="1"/>
          <p:nvPr>
            <p:ph type="title"/>
          </p:nvPr>
        </p:nvSpPr>
        <p:spPr>
          <a:xfrm>
            <a:off x="2913634" y="365583"/>
            <a:ext cx="6942455" cy="574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Software process and Process Models</a:t>
            </a:r>
            <a:endParaRPr/>
          </a:p>
        </p:txBody>
      </p:sp>
      <p:sp>
        <p:nvSpPr>
          <p:cNvPr id="272" name="Google Shape;272;p14"/>
          <p:cNvSpPr txBox="1"/>
          <p:nvPr/>
        </p:nvSpPr>
        <p:spPr>
          <a:xfrm>
            <a:off x="928077" y="1008135"/>
            <a:ext cx="10945056" cy="54303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20040" lvl="0" marL="332105" marR="508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Navigate to the Sales over time sheet.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Drag the Sales field from Measures to Rows. This gives you 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single, vertical bar representing the sum of all sales in the data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To turn this into a time series, you must introduce a date. Drag the Order Date field from Dimensions in the data pane on the left and drop it into Columns. Tableau has a built-in date hierarchy, and the default level of Year has given you a line chart connecting four years. Notice that you can clearly see an increase in sales year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year:</a:t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" name="Google Shape;273;p14"/>
          <p:cNvSpPr/>
          <p:nvPr/>
        </p:nvSpPr>
        <p:spPr>
          <a:xfrm>
            <a:off x="1979676" y="4043808"/>
            <a:ext cx="356616" cy="2529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4"/>
          <p:cNvSpPr/>
          <p:nvPr/>
        </p:nvSpPr>
        <p:spPr>
          <a:xfrm>
            <a:off x="1979676" y="4516247"/>
            <a:ext cx="356616" cy="2529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4"/>
          <p:cNvSpPr/>
          <p:nvPr/>
        </p:nvSpPr>
        <p:spPr>
          <a:xfrm>
            <a:off x="1979676" y="5533034"/>
            <a:ext cx="356616" cy="25298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4"/>
          <p:cNvSpPr/>
          <p:nvPr/>
        </p:nvSpPr>
        <p:spPr>
          <a:xfrm>
            <a:off x="1979676" y="6005474"/>
            <a:ext cx="356616" cy="25298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14"/>
          <p:cNvSpPr txBox="1"/>
          <p:nvPr/>
        </p:nvSpPr>
        <p:spPr>
          <a:xfrm>
            <a:off x="1543422" y="1514043"/>
            <a:ext cx="9668529" cy="5059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Google Shape;278;p14"/>
          <p:cNvSpPr txBox="1"/>
          <p:nvPr/>
        </p:nvSpPr>
        <p:spPr>
          <a:xfrm>
            <a:off x="10030841" y="6423228"/>
            <a:ext cx="20574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5400" marR="0" rtl="0" algn="l">
              <a:lnSpc>
                <a:spcPct val="99166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14"/>
          <p:cNvSpPr txBox="1"/>
          <p:nvPr/>
        </p:nvSpPr>
        <p:spPr>
          <a:xfrm>
            <a:off x="-3" y="-88777"/>
            <a:ext cx="12191999" cy="9087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800" u="none" cap="none" strike="noStrik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Getting Data, visualizing data on maps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14"/>
          <p:cNvSpPr txBox="1"/>
          <p:nvPr/>
        </p:nvSpPr>
        <p:spPr>
          <a:xfrm>
            <a:off x="-1" y="6416040"/>
            <a:ext cx="12191998" cy="4419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					</a:t>
            </a:r>
            <a:r>
              <a:rPr b="1" lang="en-US" sz="180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Program Name: B.Tech</a:t>
            </a:r>
            <a:endParaRPr b="1" i="0" sz="1800" u="none" cap="none" strike="noStrik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5"/>
          <p:cNvSpPr txBox="1"/>
          <p:nvPr>
            <p:ph type="title"/>
          </p:nvPr>
        </p:nvSpPr>
        <p:spPr>
          <a:xfrm>
            <a:off x="2913634" y="365583"/>
            <a:ext cx="6942455" cy="574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Software process and Process Models</a:t>
            </a:r>
            <a:endParaRPr/>
          </a:p>
        </p:txBody>
      </p:sp>
      <p:sp>
        <p:nvSpPr>
          <p:cNvPr id="286" name="Google Shape;286;p15"/>
          <p:cNvSpPr/>
          <p:nvPr/>
        </p:nvSpPr>
        <p:spPr>
          <a:xfrm>
            <a:off x="1979676" y="4043808"/>
            <a:ext cx="356616" cy="2529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15"/>
          <p:cNvSpPr/>
          <p:nvPr/>
        </p:nvSpPr>
        <p:spPr>
          <a:xfrm>
            <a:off x="1979676" y="4516247"/>
            <a:ext cx="356616" cy="2529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15"/>
          <p:cNvSpPr/>
          <p:nvPr/>
        </p:nvSpPr>
        <p:spPr>
          <a:xfrm>
            <a:off x="1979676" y="5533034"/>
            <a:ext cx="356616" cy="25298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15"/>
          <p:cNvSpPr/>
          <p:nvPr/>
        </p:nvSpPr>
        <p:spPr>
          <a:xfrm>
            <a:off x="1979676" y="6005474"/>
            <a:ext cx="356616" cy="25298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5"/>
          <p:cNvSpPr txBox="1"/>
          <p:nvPr/>
        </p:nvSpPr>
        <p:spPr>
          <a:xfrm>
            <a:off x="1543422" y="1514043"/>
            <a:ext cx="9668529" cy="5059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1" name="Google Shape;291;p15"/>
          <p:cNvSpPr txBox="1"/>
          <p:nvPr/>
        </p:nvSpPr>
        <p:spPr>
          <a:xfrm>
            <a:off x="10030841" y="6423228"/>
            <a:ext cx="20574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5400" marR="0" rtl="0" algn="l">
              <a:lnSpc>
                <a:spcPct val="99166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5"/>
          <p:cNvSpPr txBox="1"/>
          <p:nvPr/>
        </p:nvSpPr>
        <p:spPr>
          <a:xfrm>
            <a:off x="-3" y="-88777"/>
            <a:ext cx="12191999" cy="9087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800" u="none" cap="none" strike="noStrik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Getting Data, visualizing data on maps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5"/>
          <p:cNvSpPr txBox="1"/>
          <p:nvPr/>
        </p:nvSpPr>
        <p:spPr>
          <a:xfrm>
            <a:off x="-1" y="6416040"/>
            <a:ext cx="12191998" cy="4419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					</a:t>
            </a:r>
            <a:r>
              <a:rPr b="1" lang="en-US" sz="180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Program Name: B.Tech</a:t>
            </a:r>
            <a:endParaRPr b="1" i="0" sz="1800" u="none" cap="none" strike="noStrik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294" name="Google Shape;29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94417" y="940258"/>
            <a:ext cx="4953000" cy="49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/>
          <p:nvPr>
            <p:ph type="title"/>
          </p:nvPr>
        </p:nvSpPr>
        <p:spPr>
          <a:xfrm>
            <a:off x="2913634" y="365583"/>
            <a:ext cx="6942455" cy="574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Software process and Process Models</a:t>
            </a:r>
            <a:endParaRPr/>
          </a:p>
        </p:txBody>
      </p:sp>
      <p:sp>
        <p:nvSpPr>
          <p:cNvPr id="300" name="Google Shape;300;p16"/>
          <p:cNvSpPr txBox="1"/>
          <p:nvPr/>
        </p:nvSpPr>
        <p:spPr>
          <a:xfrm>
            <a:off x="928077" y="1008135"/>
            <a:ext cx="10945056" cy="24756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20040" lvl="0" marL="332105" marR="508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Use the drop-down menu on the YEAR(Order Date) field on Columns (or right-click the field) and switch the date field to use Quarter. You may notice that Quarter is listed twice in the drop-down menu. </a:t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1" name="Google Shape;301;p16"/>
          <p:cNvSpPr/>
          <p:nvPr/>
        </p:nvSpPr>
        <p:spPr>
          <a:xfrm>
            <a:off x="1979676" y="4043808"/>
            <a:ext cx="356616" cy="2529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16"/>
          <p:cNvSpPr/>
          <p:nvPr/>
        </p:nvSpPr>
        <p:spPr>
          <a:xfrm>
            <a:off x="1979676" y="4516247"/>
            <a:ext cx="356616" cy="2529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16"/>
          <p:cNvSpPr/>
          <p:nvPr/>
        </p:nvSpPr>
        <p:spPr>
          <a:xfrm>
            <a:off x="1979676" y="5533034"/>
            <a:ext cx="356616" cy="25298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16"/>
          <p:cNvSpPr/>
          <p:nvPr/>
        </p:nvSpPr>
        <p:spPr>
          <a:xfrm>
            <a:off x="928077" y="4979963"/>
            <a:ext cx="356616" cy="25298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16"/>
          <p:cNvSpPr txBox="1"/>
          <p:nvPr/>
        </p:nvSpPr>
        <p:spPr>
          <a:xfrm>
            <a:off x="1543422" y="1514043"/>
            <a:ext cx="9668529" cy="5059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6" name="Google Shape;306;p16"/>
          <p:cNvSpPr txBox="1"/>
          <p:nvPr/>
        </p:nvSpPr>
        <p:spPr>
          <a:xfrm>
            <a:off x="10030841" y="6423228"/>
            <a:ext cx="20574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5400" marR="0" rtl="0" algn="l">
              <a:lnSpc>
                <a:spcPct val="99166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16"/>
          <p:cNvSpPr txBox="1"/>
          <p:nvPr/>
        </p:nvSpPr>
        <p:spPr>
          <a:xfrm>
            <a:off x="-3" y="-88777"/>
            <a:ext cx="12191999" cy="9087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800" u="none" cap="none" strike="noStrik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Getting Data, visualizing data on maps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16"/>
          <p:cNvSpPr txBox="1"/>
          <p:nvPr/>
        </p:nvSpPr>
        <p:spPr>
          <a:xfrm>
            <a:off x="-1" y="6416040"/>
            <a:ext cx="12191998" cy="4419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					</a:t>
            </a:r>
            <a:r>
              <a:rPr b="1" lang="en-US" sz="180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Program Name: B.Tech</a:t>
            </a:r>
            <a:endParaRPr b="1" i="0" sz="1800" u="none" cap="none" strike="noStrik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309" name="Google Shape;30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41188" y="3039495"/>
            <a:ext cx="4200525" cy="3459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7"/>
          <p:cNvSpPr txBox="1"/>
          <p:nvPr>
            <p:ph type="title"/>
          </p:nvPr>
        </p:nvSpPr>
        <p:spPr>
          <a:xfrm>
            <a:off x="2913634" y="365583"/>
            <a:ext cx="6942455" cy="574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Software process and Process Models</a:t>
            </a:r>
            <a:endParaRPr/>
          </a:p>
        </p:txBody>
      </p:sp>
      <p:sp>
        <p:nvSpPr>
          <p:cNvPr id="315" name="Google Shape;315;p17"/>
          <p:cNvSpPr/>
          <p:nvPr/>
        </p:nvSpPr>
        <p:spPr>
          <a:xfrm>
            <a:off x="1979676" y="4043808"/>
            <a:ext cx="356616" cy="2529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17"/>
          <p:cNvSpPr/>
          <p:nvPr/>
        </p:nvSpPr>
        <p:spPr>
          <a:xfrm>
            <a:off x="1979676" y="4516247"/>
            <a:ext cx="356616" cy="2529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17"/>
          <p:cNvSpPr/>
          <p:nvPr/>
        </p:nvSpPr>
        <p:spPr>
          <a:xfrm>
            <a:off x="1979676" y="5533034"/>
            <a:ext cx="356616" cy="25298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17"/>
          <p:cNvSpPr/>
          <p:nvPr/>
        </p:nvSpPr>
        <p:spPr>
          <a:xfrm>
            <a:off x="928077" y="4979963"/>
            <a:ext cx="356616" cy="25298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17"/>
          <p:cNvSpPr txBox="1"/>
          <p:nvPr/>
        </p:nvSpPr>
        <p:spPr>
          <a:xfrm>
            <a:off x="1543422" y="1514043"/>
            <a:ext cx="9668529" cy="5059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0" name="Google Shape;320;p17"/>
          <p:cNvSpPr txBox="1"/>
          <p:nvPr/>
        </p:nvSpPr>
        <p:spPr>
          <a:xfrm>
            <a:off x="10030841" y="6423228"/>
            <a:ext cx="20574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5400" marR="0" rtl="0" algn="l">
              <a:lnSpc>
                <a:spcPct val="99166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7"/>
          <p:cNvSpPr txBox="1"/>
          <p:nvPr/>
        </p:nvSpPr>
        <p:spPr>
          <a:xfrm>
            <a:off x="-3" y="-88777"/>
            <a:ext cx="12191999" cy="9087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800" u="none" cap="none" strike="noStrik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Getting Data, visualizing data on maps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17"/>
          <p:cNvSpPr txBox="1"/>
          <p:nvPr/>
        </p:nvSpPr>
        <p:spPr>
          <a:xfrm>
            <a:off x="-1" y="6416040"/>
            <a:ext cx="12191998" cy="4419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					</a:t>
            </a:r>
            <a:r>
              <a:rPr b="1" lang="en-US" sz="180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Program Name: B.Tech</a:t>
            </a:r>
            <a:endParaRPr b="1" i="0" sz="1800" u="none" cap="none" strike="noStrik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323" name="Google Shape;32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43422" y="1266092"/>
            <a:ext cx="9021415" cy="4768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8"/>
          <p:cNvSpPr txBox="1"/>
          <p:nvPr>
            <p:ph idx="4294967295" type="sldNum"/>
          </p:nvPr>
        </p:nvSpPr>
        <p:spPr>
          <a:xfrm>
            <a:off x="10309226" y="6489800"/>
            <a:ext cx="358775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25400" rtl="0" algn="r">
              <a:lnSpc>
                <a:spcPct val="198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9" name="Google Shape;329;p18"/>
          <p:cNvSpPr txBox="1"/>
          <p:nvPr/>
        </p:nvSpPr>
        <p:spPr>
          <a:xfrm>
            <a:off x="-3" y="0"/>
            <a:ext cx="12191999" cy="9087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800" u="none" cap="none" strike="noStrik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References</a:t>
            </a:r>
            <a:endParaRPr b="1" sz="280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330" name="Google Shape;330;p18"/>
          <p:cNvSpPr txBox="1"/>
          <p:nvPr/>
        </p:nvSpPr>
        <p:spPr>
          <a:xfrm>
            <a:off x="-1" y="6416040"/>
            <a:ext cx="12191998" cy="4419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					</a:t>
            </a:r>
            <a:r>
              <a:rPr b="1" lang="en-US" sz="180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Program Name: B.Tech</a:t>
            </a:r>
            <a:endParaRPr b="1" i="0" sz="1800" u="none" cap="none" strike="noStrik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331" name="Google Shape;331;p18"/>
          <p:cNvSpPr txBox="1"/>
          <p:nvPr/>
        </p:nvSpPr>
        <p:spPr>
          <a:xfrm>
            <a:off x="1554480" y="1755648"/>
            <a:ext cx="97749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18"/>
          <p:cNvSpPr txBox="1"/>
          <p:nvPr/>
        </p:nvSpPr>
        <p:spPr>
          <a:xfrm>
            <a:off x="1700784" y="1755648"/>
            <a:ext cx="860844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https://www.slideshare.net/girishsrivastava1/my-tableau/32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 Tableau 2019 Tools for Business Intelligence, data prep, and visual analytics by Joshua N. Milligan, 3</a:t>
            </a:r>
            <a:r>
              <a:rPr baseline="30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Edition, 2019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9"/>
          <p:cNvSpPr txBox="1"/>
          <p:nvPr>
            <p:ph type="title"/>
          </p:nvPr>
        </p:nvSpPr>
        <p:spPr>
          <a:xfrm>
            <a:off x="1786598" y="819943"/>
            <a:ext cx="8069492" cy="222881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br>
              <a:rPr lang="en-US" sz="3600"/>
            </a:br>
            <a:br>
              <a:rPr lang="en-US" sz="3600"/>
            </a:br>
            <a:br>
              <a:rPr lang="en-US" sz="3600"/>
            </a:br>
            <a:r>
              <a:rPr lang="en-US" sz="3600"/>
              <a:t>      </a:t>
            </a:r>
            <a:endParaRPr sz="3600"/>
          </a:p>
        </p:txBody>
      </p:sp>
      <p:sp>
        <p:nvSpPr>
          <p:cNvPr id="338" name="Google Shape;338;p19"/>
          <p:cNvSpPr/>
          <p:nvPr/>
        </p:nvSpPr>
        <p:spPr>
          <a:xfrm>
            <a:off x="1979676" y="4043808"/>
            <a:ext cx="356616" cy="2529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19"/>
          <p:cNvSpPr/>
          <p:nvPr/>
        </p:nvSpPr>
        <p:spPr>
          <a:xfrm>
            <a:off x="1979676" y="4516247"/>
            <a:ext cx="356616" cy="2529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19"/>
          <p:cNvSpPr/>
          <p:nvPr/>
        </p:nvSpPr>
        <p:spPr>
          <a:xfrm>
            <a:off x="1979676" y="5533034"/>
            <a:ext cx="356616" cy="25298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19"/>
          <p:cNvSpPr/>
          <p:nvPr/>
        </p:nvSpPr>
        <p:spPr>
          <a:xfrm>
            <a:off x="928077" y="4979963"/>
            <a:ext cx="356616" cy="25298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1543422" y="1514043"/>
            <a:ext cx="9668529" cy="5059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10030841" y="6423228"/>
            <a:ext cx="20574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5400" marR="0" rtl="0" algn="l">
              <a:lnSpc>
                <a:spcPct val="99166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19"/>
          <p:cNvSpPr txBox="1"/>
          <p:nvPr/>
        </p:nvSpPr>
        <p:spPr>
          <a:xfrm>
            <a:off x="-3" y="-88777"/>
            <a:ext cx="12191999" cy="9087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800" u="none" cap="none" strike="noStrik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Contact Information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19"/>
          <p:cNvSpPr txBox="1"/>
          <p:nvPr/>
        </p:nvSpPr>
        <p:spPr>
          <a:xfrm>
            <a:off x="-1" y="6416040"/>
            <a:ext cx="12191998" cy="4419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					</a:t>
            </a:r>
            <a:r>
              <a:rPr b="1" lang="en-US" sz="180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Program Name: B.Tech</a:t>
            </a:r>
            <a:endParaRPr b="1" i="0" sz="1800" u="none" cap="none" strike="noStrik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>
            <p:ph type="title"/>
          </p:nvPr>
        </p:nvSpPr>
        <p:spPr>
          <a:xfrm>
            <a:off x="2913634" y="365583"/>
            <a:ext cx="6942455" cy="574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Software process and Process Models</a:t>
            </a:r>
            <a:endParaRPr/>
          </a:p>
        </p:txBody>
      </p:sp>
      <p:sp>
        <p:nvSpPr>
          <p:cNvPr id="99" name="Google Shape;99;p2"/>
          <p:cNvSpPr txBox="1"/>
          <p:nvPr/>
        </p:nvSpPr>
        <p:spPr>
          <a:xfrm>
            <a:off x="1599693" y="1514043"/>
            <a:ext cx="7935595" cy="5059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20040" lvl="0" marL="332105" marR="508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 to Data:</a:t>
            </a:r>
            <a:endParaRPr b="0" i="0" sz="2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1979676" y="4043808"/>
            <a:ext cx="356616" cy="2529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1979676" y="4516247"/>
            <a:ext cx="356616" cy="25298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1979676" y="5533034"/>
            <a:ext cx="356616" cy="25298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1979676" y="6005474"/>
            <a:ext cx="356616" cy="25298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1599693" y="2424633"/>
            <a:ext cx="9668529" cy="2968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2032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begin analyzing your data, first connect Tableau to    one or more data sources.</a:t>
            </a:r>
            <a:endParaRPr/>
          </a:p>
          <a:p>
            <a:pPr indent="-2032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data source can be as simple as an Excel workbook, or as elaborate as a SQL Server or Oracle data warehouse.</a:t>
            </a:r>
            <a:endParaRPr/>
          </a:p>
          <a:p>
            <a:pPr indent="-2032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connecting, the data fields become available in the    Data window on the left side of the workbook.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10030841" y="6423228"/>
            <a:ext cx="20574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5400" marR="0" rtl="0" algn="l">
              <a:lnSpc>
                <a:spcPct val="99166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-3" y="-88777"/>
            <a:ext cx="12191999" cy="9087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800" u="none" cap="none" strike="noStrik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Getting Data, visualizing data on maps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-1" y="6416040"/>
            <a:ext cx="12191998" cy="4419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					</a:t>
            </a:r>
            <a:r>
              <a:rPr b="1" lang="en-US" sz="180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Program Name: B.Tech</a:t>
            </a:r>
            <a:endParaRPr b="1" i="0" sz="1800" u="none" cap="none" strike="noStrik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Screenshot (785).png" id="351" name="Google Shape;351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>
            <p:ph type="title"/>
          </p:nvPr>
        </p:nvSpPr>
        <p:spPr>
          <a:xfrm>
            <a:off x="2913634" y="365583"/>
            <a:ext cx="6942455" cy="574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Software process and Process Models</a:t>
            </a:r>
            <a:endParaRPr/>
          </a:p>
        </p:txBody>
      </p:sp>
      <p:sp>
        <p:nvSpPr>
          <p:cNvPr id="113" name="Google Shape;113;p3"/>
          <p:cNvSpPr txBox="1"/>
          <p:nvPr/>
        </p:nvSpPr>
        <p:spPr>
          <a:xfrm>
            <a:off x="1599693" y="1514043"/>
            <a:ext cx="7935595" cy="5059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20040" lvl="0" marL="332105" marR="508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Supported Data Sources:</a:t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1979676" y="4043808"/>
            <a:ext cx="356616" cy="2529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1979676" y="4516247"/>
            <a:ext cx="356616" cy="2529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/>
          <p:nvPr/>
        </p:nvSpPr>
        <p:spPr>
          <a:xfrm>
            <a:off x="1979676" y="5533034"/>
            <a:ext cx="356616" cy="25298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"/>
          <p:cNvSpPr/>
          <p:nvPr/>
        </p:nvSpPr>
        <p:spPr>
          <a:xfrm>
            <a:off x="1979676" y="6005474"/>
            <a:ext cx="356616" cy="25298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3"/>
          <p:cNvSpPr txBox="1"/>
          <p:nvPr/>
        </p:nvSpPr>
        <p:spPr>
          <a:xfrm>
            <a:off x="1599693" y="2424633"/>
            <a:ext cx="9668529" cy="1490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2032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Tableau supports a wide variety of data sources, including Microsoft Office files, SQL databases, comma delimited text files, and multi-dimensional databases.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3"/>
          <p:cNvSpPr txBox="1"/>
          <p:nvPr/>
        </p:nvSpPr>
        <p:spPr>
          <a:xfrm>
            <a:off x="10030841" y="6423228"/>
            <a:ext cx="20574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5400" marR="0" rtl="0" algn="l">
              <a:lnSpc>
                <a:spcPct val="99166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3"/>
          <p:cNvSpPr txBox="1"/>
          <p:nvPr/>
        </p:nvSpPr>
        <p:spPr>
          <a:xfrm>
            <a:off x="-3" y="-88777"/>
            <a:ext cx="12191999" cy="9087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800" u="none" cap="none" strike="noStrik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Getting Data, visualizing data on maps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3"/>
          <p:cNvSpPr txBox="1"/>
          <p:nvPr/>
        </p:nvSpPr>
        <p:spPr>
          <a:xfrm>
            <a:off x="-1" y="6416040"/>
            <a:ext cx="12191998" cy="4419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					</a:t>
            </a:r>
            <a:r>
              <a:rPr b="1" lang="en-US" sz="180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Program Name: B.Tech</a:t>
            </a:r>
            <a:endParaRPr b="1" i="0" sz="1800" u="none" cap="none" strike="noStrik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 txBox="1"/>
          <p:nvPr>
            <p:ph type="title"/>
          </p:nvPr>
        </p:nvSpPr>
        <p:spPr>
          <a:xfrm>
            <a:off x="2913634" y="365583"/>
            <a:ext cx="6942455" cy="574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Software process and Process Models</a:t>
            </a: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1599693" y="1514043"/>
            <a:ext cx="7935595" cy="5059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20040" lvl="0" marL="332105" marR="508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Connect to a Data Source:</a:t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4"/>
          <p:cNvSpPr/>
          <p:nvPr/>
        </p:nvSpPr>
        <p:spPr>
          <a:xfrm>
            <a:off x="1979676" y="4043808"/>
            <a:ext cx="356616" cy="2529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4"/>
          <p:cNvSpPr/>
          <p:nvPr/>
        </p:nvSpPr>
        <p:spPr>
          <a:xfrm>
            <a:off x="1979676" y="4516247"/>
            <a:ext cx="356616" cy="2529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4"/>
          <p:cNvSpPr/>
          <p:nvPr/>
        </p:nvSpPr>
        <p:spPr>
          <a:xfrm>
            <a:off x="1979676" y="5533034"/>
            <a:ext cx="356616" cy="25298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4"/>
          <p:cNvSpPr/>
          <p:nvPr/>
        </p:nvSpPr>
        <p:spPr>
          <a:xfrm>
            <a:off x="1979676" y="6005474"/>
            <a:ext cx="356616" cy="25298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4"/>
          <p:cNvSpPr txBox="1"/>
          <p:nvPr/>
        </p:nvSpPr>
        <p:spPr>
          <a:xfrm>
            <a:off x="1416813" y="2518117"/>
            <a:ext cx="9668529" cy="2968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2032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build views of your data, you must first connect Tableau to a data source.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2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connect to any supported data source with the Connect to Data dialog box.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4"/>
          <p:cNvSpPr txBox="1"/>
          <p:nvPr/>
        </p:nvSpPr>
        <p:spPr>
          <a:xfrm>
            <a:off x="10030841" y="6423228"/>
            <a:ext cx="20574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5400" marR="0" rtl="0" algn="l">
              <a:lnSpc>
                <a:spcPct val="99166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4"/>
          <p:cNvSpPr txBox="1"/>
          <p:nvPr/>
        </p:nvSpPr>
        <p:spPr>
          <a:xfrm>
            <a:off x="-3" y="-88777"/>
            <a:ext cx="12191999" cy="9087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800" u="none" cap="none" strike="noStrik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Getting Data, visualizing data on maps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4"/>
          <p:cNvSpPr txBox="1"/>
          <p:nvPr/>
        </p:nvSpPr>
        <p:spPr>
          <a:xfrm>
            <a:off x="-1" y="6416040"/>
            <a:ext cx="12191998" cy="4419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					</a:t>
            </a:r>
            <a:r>
              <a:rPr b="1" lang="en-US" sz="180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Program Name: B.Tech</a:t>
            </a:r>
            <a:endParaRPr b="1" i="0" sz="1800" u="none" cap="none" strike="noStrik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"/>
          <p:cNvSpPr txBox="1"/>
          <p:nvPr>
            <p:ph type="title"/>
          </p:nvPr>
        </p:nvSpPr>
        <p:spPr>
          <a:xfrm>
            <a:off x="2913634" y="365583"/>
            <a:ext cx="6942455" cy="574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Software process and Process Models</a:t>
            </a:r>
            <a:endParaRPr/>
          </a:p>
        </p:txBody>
      </p:sp>
      <p:sp>
        <p:nvSpPr>
          <p:cNvPr id="141" name="Google Shape;141;p5"/>
          <p:cNvSpPr txBox="1"/>
          <p:nvPr/>
        </p:nvSpPr>
        <p:spPr>
          <a:xfrm>
            <a:off x="1111192" y="1514043"/>
            <a:ext cx="7935595" cy="5059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20040" lvl="0" marL="332105" marR="508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Cont…</a:t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5"/>
          <p:cNvSpPr/>
          <p:nvPr/>
        </p:nvSpPr>
        <p:spPr>
          <a:xfrm>
            <a:off x="1979676" y="4043808"/>
            <a:ext cx="356616" cy="2529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5"/>
          <p:cNvSpPr/>
          <p:nvPr/>
        </p:nvSpPr>
        <p:spPr>
          <a:xfrm>
            <a:off x="1979676" y="4516247"/>
            <a:ext cx="356616" cy="2529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5"/>
          <p:cNvSpPr/>
          <p:nvPr/>
        </p:nvSpPr>
        <p:spPr>
          <a:xfrm>
            <a:off x="1979676" y="5533034"/>
            <a:ext cx="356616" cy="25298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5"/>
          <p:cNvSpPr/>
          <p:nvPr/>
        </p:nvSpPr>
        <p:spPr>
          <a:xfrm>
            <a:off x="1979676" y="6005474"/>
            <a:ext cx="356616" cy="25298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5"/>
          <p:cNvSpPr txBox="1"/>
          <p:nvPr/>
        </p:nvSpPr>
        <p:spPr>
          <a:xfrm>
            <a:off x="1416813" y="2060573"/>
            <a:ext cx="9668529" cy="24756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Data &gt; Connect to Data or press Ctrl + D on your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keyboard. You can also select the Connect to Data           option on the start page.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5"/>
          <p:cNvSpPr txBox="1"/>
          <p:nvPr/>
        </p:nvSpPr>
        <p:spPr>
          <a:xfrm>
            <a:off x="10030841" y="6423228"/>
            <a:ext cx="20574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5400" marR="0" rtl="0" algn="l">
              <a:lnSpc>
                <a:spcPct val="99166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5"/>
          <p:cNvSpPr txBox="1"/>
          <p:nvPr/>
        </p:nvSpPr>
        <p:spPr>
          <a:xfrm>
            <a:off x="-3" y="-88777"/>
            <a:ext cx="12191999" cy="9087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800" u="none" cap="none" strike="noStrik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Getting Data, visualizing data on maps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5"/>
          <p:cNvSpPr txBox="1"/>
          <p:nvPr/>
        </p:nvSpPr>
        <p:spPr>
          <a:xfrm>
            <a:off x="-1" y="6416040"/>
            <a:ext cx="12191998" cy="4419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					</a:t>
            </a:r>
            <a:r>
              <a:rPr b="1" lang="en-US" sz="180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Program Name: B.Tech</a:t>
            </a:r>
            <a:endParaRPr b="1" i="0" sz="1800" u="none" cap="none" strike="noStrik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150" name="Google Shape;15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28696" y="3748049"/>
            <a:ext cx="3771900" cy="22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 txBox="1"/>
          <p:nvPr>
            <p:ph type="title"/>
          </p:nvPr>
        </p:nvSpPr>
        <p:spPr>
          <a:xfrm>
            <a:off x="2913634" y="365583"/>
            <a:ext cx="6942455" cy="574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Software process and Process Models</a:t>
            </a:r>
            <a:endParaRPr/>
          </a:p>
        </p:txBody>
      </p:sp>
      <p:sp>
        <p:nvSpPr>
          <p:cNvPr id="156" name="Google Shape;156;p6"/>
          <p:cNvSpPr txBox="1"/>
          <p:nvPr/>
        </p:nvSpPr>
        <p:spPr>
          <a:xfrm>
            <a:off x="928077" y="1008135"/>
            <a:ext cx="7935595" cy="5059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20040" lvl="0" marL="332105" marR="508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Cont…</a:t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6"/>
          <p:cNvSpPr/>
          <p:nvPr/>
        </p:nvSpPr>
        <p:spPr>
          <a:xfrm>
            <a:off x="1979676" y="4043808"/>
            <a:ext cx="356616" cy="2529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6"/>
          <p:cNvSpPr/>
          <p:nvPr/>
        </p:nvSpPr>
        <p:spPr>
          <a:xfrm>
            <a:off x="1979676" y="4516247"/>
            <a:ext cx="356616" cy="2529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6"/>
          <p:cNvSpPr/>
          <p:nvPr/>
        </p:nvSpPr>
        <p:spPr>
          <a:xfrm>
            <a:off x="1979676" y="5533034"/>
            <a:ext cx="356616" cy="25298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6"/>
          <p:cNvSpPr/>
          <p:nvPr/>
        </p:nvSpPr>
        <p:spPr>
          <a:xfrm>
            <a:off x="1979676" y="6005474"/>
            <a:ext cx="356616" cy="25298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6"/>
          <p:cNvSpPr txBox="1"/>
          <p:nvPr/>
        </p:nvSpPr>
        <p:spPr>
          <a:xfrm>
            <a:off x="1111192" y="1514043"/>
            <a:ext cx="9668529" cy="24756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On the Connect to Data page, select the type of data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want to connect to. You can also select a saved data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connection (TDS files) open a Tableau Server Data.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6"/>
          <p:cNvSpPr txBox="1"/>
          <p:nvPr/>
        </p:nvSpPr>
        <p:spPr>
          <a:xfrm>
            <a:off x="10030841" y="6423228"/>
            <a:ext cx="20574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5400" marR="0" rtl="0" algn="l">
              <a:lnSpc>
                <a:spcPct val="99166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6"/>
          <p:cNvSpPr txBox="1"/>
          <p:nvPr/>
        </p:nvSpPr>
        <p:spPr>
          <a:xfrm>
            <a:off x="-3" y="-88777"/>
            <a:ext cx="12191999" cy="9087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800" u="none" cap="none" strike="noStrik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Getting Data, visualizing data on maps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6"/>
          <p:cNvSpPr txBox="1"/>
          <p:nvPr/>
        </p:nvSpPr>
        <p:spPr>
          <a:xfrm>
            <a:off x="-1" y="6416040"/>
            <a:ext cx="12191998" cy="4419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					</a:t>
            </a:r>
            <a:r>
              <a:rPr b="1" lang="en-US" sz="180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Program Name: B.Tech</a:t>
            </a:r>
            <a:endParaRPr b="1" i="0" sz="1800" u="none" cap="none" strike="noStrik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165" name="Google Shape;16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69712" y="3040443"/>
            <a:ext cx="7077075" cy="3218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"/>
          <p:cNvSpPr txBox="1"/>
          <p:nvPr>
            <p:ph type="title"/>
          </p:nvPr>
        </p:nvSpPr>
        <p:spPr>
          <a:xfrm>
            <a:off x="2913634" y="365583"/>
            <a:ext cx="6942455" cy="574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Software process and Process Models</a:t>
            </a:r>
            <a:endParaRPr/>
          </a:p>
        </p:txBody>
      </p:sp>
      <p:sp>
        <p:nvSpPr>
          <p:cNvPr id="171" name="Google Shape;171;p7"/>
          <p:cNvSpPr txBox="1"/>
          <p:nvPr/>
        </p:nvSpPr>
        <p:spPr>
          <a:xfrm>
            <a:off x="928077" y="1008135"/>
            <a:ext cx="7935595" cy="5059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20040" lvl="0" marL="332105" marR="508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Cont…</a:t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7"/>
          <p:cNvSpPr/>
          <p:nvPr/>
        </p:nvSpPr>
        <p:spPr>
          <a:xfrm>
            <a:off x="1979676" y="4043808"/>
            <a:ext cx="356616" cy="2529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7"/>
          <p:cNvSpPr/>
          <p:nvPr/>
        </p:nvSpPr>
        <p:spPr>
          <a:xfrm>
            <a:off x="1979676" y="4516247"/>
            <a:ext cx="356616" cy="2529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7"/>
          <p:cNvSpPr/>
          <p:nvPr/>
        </p:nvSpPr>
        <p:spPr>
          <a:xfrm>
            <a:off x="1979676" y="5533034"/>
            <a:ext cx="356616" cy="25298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7"/>
          <p:cNvSpPr/>
          <p:nvPr/>
        </p:nvSpPr>
        <p:spPr>
          <a:xfrm>
            <a:off x="1979676" y="6005474"/>
            <a:ext cx="356616" cy="25298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7"/>
          <p:cNvSpPr txBox="1"/>
          <p:nvPr/>
        </p:nvSpPr>
        <p:spPr>
          <a:xfrm>
            <a:off x="1543422" y="1514043"/>
            <a:ext cx="9668529" cy="5922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data source-specific dialog box opens that allows you to complete the connection process.</a:t>
            </a:r>
            <a:endParaRPr/>
          </a:p>
          <a:p>
            <a:pPr indent="-2032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Another way to connect to data is to import from a workbook. A workbook can contain multiple worksheets, each of which can be connected to a different data source.</a:t>
            </a:r>
            <a:endParaRPr/>
          </a:p>
          <a:p>
            <a:pPr indent="-2032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import a connection from a workbook click the Import from Workbook button at the bottom of the Select Saved Connection tab in the Connect to Data dialog box.</a:t>
            </a:r>
            <a:endParaRPr/>
          </a:p>
          <a:p>
            <a:pPr indent="-2032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the connection is established, the data source fields.</a:t>
            </a:r>
            <a:endParaRPr/>
          </a:p>
          <a:p>
            <a:pPr indent="-2032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i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 on the left side of the workbook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7"/>
          <p:cNvSpPr txBox="1"/>
          <p:nvPr/>
        </p:nvSpPr>
        <p:spPr>
          <a:xfrm>
            <a:off x="10030841" y="6423228"/>
            <a:ext cx="20574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5400" marR="0" rtl="0" algn="l">
              <a:lnSpc>
                <a:spcPct val="99166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7"/>
          <p:cNvSpPr txBox="1"/>
          <p:nvPr/>
        </p:nvSpPr>
        <p:spPr>
          <a:xfrm>
            <a:off x="-3" y="-88777"/>
            <a:ext cx="12191999" cy="9087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800" u="none" cap="none" strike="noStrik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Getting Data, visualizing data on maps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7"/>
          <p:cNvSpPr txBox="1"/>
          <p:nvPr/>
        </p:nvSpPr>
        <p:spPr>
          <a:xfrm>
            <a:off x="-1" y="6416040"/>
            <a:ext cx="12191998" cy="4419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					</a:t>
            </a:r>
            <a:r>
              <a:rPr b="1" lang="en-US" sz="180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Program Name: B.Tech</a:t>
            </a:r>
            <a:endParaRPr b="1" i="0" sz="1800" u="none" cap="none" strike="noStrik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 txBox="1"/>
          <p:nvPr>
            <p:ph type="title"/>
          </p:nvPr>
        </p:nvSpPr>
        <p:spPr>
          <a:xfrm>
            <a:off x="2913634" y="365583"/>
            <a:ext cx="6942455" cy="574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Software process and Process Models</a:t>
            </a:r>
            <a:endParaRPr/>
          </a:p>
        </p:txBody>
      </p:sp>
      <p:sp>
        <p:nvSpPr>
          <p:cNvPr id="185" name="Google Shape;185;p8"/>
          <p:cNvSpPr txBox="1"/>
          <p:nvPr/>
        </p:nvSpPr>
        <p:spPr>
          <a:xfrm>
            <a:off x="928077" y="1008135"/>
            <a:ext cx="7935595" cy="5059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20040" lvl="0" marL="332105" marR="508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Cont…</a:t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8"/>
          <p:cNvSpPr/>
          <p:nvPr/>
        </p:nvSpPr>
        <p:spPr>
          <a:xfrm>
            <a:off x="1979676" y="4043808"/>
            <a:ext cx="356616" cy="2529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8"/>
          <p:cNvSpPr/>
          <p:nvPr/>
        </p:nvSpPr>
        <p:spPr>
          <a:xfrm>
            <a:off x="1979676" y="4516247"/>
            <a:ext cx="356616" cy="2529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8"/>
          <p:cNvSpPr/>
          <p:nvPr/>
        </p:nvSpPr>
        <p:spPr>
          <a:xfrm>
            <a:off x="1979676" y="5533034"/>
            <a:ext cx="356616" cy="25298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8"/>
          <p:cNvSpPr/>
          <p:nvPr/>
        </p:nvSpPr>
        <p:spPr>
          <a:xfrm>
            <a:off x="1979676" y="6005474"/>
            <a:ext cx="356616" cy="25298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8"/>
          <p:cNvSpPr txBox="1"/>
          <p:nvPr/>
        </p:nvSpPr>
        <p:spPr>
          <a:xfrm>
            <a:off x="1543422" y="1514043"/>
            <a:ext cx="9668529" cy="5059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8"/>
          <p:cNvSpPr txBox="1"/>
          <p:nvPr/>
        </p:nvSpPr>
        <p:spPr>
          <a:xfrm>
            <a:off x="10030841" y="6423228"/>
            <a:ext cx="20574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5400" marR="0" rtl="0" algn="l">
              <a:lnSpc>
                <a:spcPct val="99166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8"/>
          <p:cNvSpPr txBox="1"/>
          <p:nvPr/>
        </p:nvSpPr>
        <p:spPr>
          <a:xfrm>
            <a:off x="-3" y="-88777"/>
            <a:ext cx="12191999" cy="9087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800" u="none" cap="none" strike="noStrik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Getting Data, visualizing data on maps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8"/>
          <p:cNvSpPr txBox="1"/>
          <p:nvPr/>
        </p:nvSpPr>
        <p:spPr>
          <a:xfrm>
            <a:off x="-1" y="6416040"/>
            <a:ext cx="12191998" cy="4419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					</a:t>
            </a:r>
            <a:r>
              <a:rPr b="1" lang="en-US" sz="180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Program Name: B.Tech</a:t>
            </a:r>
            <a:endParaRPr b="1" i="0" sz="1800" u="none" cap="none" strike="noStrik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194" name="Google Shape;19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59126" y="1814732"/>
            <a:ext cx="4628271" cy="4190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"/>
          <p:cNvSpPr txBox="1"/>
          <p:nvPr>
            <p:ph type="title"/>
          </p:nvPr>
        </p:nvSpPr>
        <p:spPr>
          <a:xfrm>
            <a:off x="2913634" y="365583"/>
            <a:ext cx="6942455" cy="574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Software process and Process Models</a:t>
            </a:r>
            <a:endParaRPr/>
          </a:p>
        </p:txBody>
      </p:sp>
      <p:sp>
        <p:nvSpPr>
          <p:cNvPr id="200" name="Google Shape;200;p9"/>
          <p:cNvSpPr txBox="1"/>
          <p:nvPr/>
        </p:nvSpPr>
        <p:spPr>
          <a:xfrm>
            <a:off x="928077" y="1008135"/>
            <a:ext cx="10537092" cy="49301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20040" lvl="0" marL="332105" marR="508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Visualizing data:</a:t>
            </a:r>
            <a:endParaRPr/>
          </a:p>
          <a:p>
            <a:pPr indent="-197421" lvl="0" marL="332105" marR="5080" rtl="0" algn="just">
              <a:spcBef>
                <a:spcPts val="105"/>
              </a:spcBef>
              <a:spcAft>
                <a:spcPts val="0"/>
              </a:spcAft>
              <a:buClr>
                <a:schemeClr val="dk1"/>
              </a:buClr>
              <a:buSzPts val="1931"/>
              <a:buFont typeface="Noto Sans Symbols"/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040" lvl="0" marL="332105" marR="5080" rtl="0" algn="just">
              <a:spcBef>
                <a:spcPts val="10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new connection to a data source is an invitation to explore and discover.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2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visual analytics capabilities of Tableau empower you to    rapidly and iteratively explore the data ask new questions, and make new discoveries.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0040" lvl="0" marL="332105" marR="5080" rtl="0" algn="l">
              <a:spcBef>
                <a:spcPts val="105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9"/>
          <p:cNvSpPr/>
          <p:nvPr/>
        </p:nvSpPr>
        <p:spPr>
          <a:xfrm>
            <a:off x="1979676" y="4043808"/>
            <a:ext cx="356616" cy="2529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9"/>
          <p:cNvSpPr/>
          <p:nvPr/>
        </p:nvSpPr>
        <p:spPr>
          <a:xfrm>
            <a:off x="1979676" y="4516247"/>
            <a:ext cx="356616" cy="2529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9"/>
          <p:cNvSpPr/>
          <p:nvPr/>
        </p:nvSpPr>
        <p:spPr>
          <a:xfrm>
            <a:off x="1979676" y="5533034"/>
            <a:ext cx="356616" cy="25298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9"/>
          <p:cNvSpPr/>
          <p:nvPr/>
        </p:nvSpPr>
        <p:spPr>
          <a:xfrm>
            <a:off x="1979676" y="6005474"/>
            <a:ext cx="356616" cy="25298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9"/>
          <p:cNvSpPr txBox="1"/>
          <p:nvPr/>
        </p:nvSpPr>
        <p:spPr>
          <a:xfrm>
            <a:off x="1543422" y="1514043"/>
            <a:ext cx="9668529" cy="5059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9"/>
          <p:cNvSpPr txBox="1"/>
          <p:nvPr/>
        </p:nvSpPr>
        <p:spPr>
          <a:xfrm>
            <a:off x="10030841" y="6423228"/>
            <a:ext cx="20574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5400" marR="0" rtl="0" algn="l">
              <a:lnSpc>
                <a:spcPct val="99166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9"/>
          <p:cNvSpPr txBox="1"/>
          <p:nvPr/>
        </p:nvSpPr>
        <p:spPr>
          <a:xfrm>
            <a:off x="-3" y="-88777"/>
            <a:ext cx="12191999" cy="9087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800" u="none" cap="none" strike="noStrik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Getting Data, visualizing data on maps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9"/>
          <p:cNvSpPr txBox="1"/>
          <p:nvPr/>
        </p:nvSpPr>
        <p:spPr>
          <a:xfrm>
            <a:off x="-1" y="6416040"/>
            <a:ext cx="12191998" cy="4419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					</a:t>
            </a:r>
            <a:r>
              <a:rPr b="1" lang="en-US" sz="180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Program Name: B.Tech</a:t>
            </a:r>
            <a:endParaRPr b="1" i="0" sz="1800" u="none" cap="none" strike="noStrik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2020-05-05T09:43:45Z</dcterms:created>
  <dc:creator>VIJAY RAMALINGAM</dc:creator>
</cp:coreProperties>
</file>