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81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9" r:id="rId16"/>
    <p:sldId id="271" r:id="rId17"/>
    <p:sldId id="272" r:id="rId18"/>
    <p:sldId id="273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6D376-5273-4407-99B6-C271DFF9AABC}" type="datetimeFigureOut">
              <a:rPr lang="en-US" smtClean="0"/>
              <a:pPr/>
              <a:t>9/11/2019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30621-698D-4497-8A51-F387D8FC0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ilab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 with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CAS-I</a:t>
            </a:r>
            <a:b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BMA151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Objectives: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  </a:t>
            </a:r>
            <a:r>
              <a:rPr lang="en-US" b="1" dirty="0" smtClean="0"/>
              <a:t>                                                                                                               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      To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enhance the </a:t>
            </a:r>
            <a:r>
              <a:rPr lang="en-US" b="1" i="1" dirty="0" smtClean="0">
                <a:solidFill>
                  <a:schemeClr val="tx1"/>
                </a:solidFill>
              </a:rPr>
              <a:t>numerical computational skills </a:t>
            </a:r>
            <a:r>
              <a:rPr lang="en-US" dirty="0" smtClean="0">
                <a:solidFill>
                  <a:schemeClr val="tx1"/>
                </a:solidFill>
              </a:rPr>
              <a:t>of </a:t>
            </a:r>
            <a:r>
              <a:rPr lang="en-US" dirty="0">
                <a:solidFill>
                  <a:schemeClr val="tx1"/>
                </a:solidFill>
              </a:rPr>
              <a:t>prospective engineers using open </a:t>
            </a:r>
            <a:r>
              <a:rPr lang="en-US" dirty="0" smtClean="0">
                <a:solidFill>
                  <a:schemeClr val="tx1"/>
                </a:solidFill>
              </a:rPr>
              <a:t>  source </a:t>
            </a:r>
            <a:r>
              <a:rPr lang="en-US" dirty="0">
                <a:solidFill>
                  <a:schemeClr val="tx1"/>
                </a:solidFill>
              </a:rPr>
              <a:t>software/ </a:t>
            </a:r>
            <a:r>
              <a:rPr lang="en-US" b="1" dirty="0">
                <a:solidFill>
                  <a:schemeClr val="tx1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omputer algebra </a:t>
            </a:r>
            <a:r>
              <a:rPr lang="en-US" dirty="0" smtClean="0">
                <a:solidFill>
                  <a:schemeClr val="tx1"/>
                </a:solidFill>
              </a:rPr>
              <a:t>system(CAS)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SCILAB </a:t>
            </a:r>
          </a:p>
          <a:p>
            <a:pPr>
              <a:buFont typeface="Arial" pitchFamily="34" charset="0"/>
              <a:buChar char="•"/>
            </a:pPr>
            <a:endParaRPr lang="en-US" i="1" dirty="0" smtClean="0"/>
          </a:p>
          <a:p>
            <a:pPr>
              <a:buFont typeface="Arial" pitchFamily="34" charset="0"/>
              <a:buChar char="•"/>
            </a:pPr>
            <a:r>
              <a:rPr lang="en-US" i="1" dirty="0"/>
              <a:t> 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tx1"/>
                </a:solidFill>
              </a:rPr>
              <a:t>To</a:t>
            </a:r>
            <a:r>
              <a:rPr lang="en-US" i="1" dirty="0" smtClean="0"/>
              <a:t> </a:t>
            </a:r>
            <a:r>
              <a:rPr lang="en-US" b="1" i="1" dirty="0" smtClean="0">
                <a:solidFill>
                  <a:schemeClr val="tx1"/>
                </a:solidFill>
              </a:rPr>
              <a:t>plot graphs of</a:t>
            </a:r>
            <a:r>
              <a:rPr lang="en-US" i="1" dirty="0" smtClean="0">
                <a:solidFill>
                  <a:schemeClr val="tx1"/>
                </a:solidFill>
              </a:rPr>
              <a:t> </a:t>
            </a:r>
            <a:r>
              <a:rPr lang="en-US" i="1" dirty="0">
                <a:solidFill>
                  <a:schemeClr val="tx1"/>
                </a:solidFill>
              </a:rPr>
              <a:t>complicated functions </a:t>
            </a:r>
            <a:r>
              <a:rPr lang="en-US" i="1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4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</a:t>
            </a:r>
            <a:r>
              <a:rPr lang="en-US" sz="4000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Operations with scalars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85799"/>
          <a:ext cx="82296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4876800"/>
              </a:tblGrid>
              <a:tr h="395186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Operation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Scilab Symbol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10031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Addition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+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--&gt;3+4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7</a:t>
                      </a:r>
                      <a:endParaRPr lang="en-US" sz="2000" b="1" dirty="0"/>
                    </a:p>
                  </a:txBody>
                  <a:tcPr/>
                </a:tc>
              </a:tr>
              <a:tr h="10031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Subtraction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-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--&gt;4-2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2</a:t>
                      </a:r>
                      <a:endParaRPr lang="en-US" sz="2000" b="1" dirty="0"/>
                    </a:p>
                  </a:txBody>
                  <a:tcPr/>
                </a:tc>
              </a:tr>
              <a:tr h="10031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Multiplication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*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--&gt;3*4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12</a:t>
                      </a:r>
                      <a:endParaRPr lang="en-US" sz="2000" b="1" dirty="0"/>
                    </a:p>
                  </a:txBody>
                  <a:tcPr/>
                </a:tc>
              </a:tr>
              <a:tr h="1003165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 Division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/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--&gt;3/4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0.75</a:t>
                      </a:r>
                      <a:endParaRPr lang="en-US" sz="2000" b="1" dirty="0"/>
                    </a:p>
                  </a:txBody>
                  <a:tcPr/>
                </a:tc>
              </a:tr>
              <a:tr h="130715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Exponential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^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--&gt;3^4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81           (means 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=81)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u="sng" dirty="0" smtClean="0"/>
              <a:t>Order of precedence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3820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400800"/>
              </a:tblGrid>
              <a:tr h="6534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Precedence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Mathematical Operation</a:t>
                      </a:r>
                      <a:endParaRPr lang="en-US" sz="2800" dirty="0"/>
                    </a:p>
                  </a:txBody>
                  <a:tcPr/>
                </a:tc>
              </a:tr>
              <a:tr h="6534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First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Parenthesis (Brackets)</a:t>
                      </a:r>
                      <a:endParaRPr lang="en-US" sz="2800" dirty="0"/>
                    </a:p>
                  </a:txBody>
                  <a:tcPr/>
                </a:tc>
              </a:tr>
              <a:tr h="65343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Second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Exponential</a:t>
                      </a:r>
                      <a:endParaRPr lang="en-US" sz="2800" dirty="0"/>
                    </a:p>
                  </a:txBody>
                  <a:tcPr/>
                </a:tc>
              </a:tr>
              <a:tr h="11915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Third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Multiplication , Division( equal Precedence)</a:t>
                      </a:r>
                      <a:endParaRPr lang="en-US" sz="2800" dirty="0"/>
                    </a:p>
                  </a:txBody>
                  <a:tcPr/>
                </a:tc>
              </a:tr>
              <a:tr h="119155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Fourth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Addition ,Subtraction( equal Precedence)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u="sng" dirty="0" smtClean="0"/>
              <a:t> Exercises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Compute: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)7+8/2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(ii) (7+8)/2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(iii)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4+2X5)/7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(iv)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+ 32</a:t>
            </a:r>
            <a:r>
              <a:rPr lang="en-US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i="1" dirty="0" smtClean="0"/>
              <a:t>(</a:t>
            </a:r>
            <a:r>
              <a:rPr lang="en-US" b="1" i="1" dirty="0" err="1" smtClean="0"/>
              <a:t>Answrs</a:t>
            </a:r>
            <a:r>
              <a:rPr lang="en-US" b="1" i="1" dirty="0" smtClean="0"/>
              <a:t>: (</a:t>
            </a:r>
            <a:r>
              <a:rPr lang="en-US" b="1" i="1" dirty="0" err="1" smtClean="0"/>
              <a:t>i</a:t>
            </a:r>
            <a:r>
              <a:rPr lang="en-US" b="1" i="1" dirty="0" smtClean="0"/>
              <a:t>)11, (ii)7.5, (iii)2, (iv) 5</a:t>
            </a:r>
          </a:p>
          <a:p>
            <a:pPr>
              <a:buNone/>
            </a:pPr>
            <a:endParaRPr lang="en-US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u="sng" dirty="0" smtClean="0"/>
              <a:t>1.5.Elementary Math Build-in functions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914400"/>
          <a:ext cx="7696200" cy="542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2463800"/>
                <a:gridCol w="2565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Function Description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</a:t>
                      </a:r>
                      <a:r>
                        <a:rPr lang="en-US" sz="2000" b="1" baseline="0" dirty="0" smtClean="0"/>
                        <a:t>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Square root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sqrt</a:t>
                      </a:r>
                      <a:r>
                        <a:rPr lang="en-US" sz="2000" b="1" dirty="0" smtClean="0"/>
                        <a:t>(x)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</a:t>
                      </a:r>
                      <a:r>
                        <a:rPr lang="en-US" sz="2000" b="1" dirty="0" err="1" smtClean="0"/>
                        <a:t>sqrt</a:t>
                      </a:r>
                      <a:r>
                        <a:rPr lang="en-US" sz="2000" b="1" dirty="0" smtClean="0"/>
                        <a:t>(81)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9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Real nth root of a real number x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nthroot</a:t>
                      </a:r>
                      <a:r>
                        <a:rPr lang="en-US" sz="2000" b="1" dirty="0" smtClean="0"/>
                        <a:t>(</a:t>
                      </a:r>
                      <a:r>
                        <a:rPr lang="en-US" sz="2000" b="1" dirty="0" err="1" smtClean="0"/>
                        <a:t>x,n</a:t>
                      </a:r>
                      <a:r>
                        <a:rPr lang="en-US" sz="2000" b="1" dirty="0" smtClean="0"/>
                        <a:t>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--&gt;</a:t>
                      </a:r>
                      <a:r>
                        <a:rPr lang="en-US" sz="2000" b="1" dirty="0" err="1" smtClean="0"/>
                        <a:t>nthroot</a:t>
                      </a:r>
                      <a:r>
                        <a:rPr lang="en-US" sz="2000" b="1" dirty="0" smtClean="0"/>
                        <a:t>(80,5)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2.4022489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Exponential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(e</a:t>
                      </a:r>
                      <a:r>
                        <a:rPr lang="en-US" sz="20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exp(x)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--&gt;exp(5)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148.41316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Natural log(base</a:t>
                      </a:r>
                      <a:r>
                        <a:rPr lang="en-US" sz="2000" b="1" baseline="0" dirty="0" smtClean="0"/>
                        <a:t> e).</a:t>
                      </a:r>
                    </a:p>
                    <a:p>
                      <a:r>
                        <a:rPr lang="en-US" sz="2000" b="1" baseline="0" dirty="0" err="1" smtClean="0"/>
                        <a:t>ln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log(x)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--&gt;log(1000)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6.9078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Base 10 logarithm.</a:t>
                      </a:r>
                    </a:p>
                    <a:p>
                      <a:r>
                        <a:rPr lang="en-US" sz="2000" b="1" dirty="0" smtClean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log10(x)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--&gt;log10(1000)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3.0000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u="sng" dirty="0" smtClean="0"/>
              <a:t>Continued…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762000"/>
          <a:ext cx="7696200" cy="600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2438400"/>
                <a:gridCol w="1981200"/>
              </a:tblGrid>
              <a:tr h="4082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Function Description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Scilab Command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Example</a:t>
                      </a:r>
                      <a:endParaRPr lang="en-US" sz="2000" b="1" dirty="0"/>
                    </a:p>
                  </a:txBody>
                  <a:tcPr/>
                </a:tc>
              </a:tr>
              <a:tr h="1061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factorial(x)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--&gt;factorial(5)</a:t>
                      </a:r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120</a:t>
                      </a:r>
                      <a:endParaRPr lang="en-US" sz="2000" b="1" dirty="0"/>
                    </a:p>
                  </a:txBody>
                  <a:tcPr/>
                </a:tc>
              </a:tr>
              <a:tr h="1061357"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%pi</a:t>
                      </a:r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--&gt;%pi/3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1.0471976</a:t>
                      </a:r>
                    </a:p>
                  </a:txBody>
                  <a:tcPr/>
                </a:tc>
              </a:tr>
              <a:tr h="1061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Complex number</a:t>
                      </a:r>
                      <a:r>
                        <a:rPr lang="en-US" sz="2000" b="1" baseline="0" dirty="0" smtClean="0"/>
                        <a:t> 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%</a:t>
                      </a:r>
                      <a:r>
                        <a:rPr lang="en-US" sz="2000" b="1" dirty="0" err="1" smtClean="0"/>
                        <a:t>i</a:t>
                      </a:r>
                      <a:endParaRPr lang="en-US" sz="2000" b="1" dirty="0" smtClean="0"/>
                    </a:p>
                    <a:p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--&gt;2+3*%</a:t>
                      </a:r>
                      <a:r>
                        <a:rPr lang="en-US" sz="2000" b="1" dirty="0" err="1" smtClean="0"/>
                        <a:t>i</a:t>
                      </a:r>
                      <a:endParaRPr lang="en-US" sz="2000" b="1" dirty="0" smtClean="0"/>
                    </a:p>
                    <a:p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r>
                        <a:rPr lang="en-US" sz="2000" b="1" dirty="0" smtClean="0"/>
                        <a:t>2. + 3.i</a:t>
                      </a:r>
                      <a:endParaRPr lang="en-US" sz="2000" b="1" dirty="0"/>
                    </a:p>
                  </a:txBody>
                  <a:tcPr/>
                </a:tc>
              </a:tr>
              <a:tr h="10613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Sin</a:t>
                      </a:r>
                      <a:r>
                        <a:rPr lang="en-US" sz="2000" b="1" baseline="0" dirty="0" smtClean="0"/>
                        <a:t>e of angle</a:t>
                      </a:r>
                      <a:r>
                        <a:rPr lang="en-US" sz="2000" b="1" dirty="0" smtClean="0"/>
                        <a:t> x (x in radians)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sin(x)</a:t>
                      </a:r>
                    </a:p>
                    <a:p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--&gt;sin(%pi/6)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0.5</a:t>
                      </a:r>
                    </a:p>
                  </a:txBody>
                  <a:tcPr/>
                </a:tc>
              </a:tr>
              <a:tr h="1061357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Sin</a:t>
                      </a:r>
                      <a:r>
                        <a:rPr lang="en-US" sz="2000" b="1" baseline="0" dirty="0" smtClean="0"/>
                        <a:t>e of angle</a:t>
                      </a:r>
                      <a:r>
                        <a:rPr lang="en-US" sz="2000" b="1" dirty="0" smtClean="0"/>
                        <a:t> x (x in degrees)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sind</a:t>
                      </a:r>
                      <a:r>
                        <a:rPr lang="en-US" sz="2000" b="1" dirty="0" smtClean="0"/>
                        <a:t>(x)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--&gt;</a:t>
                      </a:r>
                      <a:r>
                        <a:rPr lang="en-US" sz="2000" b="1" dirty="0" err="1" smtClean="0"/>
                        <a:t>sind</a:t>
                      </a:r>
                      <a:r>
                        <a:rPr lang="en-US" sz="2000" b="1" dirty="0" smtClean="0"/>
                        <a:t>(30)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 smtClean="0"/>
                        <a:t>ans</a:t>
                      </a:r>
                      <a:r>
                        <a:rPr lang="en-US" sz="2000" b="1" dirty="0" smtClean="0"/>
                        <a:t>=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371600" y="2743200"/>
          <a:ext cx="457200" cy="304800"/>
        </p:xfrm>
        <a:graphic>
          <a:graphicData uri="http://schemas.openxmlformats.org/presentationml/2006/ole">
            <p:oleObj spid="_x0000_s1026" name="Equation" r:id="rId3" imgW="139680" imgH="139680" progId="Equation.DSMT4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371600" y="4038600"/>
          <a:ext cx="508000" cy="304800"/>
        </p:xfrm>
        <a:graphic>
          <a:graphicData uri="http://schemas.openxmlformats.org/presentationml/2006/ole">
            <p:oleObj spid="_x0000_s1027" name="Equation" r:id="rId4" imgW="50796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1.6.Defining scalar variables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dirty="0" smtClean="0"/>
              <a:t> is a name made of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letter </a:t>
            </a:r>
            <a:r>
              <a:rPr lang="en-US" dirty="0" smtClean="0"/>
              <a:t>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combination of several letters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that 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assigned</a:t>
            </a:r>
            <a:r>
              <a:rPr lang="en-US" dirty="0" smtClean="0"/>
              <a:t> 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value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dirty="0" smtClean="0"/>
              <a:t> sign is called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 operator</a:t>
            </a:r>
            <a:r>
              <a:rPr lang="en-US" dirty="0" smtClean="0"/>
              <a:t>. It assigns a value to a variable.</a:t>
            </a:r>
          </a:p>
          <a:p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x=15</a:t>
            </a:r>
            <a:r>
              <a:rPr lang="en-US" dirty="0" smtClean="0"/>
              <a:t>  means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number 15 is assigned to the variable x 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</a:t>
            </a:r>
            <a:r>
              <a:rPr lang="en-US" dirty="0" smtClean="0"/>
              <a:t> is actually 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of memory location</a:t>
            </a:r>
            <a:r>
              <a:rPr lang="en-US" dirty="0" smtClean="0"/>
              <a:t> where the variable’s  assignment is stored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1.7.Script Files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we need Script files?</a:t>
            </a:r>
          </a:p>
          <a:p>
            <a:r>
              <a:rPr lang="en-US" dirty="0" smtClean="0"/>
              <a:t>Using the console to execute a series of commands is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convenient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i</a:t>
            </a:r>
            <a:r>
              <a:rPr lang="en-US" dirty="0" smtClean="0"/>
              <a:t>)The commands in the console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not </a:t>
            </a:r>
            <a:r>
              <a:rPr lang="en-US" dirty="0" smtClean="0"/>
              <a:t>be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saved</a:t>
            </a:r>
            <a:r>
              <a:rPr lang="en-US" dirty="0" smtClean="0"/>
              <a:t> and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executed</a:t>
            </a:r>
            <a:r>
              <a:rPr lang="en-US" dirty="0" smtClean="0"/>
              <a:t> again.</a:t>
            </a:r>
          </a:p>
          <a:p>
            <a:pPr>
              <a:buNone/>
            </a:pPr>
            <a:r>
              <a:rPr lang="en-US" dirty="0" smtClean="0"/>
              <a:t>    (ii)  Every time the enter key is pressed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the last command is executed</a:t>
            </a:r>
            <a:r>
              <a:rPr lang="en-US" dirty="0" smtClean="0"/>
              <a:t>, and everything executed before is unchanged. We can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edit</a:t>
            </a:r>
            <a:r>
              <a:rPr lang="en-US" dirty="0" smtClean="0"/>
              <a:t> the previous commands.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1.7.Script Files(Continued…)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are Script files?</a:t>
            </a:r>
          </a:p>
          <a:p>
            <a:r>
              <a:rPr lang="en-US" dirty="0" smtClean="0"/>
              <a:t>A different(better) way of executing commands is first to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n-US" dirty="0" smtClean="0"/>
              <a:t> a file with a list of commands(program),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en-US" dirty="0" smtClean="0"/>
              <a:t> it, and then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run(execute)</a:t>
            </a:r>
            <a:r>
              <a:rPr lang="en-US" dirty="0" smtClean="0"/>
              <a:t> the file.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script file is a sequence of Scilab commands( also called a program)</a:t>
            </a:r>
          </a:p>
          <a:p>
            <a:r>
              <a:rPr lang="en-US" dirty="0" smtClean="0"/>
              <a:t>When a script file runs, Scilab executes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in the order</a:t>
            </a:r>
            <a:r>
              <a:rPr lang="en-US" dirty="0" smtClean="0"/>
              <a:t> they are written just as if they were typed in the console.</a:t>
            </a:r>
          </a:p>
          <a:p>
            <a:r>
              <a:rPr lang="en-US" dirty="0" smtClean="0"/>
              <a:t>When a script file has a command that generates an out put,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is displayed in the console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an script file is convenient because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can be edited and executed many times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Script files can be typed and edited in any text editor and then pasted in to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 editor</a:t>
            </a:r>
            <a:r>
              <a:rPr lang="en-US" dirty="0" smtClean="0"/>
              <a:t>(also called </a:t>
            </a:r>
            <a:r>
              <a:rPr lang="en-US" b="1" dirty="0" smtClean="0"/>
              <a:t>scinotes</a:t>
            </a:r>
            <a:r>
              <a:rPr lang="en-US" dirty="0" smtClean="0"/>
              <a:t>)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1.7.Script Files(Continued…)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saving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executing a Script file</a:t>
            </a:r>
          </a:p>
          <a:p>
            <a:r>
              <a:rPr lang="en-US" dirty="0" smtClean="0"/>
              <a:t>Scilab script files are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created and edited </a:t>
            </a:r>
            <a:r>
              <a:rPr lang="en-US" dirty="0" smtClean="0"/>
              <a:t>in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 window</a:t>
            </a:r>
            <a:r>
              <a:rPr lang="en-US" dirty="0" smtClean="0"/>
              <a:t>( also called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scinotes</a:t>
            </a:r>
            <a:r>
              <a:rPr lang="en-US" dirty="0" smtClean="0"/>
              <a:t> window)</a:t>
            </a:r>
          </a:p>
          <a:p>
            <a:r>
              <a:rPr lang="en-US" dirty="0" smtClean="0"/>
              <a:t>To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dirty="0" smtClean="0"/>
              <a:t> the Editor:</a:t>
            </a:r>
          </a:p>
          <a:p>
            <a:pPr>
              <a:buNone/>
            </a:pPr>
            <a:r>
              <a:rPr lang="en-US" dirty="0" smtClean="0"/>
              <a:t>   Click on 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 </a:t>
            </a:r>
            <a:r>
              <a:rPr lang="en-US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SciNotes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icon </a:t>
            </a:r>
            <a:r>
              <a:rPr lang="en-US" dirty="0" smtClean="0"/>
              <a:t>of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</a:t>
            </a:r>
            <a:r>
              <a:rPr lang="en-US" dirty="0" smtClean="0"/>
              <a:t> given at the top 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</a:t>
            </a:r>
            <a:r>
              <a:rPr lang="en-US" dirty="0" smtClean="0"/>
              <a:t> script file:</a:t>
            </a:r>
          </a:p>
          <a:p>
            <a:pPr>
              <a:buNone/>
            </a:pPr>
            <a:r>
              <a:rPr lang="en-US" b="1" i="1" dirty="0" smtClean="0"/>
              <a:t>     Compute: a=(4+2X5)/7</a:t>
            </a:r>
          </a:p>
          <a:p>
            <a:r>
              <a:rPr lang="en-US" dirty="0" smtClean="0"/>
              <a:t>To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en-US" dirty="0" smtClean="0"/>
              <a:t> our work done on editor:</a:t>
            </a:r>
          </a:p>
          <a:p>
            <a:pPr>
              <a:buNone/>
            </a:pPr>
            <a:r>
              <a:rPr lang="en-US" dirty="0" smtClean="0"/>
              <a:t>    Click on 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</a:t>
            </a:r>
            <a:r>
              <a:rPr lang="en-US" dirty="0" smtClean="0"/>
              <a:t>icon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toolbar</a:t>
            </a:r>
            <a:r>
              <a:rPr lang="en-US" dirty="0" smtClean="0"/>
              <a:t> given at the top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folder</a:t>
            </a:r>
            <a:r>
              <a:rPr lang="en-US" dirty="0" smtClean="0"/>
              <a:t>(or Create a new folder) 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the file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1.7.Script Files(Continued…)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Creating, saving and </a:t>
            </a:r>
            <a:r>
              <a:rPr lang="en-US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Script file (continued…)</a:t>
            </a:r>
          </a:p>
          <a:p>
            <a:r>
              <a:rPr lang="en-US" dirty="0" smtClean="0"/>
              <a:t>Command line for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n-US" dirty="0" smtClean="0"/>
              <a:t> of the output of our computation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 smtClean="0"/>
              <a:t> done on Editor on console: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(a)</a:t>
            </a:r>
            <a:r>
              <a:rPr lang="en-US" dirty="0" smtClean="0">
                <a:solidFill>
                  <a:srgbClr val="FF0000"/>
                </a:solidFill>
              </a:rPr>
              <a:t>     or  </a:t>
            </a:r>
            <a:r>
              <a:rPr lang="en-US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(a, ‘a=‘)</a:t>
            </a:r>
          </a:p>
          <a:p>
            <a:r>
              <a:rPr lang="en-US" dirty="0" smtClean="0"/>
              <a:t>Click on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and execute </a:t>
            </a:r>
            <a:r>
              <a:rPr lang="en-US" dirty="0" smtClean="0"/>
              <a:t>icon on the tool bar of the Editor.</a:t>
            </a:r>
          </a:p>
          <a:p>
            <a:r>
              <a:rPr lang="en-US" dirty="0" smtClean="0"/>
              <a:t>Go to the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dirty="0" smtClean="0"/>
              <a:t> and you will see the output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displayed</a:t>
            </a:r>
            <a:r>
              <a:rPr lang="en-US" dirty="0" smtClean="0"/>
              <a:t> there.</a:t>
            </a:r>
          </a:p>
          <a:p>
            <a:r>
              <a:rPr lang="en-US" dirty="0" smtClean="0"/>
              <a:t>To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dirty="0" smtClean="0"/>
              <a:t> our </a:t>
            </a:r>
            <a:r>
              <a:rPr lang="en-US" dirty="0" err="1" smtClean="0"/>
              <a:t>SciNotes</a:t>
            </a:r>
            <a:r>
              <a:rPr lang="en-US" dirty="0" smtClean="0"/>
              <a:t> files:</a:t>
            </a:r>
          </a:p>
          <a:p>
            <a:pPr>
              <a:buNone/>
            </a:pPr>
            <a:r>
              <a:rPr lang="en-US" dirty="0" smtClean="0"/>
              <a:t>     Click on the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icon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given on the tool bar of the Editor</a:t>
            </a:r>
            <a:r>
              <a:rPr lang="en-US" dirty="0" smtClean="0">
                <a:solidFill>
                  <a:srgbClr val="FF0000"/>
                </a:solidFill>
              </a:rPr>
              <a:t> &gt;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the file </a:t>
            </a:r>
            <a:r>
              <a:rPr lang="en-US" dirty="0" smtClean="0"/>
              <a:t>to be opened 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smtClean="0"/>
              <a:t>select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b="1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Experiment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-1:Starting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Objectives:</a:t>
            </a: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What is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SCILAB?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1.2. How to Install 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Scilab?</a:t>
            </a: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1.3.Working in the console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1.4.</a:t>
            </a: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Arithmetic Operations with scalars</a:t>
            </a:r>
          </a:p>
          <a:p>
            <a:pPr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1.5.Elementary Math Build-in functions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1.6.Defining scalar variables</a:t>
            </a:r>
          </a:p>
          <a:p>
            <a:pPr>
              <a:buNone/>
            </a:pPr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1.7.Script Files</a:t>
            </a:r>
          </a:p>
          <a:p>
            <a:pPr>
              <a:buNone/>
            </a:pPr>
            <a:endParaRPr lang="en-US" b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u="sng" dirty="0" smtClean="0"/>
          </a:p>
          <a:p>
            <a:pPr>
              <a:buNone/>
            </a:pPr>
            <a:endParaRPr lang="en-US" b="1" i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Excercises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To write a Scilab code to find the solution of following problems</a:t>
            </a:r>
            <a:r>
              <a:rPr lang="en-US" sz="2400" b="1" dirty="0" smtClean="0"/>
              <a:t>:</a:t>
            </a:r>
          </a:p>
          <a:p>
            <a:r>
              <a:rPr lang="en-US" sz="2400" b="1" dirty="0" smtClean="0"/>
              <a:t>1. Evaluate: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1/3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+ 32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0.2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(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ii)                    ,  (iii)</a:t>
            </a:r>
          </a:p>
          <a:p>
            <a:pPr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(iv)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4!+ln2+log100,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(v) (2+3i)(4+5i)</a:t>
            </a:r>
          </a:p>
          <a:p>
            <a:pPr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2.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assigning values 2 and 5 to variables a and b   respectively, compute 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dirty="0" smtClean="0"/>
              <a:t> </a:t>
            </a:r>
            <a:r>
              <a:rPr lang="en-US" sz="2400" b="1" dirty="0" smtClean="0"/>
              <a:t>c=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a+b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>
              <a:buNone/>
            </a:pPr>
            <a:r>
              <a:rPr lang="en-US" sz="2400" b="1" i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(ii) d=4a-3b+lna+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en-US" sz="2400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>
              <a:buNone/>
            </a:pPr>
            <a:r>
              <a:rPr lang="en-US" sz="2400" i="1" dirty="0" smtClean="0"/>
              <a:t>    </a:t>
            </a: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3.Write the script file for the problem:</a:t>
            </a:r>
          </a:p>
          <a:p>
            <a:pPr>
              <a:buNone/>
            </a:pPr>
            <a:r>
              <a:rPr lang="en-US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The radius of a circle is 2cm. Find its area.</a:t>
            </a:r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3124200" y="1447800"/>
          <a:ext cx="1143000" cy="609600"/>
        </p:xfrm>
        <a:graphic>
          <a:graphicData uri="http://schemas.openxmlformats.org/presentationml/2006/ole">
            <p:oleObj spid="_x0000_s59394" name="Equation" r:id="rId3" imgW="571320" imgH="228600" progId="Equation.DSMT4">
              <p:embed/>
            </p:oleObj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/>
        </p:nvGraphicFramePr>
        <p:xfrm>
          <a:off x="5257800" y="1295400"/>
          <a:ext cx="2057400" cy="914400"/>
        </p:xfrm>
        <a:graphic>
          <a:graphicData uri="http://schemas.openxmlformats.org/presentationml/2006/ole">
            <p:oleObj spid="_x0000_s59395" name="Equation" r:id="rId4" imgW="92700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What is SCILAB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Autofit/>
          </a:bodyPr>
          <a:lstStyle/>
          <a:p>
            <a:r>
              <a:rPr lang="en-US" dirty="0" smtClean="0"/>
              <a:t>It is a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en-US" dirty="0" smtClean="0"/>
              <a:t> for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computations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2D/3D Plotting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Available for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operating systems</a:t>
            </a:r>
            <a:r>
              <a:rPr lang="en-US" dirty="0" smtClean="0"/>
              <a:t>(OS)</a:t>
            </a:r>
          </a:p>
          <a:p>
            <a:pPr>
              <a:buNone/>
            </a:pPr>
            <a:r>
              <a:rPr lang="en-US" dirty="0" smtClean="0"/>
              <a:t>    e.g. Windows, Linux and Mac OS/X</a:t>
            </a:r>
          </a:p>
          <a:p>
            <a:r>
              <a:rPr lang="en-US" dirty="0" smtClean="0"/>
              <a:t>Its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dirty="0" smtClean="0"/>
              <a:t> is simple.</a:t>
            </a:r>
          </a:p>
          <a:p>
            <a:r>
              <a:rPr lang="en-US" dirty="0" smtClean="0"/>
              <a:t>Many numerical problems can be expressed in a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number of code lines</a:t>
            </a:r>
            <a:r>
              <a:rPr lang="en-US" dirty="0" smtClean="0"/>
              <a:t>, as compared to similar solutions using traditional languages.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What is SCILAB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Autofit/>
          </a:bodyPr>
          <a:lstStyle/>
          <a:p>
            <a:r>
              <a:rPr lang="en-US" dirty="0" smtClean="0"/>
              <a:t>It is a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  <a:r>
              <a:rPr lang="en-US" dirty="0" smtClean="0"/>
              <a:t> for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Numerical computations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2D/3D Plotting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free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source </a:t>
            </a:r>
            <a:r>
              <a:rPr lang="en-US" dirty="0" smtClean="0"/>
              <a:t>software.</a:t>
            </a:r>
          </a:p>
          <a:p>
            <a:r>
              <a:rPr lang="en-US" dirty="0" smtClean="0"/>
              <a:t>Available for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operating systems</a:t>
            </a:r>
            <a:r>
              <a:rPr lang="en-US" dirty="0" smtClean="0"/>
              <a:t>(OS)</a:t>
            </a:r>
          </a:p>
          <a:p>
            <a:pPr>
              <a:buNone/>
            </a:pPr>
            <a:r>
              <a:rPr lang="en-US" dirty="0" smtClean="0"/>
              <a:t>    e.g. Windows, Linux and Mac OS/X</a:t>
            </a:r>
          </a:p>
          <a:p>
            <a:r>
              <a:rPr lang="en-US" dirty="0" smtClean="0"/>
              <a:t>Its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r>
              <a:rPr lang="en-US" dirty="0" smtClean="0"/>
              <a:t> is simple.</a:t>
            </a:r>
          </a:p>
          <a:p>
            <a:r>
              <a:rPr lang="en-US" dirty="0" smtClean="0"/>
              <a:t>Many numerical problems can be expressed in a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reduced number of code lines</a:t>
            </a:r>
            <a:r>
              <a:rPr lang="en-US" dirty="0" smtClean="0"/>
              <a:t>, as compared to similar solutions using traditional languages.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4000" b="1" i="1" u="sng" dirty="0" smtClean="0"/>
              <a:t>Continued….</a:t>
            </a:r>
            <a:endParaRPr lang="en-US"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CNES (</a:t>
            </a:r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French Space Satellite Agency</a:t>
            </a:r>
            <a:r>
              <a:rPr lang="en-US" sz="3600" dirty="0" smtClean="0"/>
              <a:t>) using Scilab successfully.</a:t>
            </a:r>
          </a:p>
          <a:p>
            <a:pPr>
              <a:buNone/>
            </a:pPr>
            <a:endParaRPr lang="en-US" sz="3600" dirty="0" smtClean="0"/>
          </a:p>
          <a:p>
            <a:r>
              <a:rPr lang="en-US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IIT Mumbai</a:t>
            </a:r>
            <a:r>
              <a:rPr lang="en-US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3600" dirty="0" smtClean="0"/>
              <a:t> Shifting all computational labs to Scilab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4000" b="1" i="1" u="sng" dirty="0" smtClean="0"/>
              <a:t>1.2. How to Install Scilab</a:t>
            </a:r>
            <a:endParaRPr lang="en-US" sz="40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 smtClean="0"/>
              <a:t>Visit: </a:t>
            </a:r>
            <a:r>
              <a:rPr lang="en-US" sz="4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www.scilab.org</a:t>
            </a:r>
            <a:r>
              <a:rPr lang="en-US" sz="4600" dirty="0" smtClean="0"/>
              <a:t>.</a:t>
            </a:r>
          </a:p>
          <a:p>
            <a:r>
              <a:rPr lang="en-US" sz="4600" dirty="0" smtClean="0"/>
              <a:t>Various versions of Scilab available for different Operating systems</a:t>
            </a:r>
          </a:p>
          <a:p>
            <a:r>
              <a:rPr lang="en-US" sz="4600" dirty="0" smtClean="0"/>
              <a:t>Download the file as per the operating system in your computer.</a:t>
            </a:r>
          </a:p>
          <a:p>
            <a:r>
              <a:rPr lang="en-US" sz="4600" dirty="0" smtClean="0"/>
              <a:t>And run it in your computer.</a:t>
            </a:r>
          </a:p>
          <a:p>
            <a:r>
              <a:rPr lang="en-US" sz="4600" dirty="0" smtClean="0"/>
              <a:t>An </a:t>
            </a:r>
            <a:r>
              <a:rPr lang="en-US" sz="4600" dirty="0" smtClean="0">
                <a:solidFill>
                  <a:srgbClr val="FF0000"/>
                </a:solidFill>
              </a:rPr>
              <a:t>icon of Scilab</a:t>
            </a:r>
            <a:r>
              <a:rPr lang="en-US" sz="4600" dirty="0" smtClean="0"/>
              <a:t> is created on your desktop.</a:t>
            </a:r>
          </a:p>
          <a:p>
            <a:r>
              <a:rPr lang="en-US" sz="4600" dirty="0" smtClean="0"/>
              <a:t>Double click on the icon and we are in </a:t>
            </a:r>
            <a:r>
              <a:rPr lang="en-US" sz="4600" dirty="0" smtClean="0">
                <a:solidFill>
                  <a:srgbClr val="FF0000"/>
                </a:solidFill>
              </a:rPr>
              <a:t>Scilab environment</a:t>
            </a:r>
            <a:r>
              <a:rPr lang="en-US" sz="4600" dirty="0" smtClean="0"/>
              <a:t>: File browser, </a:t>
            </a:r>
            <a:r>
              <a:rPr lang="en-US" sz="4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</a:t>
            </a:r>
            <a:r>
              <a:rPr lang="en-US" sz="4600" dirty="0" smtClean="0"/>
              <a:t>, variable browser and command history.</a:t>
            </a:r>
          </a:p>
          <a:p>
            <a:r>
              <a:rPr lang="en-US" sz="4600" dirty="0" smtClean="0"/>
              <a:t>I am using scilab-6.0.1 for the windows platform in my system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1.3.Working in the console </a:t>
            </a:r>
            <a:br>
              <a:rPr lang="en-US" b="1" i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Console is the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n-US" dirty="0" smtClean="0"/>
              <a:t> window of Scilab</a:t>
            </a:r>
          </a:p>
          <a:p>
            <a:r>
              <a:rPr lang="en-US" dirty="0" smtClean="0"/>
              <a:t>Used for executing </a:t>
            </a:r>
            <a:r>
              <a:rPr 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</a:t>
            </a:r>
            <a:r>
              <a:rPr lang="en-US" dirty="0" smtClean="0"/>
              <a:t>(Instructions)</a:t>
            </a:r>
          </a:p>
          <a:p>
            <a:r>
              <a:rPr lang="en-US" dirty="0" smtClean="0"/>
              <a:t>Opening other windows</a:t>
            </a:r>
          </a:p>
          <a:p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programs </a:t>
            </a:r>
            <a:r>
              <a:rPr lang="en-US" dirty="0" smtClean="0"/>
              <a:t>written by the user</a:t>
            </a:r>
          </a:p>
          <a:p>
            <a:pPr>
              <a:buNone/>
            </a:pPr>
            <a:endParaRPr lang="en-US" u="sng" dirty="0" smtClean="0"/>
          </a:p>
          <a:p>
            <a:r>
              <a:rPr lang="en-US" u="sng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‘prompt’ </a:t>
            </a:r>
            <a:r>
              <a:rPr lang="en-US" u="sng" dirty="0" smtClean="0"/>
              <a:t> </a:t>
            </a:r>
            <a:r>
              <a:rPr lang="en-US" dirty="0" smtClean="0"/>
              <a:t>:        --&gt; </a:t>
            </a:r>
          </a:p>
          <a:p>
            <a:pPr>
              <a:buNone/>
            </a:pPr>
            <a:r>
              <a:rPr lang="en-US" dirty="0" smtClean="0"/>
              <a:t>     The </a:t>
            </a:r>
            <a:r>
              <a:rPr lang="en-US" dirty="0" smtClean="0">
                <a:solidFill>
                  <a:srgbClr val="FF0000"/>
                </a:solidFill>
              </a:rPr>
              <a:t>horizontal inbuilt arrow </a:t>
            </a:r>
            <a:r>
              <a:rPr lang="en-US" dirty="0" smtClean="0"/>
              <a:t>on console is called prompt in front of which we write instruction(s) called </a:t>
            </a:r>
            <a:r>
              <a:rPr lang="en-US" b="1" i="1" dirty="0" smtClean="0">
                <a:solidFill>
                  <a:srgbClr val="FF0000"/>
                </a:solidFill>
              </a:rPr>
              <a:t>command line.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u="sng" dirty="0" smtClean="0"/>
              <a:t>role of </a:t>
            </a:r>
            <a:r>
              <a:rPr lang="en-US" u="sng" dirty="0" smtClean="0">
                <a:solidFill>
                  <a:srgbClr val="FF0000"/>
                </a:solidFill>
              </a:rPr>
              <a:t>‘enter key’: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We get the output of our calculations done on console by </a:t>
            </a:r>
            <a:r>
              <a:rPr lang="en-US" b="1" i="1" dirty="0" smtClean="0">
                <a:solidFill>
                  <a:srgbClr val="FF0000"/>
                </a:solidFill>
              </a:rPr>
              <a:t>pressing the enter key</a:t>
            </a:r>
            <a:r>
              <a:rPr lang="en-US" dirty="0" smtClean="0"/>
              <a:t>. It is also used to write new command line 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‘</a:t>
            </a:r>
            <a:r>
              <a:rPr lang="en-US" b="1" i="1" dirty="0" err="1" smtClean="0">
                <a:solidFill>
                  <a:srgbClr val="FF0000"/>
                </a:solidFill>
              </a:rPr>
              <a:t>ans</a:t>
            </a:r>
            <a:r>
              <a:rPr lang="en-US" b="1" i="1" dirty="0" smtClean="0">
                <a:solidFill>
                  <a:srgbClr val="FF0000"/>
                </a:solidFill>
              </a:rPr>
              <a:t>=’ </a:t>
            </a:r>
            <a:r>
              <a:rPr lang="en-US" dirty="0" smtClean="0"/>
              <a:t>as the default variable: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Continued…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324600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u="sng" dirty="0" smtClean="0"/>
              <a:t>Role of </a:t>
            </a:r>
            <a:r>
              <a:rPr lang="en-US" sz="3600" b="1" u="sng" dirty="0" smtClean="0">
                <a:solidFill>
                  <a:srgbClr val="FF0000"/>
                </a:solidFill>
              </a:rPr>
              <a:t>commas 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</a:t>
            </a:r>
            <a:r>
              <a:rPr lang="en-US" b="1" dirty="0" smtClean="0"/>
              <a:t>We can write </a:t>
            </a:r>
            <a:r>
              <a:rPr lang="en-US" b="1" dirty="0" smtClean="0">
                <a:solidFill>
                  <a:srgbClr val="FF0000"/>
                </a:solidFill>
              </a:rPr>
              <a:t>Multiple commands</a:t>
            </a:r>
            <a:r>
              <a:rPr lang="en-US" b="1" dirty="0" smtClean="0"/>
              <a:t> on same command line separated by commas </a:t>
            </a:r>
            <a:r>
              <a:rPr lang="en-US" b="1" dirty="0" smtClean="0">
                <a:solidFill>
                  <a:srgbClr val="FF0000"/>
                </a:solidFill>
              </a:rPr>
              <a:t>,</a:t>
            </a:r>
            <a:endParaRPr lang="en-US" b="1" dirty="0" smtClean="0"/>
          </a:p>
          <a:p>
            <a:pPr>
              <a:buNone/>
            </a:pPr>
            <a:r>
              <a:rPr lang="fr-FR" b="1" dirty="0" smtClean="0"/>
              <a:t>--&gt; 2,3,5</a:t>
            </a:r>
          </a:p>
          <a:p>
            <a:pPr>
              <a:buNone/>
            </a:pPr>
            <a:r>
              <a:rPr lang="fr-FR" b="1" dirty="0" smtClean="0"/>
              <a:t> ans  =</a:t>
            </a:r>
          </a:p>
          <a:p>
            <a:pPr>
              <a:buNone/>
            </a:pPr>
            <a:r>
              <a:rPr lang="fr-FR" b="1" dirty="0" smtClean="0"/>
              <a:t>  2.</a:t>
            </a:r>
          </a:p>
          <a:p>
            <a:pPr>
              <a:buNone/>
            </a:pPr>
            <a:r>
              <a:rPr lang="fr-FR" b="1" dirty="0" smtClean="0"/>
              <a:t>ans  =</a:t>
            </a:r>
          </a:p>
          <a:p>
            <a:pPr>
              <a:buNone/>
            </a:pPr>
            <a:r>
              <a:rPr lang="fr-FR" b="1" dirty="0" smtClean="0"/>
              <a:t>  3.</a:t>
            </a:r>
          </a:p>
          <a:p>
            <a:pPr>
              <a:buNone/>
            </a:pPr>
            <a:r>
              <a:rPr lang="fr-FR" b="1" dirty="0" smtClean="0"/>
              <a:t> ans  =</a:t>
            </a:r>
          </a:p>
          <a:p>
            <a:pPr>
              <a:buNone/>
            </a:pPr>
            <a:r>
              <a:rPr lang="fr-FR" b="1" dirty="0" smtClean="0"/>
              <a:t>   5.</a:t>
            </a:r>
          </a:p>
          <a:p>
            <a:endParaRPr lang="en-US" b="1" u="sng" dirty="0" smtClean="0"/>
          </a:p>
          <a:p>
            <a:r>
              <a:rPr lang="en-US" sz="3600" b="1" u="sng" dirty="0" smtClean="0"/>
              <a:t>Role of </a:t>
            </a:r>
            <a:r>
              <a:rPr lang="en-US" sz="3600" b="1" u="sng" dirty="0" smtClean="0">
                <a:solidFill>
                  <a:srgbClr val="FF0000"/>
                </a:solidFill>
              </a:rPr>
              <a:t>semicolon ; </a:t>
            </a:r>
          </a:p>
          <a:p>
            <a:pPr>
              <a:buNone/>
            </a:pPr>
            <a:r>
              <a:rPr lang="en-US" b="1" dirty="0" smtClean="0"/>
              <a:t>    If a semicolon(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  <a:r>
              <a:rPr lang="en-US" b="1" dirty="0" smtClean="0"/>
              <a:t>) is typed at the end of a command the output of the command is not displayed </a:t>
            </a:r>
          </a:p>
          <a:p>
            <a:pPr>
              <a:buNone/>
            </a:pPr>
            <a:r>
              <a:rPr lang="fr-FR" b="1" dirty="0" smtClean="0"/>
              <a:t>--&gt; 2;3;5</a:t>
            </a:r>
          </a:p>
          <a:p>
            <a:pPr>
              <a:buNone/>
            </a:pPr>
            <a:r>
              <a:rPr lang="fr-FR" b="1" dirty="0" smtClean="0"/>
              <a:t> ans  =</a:t>
            </a:r>
          </a:p>
          <a:p>
            <a:pPr>
              <a:buNone/>
            </a:pPr>
            <a:r>
              <a:rPr lang="fr-FR" b="1" dirty="0" smtClean="0"/>
              <a:t>  5.</a:t>
            </a:r>
            <a:endParaRPr lang="en-US" b="1" u="sng" dirty="0" smtClean="0"/>
          </a:p>
          <a:p>
            <a:r>
              <a:rPr lang="en-US" sz="3600" b="1" u="sng" dirty="0" smtClean="0"/>
              <a:t>Role of commands:  </a:t>
            </a:r>
            <a:r>
              <a:rPr lang="en-US" sz="3600" b="1" i="1" u="sng" dirty="0" err="1" smtClean="0">
                <a:solidFill>
                  <a:srgbClr val="FF0000"/>
                </a:solidFill>
              </a:rPr>
              <a:t>clc</a:t>
            </a:r>
            <a:r>
              <a:rPr lang="en-US" sz="3600" b="1" u="sng" dirty="0" smtClean="0">
                <a:solidFill>
                  <a:srgbClr val="FF0000"/>
                </a:solidFill>
              </a:rPr>
              <a:t> </a:t>
            </a:r>
            <a:r>
              <a:rPr lang="en-US" sz="3600" b="1" u="sng" dirty="0" smtClean="0"/>
              <a:t> and  </a:t>
            </a:r>
            <a:r>
              <a:rPr lang="en-US" sz="3600" b="1" i="1" u="sng" dirty="0" smtClean="0">
                <a:solidFill>
                  <a:srgbClr val="FF0000"/>
                </a:solidFill>
              </a:rPr>
              <a:t>clear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     </a:t>
            </a:r>
            <a:r>
              <a:rPr lang="en-US" b="1" i="1" dirty="0" err="1" smtClean="0">
                <a:solidFill>
                  <a:srgbClr val="FF0000"/>
                </a:solidFill>
              </a:rPr>
              <a:t>clc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is used to clear the console  though data will still remain stored in the memory</a:t>
            </a:r>
          </a:p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    clear </a:t>
            </a:r>
            <a:r>
              <a:rPr lang="en-US" b="1" dirty="0" smtClean="0"/>
              <a:t>removes data from memory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1301</Words>
  <Application>Microsoft Office PowerPoint</Application>
  <PresentationFormat>On-screen Show (4:3)</PresentationFormat>
  <Paragraphs>230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Exploration with CAS-I BMA151</vt:lpstr>
      <vt:lpstr>Experiment-1:Starting with Scilab</vt:lpstr>
      <vt:lpstr>Excercises</vt:lpstr>
      <vt:lpstr>1.1 What is SCILAB</vt:lpstr>
      <vt:lpstr>1.1 What is SCILAB</vt:lpstr>
      <vt:lpstr>Continued….</vt:lpstr>
      <vt:lpstr>1.2. How to Install Scilab</vt:lpstr>
      <vt:lpstr>   1.3.Working in the console  </vt:lpstr>
      <vt:lpstr>Continued…</vt:lpstr>
      <vt:lpstr>  1.4.Arithmetic Operations with scalars </vt:lpstr>
      <vt:lpstr>  Order of precedence </vt:lpstr>
      <vt:lpstr>   Exercises </vt:lpstr>
      <vt:lpstr>  1.5.Elementary Math Build-in functions </vt:lpstr>
      <vt:lpstr>  Continued… </vt:lpstr>
      <vt:lpstr>   1.6.Defining scalar variables </vt:lpstr>
      <vt:lpstr>   1.7.Script Files </vt:lpstr>
      <vt:lpstr>   1.7.Script Files(Continued…) </vt:lpstr>
      <vt:lpstr>   1.7.Script Files(Continued…) </vt:lpstr>
      <vt:lpstr>   1.7.Script Files(Continued…)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Exploration with CAS-I MATH-1007</dc:title>
  <dc:creator>user</dc:creator>
  <cp:lastModifiedBy>user</cp:lastModifiedBy>
  <cp:revision>32</cp:revision>
  <dcterms:created xsi:type="dcterms:W3CDTF">2018-08-29T23:37:32Z</dcterms:created>
  <dcterms:modified xsi:type="dcterms:W3CDTF">2019-09-11T01:00:16Z</dcterms:modified>
</cp:coreProperties>
</file>