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4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5" r:id="rId11"/>
    <p:sldId id="29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D376-5273-4407-99B6-C271DFF9AABC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Experiment-2:Creating Arrays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Objectives: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 Creating 1-dim arrays(vectors)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2.1.1.creating a vector from a known list of numbers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2.1.2.Creating a vector with constant spacing by specifying the first term, the spacing and the last term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2.1.3.Creating a vector with linear(equal) spacing by specifying the first and last terms, and the number of terms.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 Creating  two-dimensional arrays(Matrix)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 Mathematical operations with arrays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Finding roots of a polynomial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b="1" i="1" u="sng" dirty="0" smtClean="0"/>
          </a:p>
          <a:p>
            <a:pPr>
              <a:buNone/>
            </a:pPr>
            <a:endParaRPr lang="en-US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381000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Mathematical Operations with arrays</a:t>
            </a:r>
            <a:endParaRPr 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533400"/>
          <a:ext cx="8001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1524000"/>
                <a:gridCol w="2743200"/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Description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Scilab</a:t>
                      </a:r>
                      <a:r>
                        <a:rPr lang="en-US" sz="2000" b="1" baseline="0" dirty="0" smtClean="0"/>
                        <a:t> Command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</a:tr>
              <a:tr h="5242560"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b="1" baseline="0" dirty="0" smtClean="0"/>
                        <a:t>Size of matrix A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2</a:t>
                      </a:r>
                      <a:r>
                        <a:rPr lang="en-US" sz="2000" b="1" baseline="0" dirty="0" smtClean="0"/>
                        <a:t>.      No. of rows in a matrix A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3</a:t>
                      </a:r>
                      <a:r>
                        <a:rPr lang="en-US" sz="2000" b="1" baseline="0" dirty="0" smtClean="0"/>
                        <a:t>.     No. of columns in a matrix A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4</a:t>
                      </a:r>
                      <a:r>
                        <a:rPr lang="en-US" sz="2000" b="1" baseline="0" dirty="0" smtClean="0"/>
                        <a:t>.     No. of elements in A</a:t>
                      </a:r>
                      <a:endParaRPr lang="en-US" sz="20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5. </a:t>
                      </a:r>
                      <a:r>
                        <a:rPr lang="en-US" sz="2000" b="1" dirty="0" smtClean="0"/>
                        <a:t>Element in the </a:t>
                      </a:r>
                      <a:r>
                        <a:rPr lang="en-US" sz="2000" b="1" dirty="0" err="1" smtClean="0"/>
                        <a:t>m</a:t>
                      </a:r>
                      <a:r>
                        <a:rPr lang="en-US" sz="2000" b="1" baseline="30000" dirty="0" err="1" smtClean="0"/>
                        <a:t>th</a:t>
                      </a:r>
                      <a:r>
                        <a:rPr lang="en-US" sz="2000" b="1" dirty="0" smtClean="0"/>
                        <a:t> row and n</a:t>
                      </a:r>
                      <a:r>
                        <a:rPr lang="en-US" sz="2000" b="1" baseline="30000" dirty="0" smtClean="0"/>
                        <a:t>th</a:t>
                      </a:r>
                      <a:r>
                        <a:rPr lang="en-US" sz="2000" b="1" dirty="0" smtClean="0"/>
                        <a:t>       column of a matrix 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6.Elements </a:t>
                      </a:r>
                      <a:r>
                        <a:rPr lang="en-US" sz="2000" b="1" dirty="0" smtClean="0"/>
                        <a:t>of </a:t>
                      </a:r>
                      <a:r>
                        <a:rPr lang="en-US" sz="2000" b="1" dirty="0" err="1" smtClean="0"/>
                        <a:t>m</a:t>
                      </a:r>
                      <a:r>
                        <a:rPr lang="en-US" sz="2000" b="1" baseline="30000" dirty="0" err="1" smtClean="0"/>
                        <a:t>th</a:t>
                      </a:r>
                      <a:r>
                        <a:rPr lang="en-US" sz="2000" b="1" dirty="0" smtClean="0"/>
                        <a:t> row of 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7. </a:t>
                      </a:r>
                      <a:r>
                        <a:rPr lang="en-US" sz="2000" b="1" dirty="0" smtClean="0"/>
                        <a:t>Elements of n</a:t>
                      </a:r>
                      <a:r>
                        <a:rPr lang="en-US" sz="2000" b="1" baseline="30000" dirty="0" smtClean="0"/>
                        <a:t>th</a:t>
                      </a:r>
                      <a:r>
                        <a:rPr lang="en-US" sz="2000" b="1" dirty="0" smtClean="0"/>
                        <a:t> column of A</a:t>
                      </a:r>
                    </a:p>
                    <a:p>
                      <a:r>
                        <a:rPr lang="en-US" sz="2000" b="1" dirty="0" smtClean="0"/>
                        <a:t>8. nth</a:t>
                      </a:r>
                      <a:r>
                        <a:rPr lang="en-US" sz="2000" b="1" baseline="0" dirty="0" smtClean="0"/>
                        <a:t> element of a matrix</a:t>
                      </a:r>
                      <a:endParaRPr lang="en-US" sz="2000" b="1" dirty="0" smtClean="0"/>
                    </a:p>
                    <a:p>
                      <a:r>
                        <a:rPr lang="en-US" sz="2000" b="1" dirty="0" smtClean="0"/>
                        <a:t>9. </a:t>
                      </a:r>
                      <a:r>
                        <a:rPr lang="en-US" sz="2000" b="1" dirty="0" smtClean="0"/>
                        <a:t>Trace of A</a:t>
                      </a:r>
                    </a:p>
                    <a:p>
                      <a:r>
                        <a:rPr lang="en-US" sz="2000" b="1" dirty="0" smtClean="0"/>
                        <a:t>10. </a:t>
                      </a:r>
                      <a:r>
                        <a:rPr lang="en-US" sz="2000" b="1" dirty="0" smtClean="0"/>
                        <a:t>Rank of matrix </a:t>
                      </a:r>
                      <a:r>
                        <a:rPr lang="en-US" sz="2000" b="1" dirty="0" smtClean="0"/>
                        <a:t>A</a:t>
                      </a:r>
                    </a:p>
                    <a:p>
                      <a:r>
                        <a:rPr lang="en-US" sz="2000" b="1" dirty="0" smtClean="0"/>
                        <a:t>11. Unit matrix of size </a:t>
                      </a:r>
                      <a:r>
                        <a:rPr lang="en-US" sz="2000" b="1" dirty="0" err="1" smtClean="0"/>
                        <a:t>nXn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size(A)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size(A,1</a:t>
                      </a:r>
                      <a:r>
                        <a:rPr lang="en-US" sz="2000" b="1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size(A,2</a:t>
                      </a:r>
                      <a:r>
                        <a:rPr lang="en-US" sz="2000" b="1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length(A</a:t>
                      </a:r>
                      <a:r>
                        <a:rPr lang="en-US" sz="2000" b="1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A(</a:t>
                      </a:r>
                      <a:r>
                        <a:rPr lang="en-US" sz="2000" b="1" baseline="0" dirty="0" err="1" smtClean="0"/>
                        <a:t>m,n</a:t>
                      </a:r>
                      <a:r>
                        <a:rPr lang="en-US" sz="2000" b="1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A(m</a:t>
                      </a:r>
                      <a:r>
                        <a:rPr lang="en-US" sz="2000" b="1" baseline="0" dirty="0" smtClean="0"/>
                        <a:t>,:)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A</a:t>
                      </a:r>
                      <a:r>
                        <a:rPr lang="en-US" sz="2000" b="1" baseline="0" dirty="0" smtClean="0"/>
                        <a:t>(:,n)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A(n)</a:t>
                      </a: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trace(A)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rank(A</a:t>
                      </a:r>
                      <a:r>
                        <a:rPr lang="en-US" sz="2000" b="1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eye(</a:t>
                      </a:r>
                      <a:r>
                        <a:rPr lang="en-US" sz="2000" b="1" baseline="0" dirty="0" err="1" smtClean="0"/>
                        <a:t>n,n</a:t>
                      </a:r>
                      <a:r>
                        <a:rPr lang="en-US" sz="2000" b="1" baseline="0" dirty="0" smtClean="0"/>
                        <a:t>)</a:t>
                      </a:r>
                      <a:endParaRPr lang="en-US" sz="2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b="1" dirty="0" smtClean="0"/>
                    </a:p>
                    <a:p>
                      <a:endParaRPr lang="pt-BR" sz="2000" b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381000"/>
          </a:xfrm>
        </p:spPr>
        <p:txBody>
          <a:bodyPr>
            <a:noAutofit/>
          </a:bodyPr>
          <a:lstStyle/>
          <a:p>
            <a:r>
              <a:rPr lang="en-US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2.4.Finding roots of a polynomial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533401"/>
          <a:ext cx="8153400" cy="653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895"/>
                <a:gridCol w="2018168"/>
                <a:gridCol w="4036337"/>
              </a:tblGrid>
              <a:tr h="32689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 Description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Scilab</a:t>
                      </a:r>
                      <a:r>
                        <a:rPr lang="en-US" sz="1800" b="1" baseline="0" dirty="0" smtClean="0"/>
                        <a:t> Command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Example</a:t>
                      </a:r>
                      <a:endParaRPr lang="en-US" sz="1800" b="1" dirty="0"/>
                    </a:p>
                  </a:txBody>
                  <a:tcPr/>
                </a:tc>
              </a:tr>
              <a:tr h="1232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Find</a:t>
                      </a:r>
                      <a:r>
                        <a:rPr lang="en-US" sz="1800" b="1" baseline="0" dirty="0" smtClean="0"/>
                        <a:t> roots of polynomial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+5x+6=0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Variable name _p=row vector of coefficients of the polynomial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/>
                    </a:p>
                    <a:p>
                      <a:r>
                        <a:rPr lang="en-US" sz="1800" b="1" dirty="0" smtClean="0"/>
                        <a:t>variable name=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roots(</a:t>
                      </a:r>
                      <a:r>
                        <a:rPr lang="en-US" sz="1800" b="1" dirty="0" smtClean="0"/>
                        <a:t>p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endParaRPr lang="en-US" sz="1800" b="1" dirty="0" smtClean="0"/>
                    </a:p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/>
                        <a:t> p=[1,5,6]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/>
                        <a:t>r=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</a:rPr>
                        <a:t>roots(</a:t>
                      </a:r>
                      <a:r>
                        <a:rPr lang="en-US" sz="1800" b="1" baseline="0" dirty="0" smtClean="0"/>
                        <a:t>p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sz="1800" b="1" baseline="0" dirty="0" smtClean="0"/>
                        <a:t>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--&gt; p=[1,5,6];</a:t>
                      </a:r>
                    </a:p>
                    <a:p>
                      <a:endParaRPr lang="pt-BR" sz="1800" b="1" dirty="0" smtClean="0"/>
                    </a:p>
                    <a:p>
                      <a:r>
                        <a:rPr lang="pt-BR" sz="1800" b="1" dirty="0" smtClean="0"/>
                        <a:t>--&gt; r=roots(p)</a:t>
                      </a:r>
                    </a:p>
                    <a:p>
                      <a:r>
                        <a:rPr lang="pt-BR" sz="1800" b="1" dirty="0" smtClean="0"/>
                        <a:t> r  = </a:t>
                      </a:r>
                    </a:p>
                    <a:p>
                      <a:endParaRPr lang="pt-BR" sz="1800" b="1" dirty="0" smtClean="0"/>
                    </a:p>
                    <a:p>
                      <a:r>
                        <a:rPr lang="pt-BR" sz="1800" b="1" dirty="0" smtClean="0"/>
                        <a:t>  -3.  </a:t>
                      </a:r>
                    </a:p>
                    <a:p>
                      <a:r>
                        <a:rPr lang="pt-BR" sz="1800" b="1" dirty="0" smtClean="0"/>
                        <a:t>  -2.</a:t>
                      </a:r>
                    </a:p>
                  </a:txBody>
                  <a:tcPr/>
                </a:tc>
              </a:tr>
              <a:tr h="1073006">
                <a:tc>
                  <a:txBody>
                    <a:bodyPr/>
                    <a:lstStyle/>
                    <a:p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1710554">
                <a:tc>
                  <a:txBody>
                    <a:bodyPr/>
                    <a:lstStyle/>
                    <a:p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Excercises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0960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To write a Scilab code to find the solution of following problems:</a:t>
            </a:r>
          </a:p>
          <a:p>
            <a:pPr>
              <a:buNone/>
            </a:pPr>
            <a:r>
              <a:rPr lang="en-US" sz="2000" b="1" dirty="0" smtClean="0"/>
              <a:t>      1. 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) create a row vector with 3 elements. </a:t>
            </a:r>
          </a:p>
          <a:p>
            <a:pPr>
              <a:buNone/>
            </a:pPr>
            <a:r>
              <a:rPr lang="en-US" sz="2000" b="1" dirty="0" smtClean="0"/>
              <a:t>           (ii) create a column vector with 4 elements</a:t>
            </a:r>
          </a:p>
          <a:p>
            <a:pPr>
              <a:buNone/>
            </a:pPr>
            <a:r>
              <a:rPr lang="en-US" sz="2000" b="1" i="1" dirty="0" smtClean="0"/>
              <a:t>      2. By taking first term a=1 and the last term b=10 create a one dimensional array :</a:t>
            </a:r>
          </a:p>
          <a:p>
            <a:pPr>
              <a:buNone/>
            </a:pPr>
            <a:r>
              <a:rPr lang="en-US" sz="2000" b="1" i="1" dirty="0" smtClean="0"/>
              <a:t>        (</a:t>
            </a:r>
            <a:r>
              <a:rPr lang="en-US" sz="2000" b="1" i="1" dirty="0" err="1" smtClean="0"/>
              <a:t>i</a:t>
            </a:r>
            <a:r>
              <a:rPr lang="en-US" sz="2000" b="1" i="1" dirty="0" smtClean="0"/>
              <a:t>) by taking the spacing between two consecutive terms d=2 ,</a:t>
            </a:r>
          </a:p>
          <a:p>
            <a:pPr>
              <a:buNone/>
            </a:pPr>
            <a:r>
              <a:rPr lang="en-US" sz="2000" b="1" i="1" dirty="0" smtClean="0"/>
              <a:t>        (ii) by taking the number of terms n= 12</a:t>
            </a:r>
          </a:p>
          <a:p>
            <a:pPr>
              <a:buNone/>
            </a:pPr>
            <a:r>
              <a:rPr lang="en-US" sz="2000" b="1" dirty="0" smtClean="0"/>
              <a:t>     3. Create two row vectors (one dimensional arrays) a and b such that the following operations are defined and hence find :</a:t>
            </a:r>
          </a:p>
          <a:p>
            <a:pPr>
              <a:buNone/>
            </a:pPr>
            <a:r>
              <a:rPr lang="en-US" sz="2000" b="1" i="1" dirty="0" smtClean="0"/>
              <a:t>       (</a:t>
            </a:r>
            <a:r>
              <a:rPr lang="en-US" sz="2000" b="1" i="1" dirty="0" err="1" smtClean="0"/>
              <a:t>i</a:t>
            </a:r>
            <a:r>
              <a:rPr lang="en-US" sz="2000" b="1" i="1" dirty="0" smtClean="0"/>
              <a:t>) 2a-3b, (ii)2(transpose a)-3(transpose b)</a:t>
            </a:r>
          </a:p>
          <a:p>
            <a:pPr>
              <a:buNone/>
            </a:pPr>
            <a:r>
              <a:rPr lang="en-US" sz="2000" b="1" i="1" dirty="0" smtClean="0"/>
              <a:t>    4. Create two matrices( two dimensional arrays)A and B</a:t>
            </a:r>
            <a:r>
              <a:rPr lang="en-US" sz="2000" b="1" dirty="0" smtClean="0"/>
              <a:t>  such that the following  operations are defined and hence : </a:t>
            </a:r>
          </a:p>
          <a:p>
            <a:pPr>
              <a:buNone/>
            </a:pPr>
            <a:r>
              <a:rPr lang="en-US" sz="2000" b="1" dirty="0" smtClean="0"/>
              <a:t>        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) 3A-AB</a:t>
            </a:r>
            <a:r>
              <a:rPr lang="en-US" sz="2000" b="1" baseline="30000" dirty="0" smtClean="0"/>
              <a:t>T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    5. Create a matrix A so that the following operations are defined and find:</a:t>
            </a:r>
          </a:p>
          <a:p>
            <a:pPr>
              <a:buNone/>
            </a:pPr>
            <a:r>
              <a:rPr lang="en-US" sz="2000" b="1" dirty="0" smtClean="0"/>
              <a:t>          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) determinant of A, (ii) Inverse of A, (iii) product of A and inverse of A</a:t>
            </a:r>
          </a:p>
          <a:p>
            <a:pPr>
              <a:buNone/>
            </a:pPr>
            <a:r>
              <a:rPr lang="en-US" sz="2000" dirty="0" smtClean="0"/>
              <a:t>   6</a:t>
            </a:r>
            <a:r>
              <a:rPr lang="en-US" sz="2000" b="1" dirty="0" smtClean="0"/>
              <a:t>. Find the roots of following polynomials: 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) x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-x-2=0, (ii) x</a:t>
            </a:r>
            <a:r>
              <a:rPr lang="en-US" sz="2000" b="1" baseline="30000" dirty="0" smtClean="0"/>
              <a:t>3</a:t>
            </a:r>
            <a:r>
              <a:rPr lang="en-US" sz="2000" b="1" dirty="0" smtClean="0"/>
              <a:t>+1=0.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in Scilab</a:t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47500" lnSpcReduction="20000"/>
          </a:bodyPr>
          <a:lstStyle/>
          <a:p>
            <a:r>
              <a:rPr lang="en-US" sz="5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an array?</a:t>
            </a:r>
          </a:p>
          <a:p>
            <a:r>
              <a:rPr lang="en-US" sz="5800" dirty="0" smtClean="0"/>
              <a:t>An array is the list of numbers arranged in </a:t>
            </a:r>
            <a:r>
              <a:rPr lang="en-US" sz="5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and/ or columns.</a:t>
            </a:r>
          </a:p>
          <a:p>
            <a:r>
              <a:rPr lang="en-US" sz="5800" dirty="0" smtClean="0"/>
              <a:t>The </a:t>
            </a:r>
            <a:r>
              <a:rPr lang="en-US" sz="5800" b="1" dirty="0" smtClean="0">
                <a:solidFill>
                  <a:srgbClr val="C00000"/>
                </a:solidFill>
              </a:rPr>
              <a:t>one dimensional array </a:t>
            </a:r>
            <a:r>
              <a:rPr lang="en-US" sz="5800" dirty="0" smtClean="0"/>
              <a:t>is a row or column of numbers( </a:t>
            </a:r>
            <a:r>
              <a:rPr lang="en-US" sz="5800" b="1" dirty="0" smtClean="0">
                <a:solidFill>
                  <a:srgbClr val="C00000"/>
                </a:solidFill>
              </a:rPr>
              <a:t>Row vectors /Column vectors</a:t>
            </a:r>
            <a:r>
              <a:rPr lang="en-US" sz="5800" dirty="0" smtClean="0"/>
              <a:t>)</a:t>
            </a:r>
          </a:p>
          <a:p>
            <a:r>
              <a:rPr lang="en-US" sz="5800" dirty="0" smtClean="0"/>
              <a:t>A </a:t>
            </a:r>
            <a:r>
              <a:rPr lang="en-US" sz="5800" b="1" dirty="0" smtClean="0">
                <a:solidFill>
                  <a:srgbClr val="C00000"/>
                </a:solidFill>
              </a:rPr>
              <a:t>two dimensional array </a:t>
            </a:r>
            <a:r>
              <a:rPr lang="en-US" sz="5800" dirty="0" smtClean="0"/>
              <a:t>is a collection of numbers arranged in rows and columns(</a:t>
            </a:r>
            <a:r>
              <a:rPr lang="en-US" sz="5800" b="1" dirty="0" smtClean="0">
                <a:solidFill>
                  <a:srgbClr val="C00000"/>
                </a:solidFill>
              </a:rPr>
              <a:t>Matrix</a:t>
            </a:r>
            <a:r>
              <a:rPr lang="en-US" sz="5800" dirty="0" smtClean="0"/>
              <a:t>).</a:t>
            </a:r>
          </a:p>
          <a:p>
            <a:endParaRPr lang="en-US" sz="5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5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it used for?</a:t>
            </a:r>
          </a:p>
          <a:p>
            <a:r>
              <a:rPr lang="en-US" sz="5800" dirty="0" smtClean="0"/>
              <a:t>The array is a fundamental form that SCILAB uses to store and manipulate data.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2286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2.1Creating One-dimensional Arrays</a:t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609600"/>
          <a:ext cx="7696200" cy="585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3759200"/>
                <a:gridCol w="2565400"/>
              </a:tblGrid>
              <a:tr h="93080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 Description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Scilab</a:t>
                      </a:r>
                      <a:r>
                        <a:rPr lang="en-US" sz="1800" b="1" baseline="0" dirty="0" smtClean="0"/>
                        <a:t> Command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Example</a:t>
                      </a:r>
                      <a:endParaRPr lang="en-US" sz="1800" b="1" dirty="0"/>
                    </a:p>
                  </a:txBody>
                  <a:tcPr/>
                </a:tc>
              </a:tr>
              <a:tr h="675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 Vector</a:t>
                      </a:r>
                    </a:p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variable name=[type</a:t>
                      </a:r>
                      <a:r>
                        <a:rPr lang="en-US" sz="1800" b="1" baseline="0" dirty="0" smtClean="0"/>
                        <a:t> vector elements]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212224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Row vector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a=[2</a:t>
                      </a:r>
                      <a:r>
                        <a:rPr lang="en-US" sz="1800" b="1" baseline="0" dirty="0" smtClean="0"/>
                        <a:t> , 5,7, 1]</a:t>
                      </a:r>
                      <a:endParaRPr lang="en-US" sz="1800" b="1" dirty="0" smtClean="0"/>
                    </a:p>
                    <a:p>
                      <a:r>
                        <a:rPr lang="en-US" sz="1800" b="1" dirty="0" smtClean="0"/>
                        <a:t>OR</a:t>
                      </a:r>
                    </a:p>
                    <a:p>
                      <a:r>
                        <a:rPr lang="en-US" sz="1800" b="1" dirty="0" smtClean="0"/>
                        <a:t>a=[2space5space7space1]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--&gt; a=[2,5,7,1]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 a  =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  2.   5.   7.   1.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--&gt; a=[2 5 7 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 a  =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 2.   5.   7.   1.</a:t>
                      </a:r>
                      <a:endParaRPr lang="en-US" sz="1800" b="1" dirty="0" smtClean="0"/>
                    </a:p>
                  </a:txBody>
                  <a:tcPr/>
                </a:tc>
              </a:tr>
              <a:tr h="21222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Column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a=[2;5;7;1]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--&gt; a=[2;5;7;1]</a:t>
                      </a:r>
                    </a:p>
                    <a:p>
                      <a:r>
                        <a:rPr lang="pt-BR" sz="1800" b="1" dirty="0" smtClean="0"/>
                        <a:t> a  = </a:t>
                      </a:r>
                    </a:p>
                    <a:p>
                      <a:r>
                        <a:rPr lang="pt-BR" sz="1800" b="1" baseline="0" dirty="0" smtClean="0"/>
                        <a:t>  </a:t>
                      </a:r>
                      <a:r>
                        <a:rPr lang="pt-BR" sz="1800" b="1" dirty="0" smtClean="0"/>
                        <a:t> 2.</a:t>
                      </a:r>
                    </a:p>
                    <a:p>
                      <a:r>
                        <a:rPr lang="pt-BR" sz="1800" b="1" dirty="0" smtClean="0"/>
                        <a:t>   5.</a:t>
                      </a:r>
                    </a:p>
                    <a:p>
                      <a:r>
                        <a:rPr lang="pt-BR" sz="1800" b="1" dirty="0" smtClean="0"/>
                        <a:t>   7.</a:t>
                      </a:r>
                    </a:p>
                    <a:p>
                      <a:r>
                        <a:rPr lang="pt-BR" sz="1800" b="1" dirty="0" smtClean="0"/>
                        <a:t>   1.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381000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One-dimensional Arrays(continued…)</a:t>
            </a:r>
            <a:endParaRPr 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533401"/>
          <a:ext cx="7696200" cy="582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590800"/>
                <a:gridCol w="2743200"/>
              </a:tblGrid>
              <a:tr h="53339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Description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Scilab</a:t>
                      </a:r>
                      <a:r>
                        <a:rPr lang="en-US" sz="2000" b="1" baseline="0" dirty="0" smtClean="0"/>
                        <a:t> Command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</a:tr>
              <a:tr h="2791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Creating a vector with</a:t>
                      </a:r>
                      <a:r>
                        <a:rPr lang="en-US" sz="2000" b="0" baseline="0" dirty="0" smtClean="0"/>
                        <a:t> constant spacing by specifying 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 first term(a), </a:t>
                      </a:r>
                      <a:r>
                        <a:rPr lang="en-US" sz="2000" b="0" baseline="0" dirty="0" smtClean="0"/>
                        <a:t>the 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spacing(d)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0" baseline="0" dirty="0" smtClean="0"/>
                        <a:t>and the 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 term(b)</a:t>
                      </a:r>
                      <a:endParaRPr lang="en-US" sz="200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variable name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[a:d:b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 smtClean="0"/>
                        <a:t>Or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variable name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a:d:b</a:t>
                      </a:r>
                      <a:endParaRPr lang="en-US" sz="2000" b="0" baseline="0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 smtClean="0"/>
                        <a:t>Variable name=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[a:b]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 smtClean="0"/>
                        <a:t>d=1(by default)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 smtClean="0"/>
                        <a:t>--&gt; p=[1:2:9]</a:t>
                      </a:r>
                    </a:p>
                    <a:p>
                      <a:r>
                        <a:rPr lang="pt-BR" sz="2000" b="0" dirty="0" smtClean="0"/>
                        <a:t> p  = </a:t>
                      </a:r>
                    </a:p>
                    <a:p>
                      <a:r>
                        <a:rPr lang="pt-BR" sz="2000" b="0" dirty="0" smtClean="0"/>
                        <a:t>  1.   3.   5.   7.   9.</a:t>
                      </a:r>
                    </a:p>
                    <a:p>
                      <a:endParaRPr lang="pt-BR" sz="2000" b="0" dirty="0" smtClean="0"/>
                    </a:p>
                    <a:p>
                      <a:endParaRPr lang="pt-BR" sz="2000" b="0" dirty="0" smtClean="0"/>
                    </a:p>
                    <a:p>
                      <a:r>
                        <a:rPr lang="pt-BR" sz="2000" b="0" dirty="0" smtClean="0"/>
                        <a:t>--&gt; p=[1:9]</a:t>
                      </a:r>
                    </a:p>
                    <a:p>
                      <a:r>
                        <a:rPr lang="pt-BR" sz="2000" b="0" dirty="0" smtClean="0"/>
                        <a:t> p  = </a:t>
                      </a:r>
                    </a:p>
                    <a:p>
                      <a:r>
                        <a:rPr lang="pt-BR" sz="2000" b="0" dirty="0" smtClean="0"/>
                        <a:t>  1.   2.   3.   4.   5.   6.   7.   8.   9.</a:t>
                      </a:r>
                      <a:endParaRPr lang="en-US" sz="2000" b="0" dirty="0"/>
                    </a:p>
                  </a:txBody>
                  <a:tcPr/>
                </a:tc>
              </a:tr>
              <a:tr h="2456193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Creating a vector with linear(equal) spacing</a:t>
                      </a:r>
                      <a:r>
                        <a:rPr lang="en-US" sz="2000" b="0" baseline="0" dirty="0" smtClean="0"/>
                        <a:t> by specifying the </a:t>
                      </a:r>
                      <a:r>
                        <a:rPr lang="en-US" sz="2000" b="1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first</a:t>
                      </a:r>
                      <a:r>
                        <a:rPr lang="en-US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 </a:t>
                      </a:r>
                      <a:r>
                        <a:rPr lang="en-US" sz="2000" b="0" baseline="0" dirty="0" smtClean="0"/>
                        <a:t>and </a:t>
                      </a:r>
                      <a:r>
                        <a:rPr lang="en-US" sz="2000" b="1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</a:t>
                      </a:r>
                      <a:r>
                        <a:rPr lang="en-US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terms b</a:t>
                      </a:r>
                      <a:r>
                        <a:rPr lang="en-US" sz="2000" b="0" baseline="0" dirty="0" smtClean="0"/>
                        <a:t>, and </a:t>
                      </a:r>
                      <a:r>
                        <a:rPr lang="en-US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 </a:t>
                      </a:r>
                      <a:r>
                        <a:rPr lang="en-US" sz="2000" b="1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number of terms </a:t>
                      </a:r>
                      <a:r>
                        <a:rPr lang="en-US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0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Variable name= </a:t>
                      </a:r>
                      <a:r>
                        <a:rPr lang="en-US" sz="20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linspace</a:t>
                      </a:r>
                      <a:r>
                        <a:rPr lang="en-US" sz="20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2000" b="1" i="1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a,b,n</a:t>
                      </a:r>
                      <a:r>
                        <a:rPr lang="en-US" sz="2000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en-US" sz="20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--&gt; p=</a:t>
                      </a:r>
                      <a:r>
                        <a:rPr lang="en-US" sz="2000" b="0" dirty="0" err="1" smtClean="0"/>
                        <a:t>linspace</a:t>
                      </a:r>
                      <a:r>
                        <a:rPr lang="en-US" sz="2000" b="0" dirty="0" smtClean="0"/>
                        <a:t>(0,8,6)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 p  =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  0.   1.6   3.2   4.8   6.4   8.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381000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2.2.Creating  Two dimensional arrays(Matrix)</a:t>
            </a:r>
            <a:endParaRPr 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533401"/>
          <a:ext cx="8077200" cy="582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279"/>
                <a:gridCol w="2949921"/>
                <a:gridCol w="3048000"/>
              </a:tblGrid>
              <a:tr h="53339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Description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Scilab</a:t>
                      </a:r>
                      <a:r>
                        <a:rPr lang="en-US" sz="2000" b="1" baseline="0" dirty="0" smtClean="0"/>
                        <a:t> Command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</a:tr>
              <a:tr h="2791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Creating a </a:t>
                      </a:r>
                      <a:r>
                        <a:rPr lang="en-US" sz="2000" b="1" dirty="0" err="1" smtClean="0"/>
                        <a:t>matrx</a:t>
                      </a:r>
                      <a:endParaRPr lang="en-US" sz="2000" b="1" dirty="0" smtClean="0"/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variable name=[first</a:t>
                      </a:r>
                      <a:r>
                        <a:rPr lang="en-US" sz="2000" b="1" baseline="0" dirty="0" smtClean="0"/>
                        <a:t> row </a:t>
                      </a:r>
                      <a:r>
                        <a:rPr lang="en-US" sz="2000" b="1" baseline="0" dirty="0" err="1" smtClean="0"/>
                        <a:t>elements;second</a:t>
                      </a:r>
                      <a:r>
                        <a:rPr lang="en-US" sz="2000" b="1" baseline="0" dirty="0" smtClean="0"/>
                        <a:t> row </a:t>
                      </a:r>
                      <a:r>
                        <a:rPr lang="en-US" sz="2000" b="1" baseline="0" dirty="0" err="1" smtClean="0"/>
                        <a:t>elements;third</a:t>
                      </a:r>
                      <a:r>
                        <a:rPr lang="en-US" sz="2000" b="1" baseline="0" dirty="0" smtClean="0"/>
                        <a:t> row </a:t>
                      </a:r>
                      <a:r>
                        <a:rPr lang="en-US" sz="2000" b="1" baseline="0" dirty="0" err="1" smtClean="0"/>
                        <a:t>elements;and</a:t>
                      </a:r>
                      <a:r>
                        <a:rPr lang="en-US" sz="2000" b="1" baseline="0" dirty="0" smtClean="0"/>
                        <a:t> so on]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--&gt; A=[1,2,5;3,0.1,-9]</a:t>
                      </a:r>
                    </a:p>
                    <a:p>
                      <a:r>
                        <a:rPr lang="pt-BR" sz="2000" b="1" dirty="0" smtClean="0"/>
                        <a:t> A  = </a:t>
                      </a:r>
                    </a:p>
                    <a:p>
                      <a:r>
                        <a:rPr lang="pt-BR" sz="2000" b="1" baseline="0" dirty="0" smtClean="0"/>
                        <a:t>  </a:t>
                      </a:r>
                      <a:r>
                        <a:rPr lang="pt-BR" sz="2000" b="1" dirty="0" smtClean="0"/>
                        <a:t> 1.   2.    5.</a:t>
                      </a:r>
                    </a:p>
                    <a:p>
                      <a:r>
                        <a:rPr lang="pt-BR" sz="2000" b="1" dirty="0" smtClean="0"/>
                        <a:t>   3.   0.1  -9.</a:t>
                      </a:r>
                    </a:p>
                    <a:p>
                      <a:r>
                        <a:rPr lang="fr-FR" sz="2000" b="1" dirty="0" smtClean="0"/>
                        <a:t>--&gt; </a:t>
                      </a:r>
                      <a:r>
                        <a:rPr lang="fr-FR" sz="2000" b="1" dirty="0" err="1" smtClean="0"/>
                        <a:t>matrix</a:t>
                      </a:r>
                      <a:r>
                        <a:rPr lang="fr-FR" sz="2000" b="1" dirty="0" smtClean="0"/>
                        <a:t>=[1 2 5;3 0.1 -9]</a:t>
                      </a:r>
                    </a:p>
                    <a:p>
                      <a:r>
                        <a:rPr lang="fr-FR" sz="2000" b="1" dirty="0" smtClean="0"/>
                        <a:t> </a:t>
                      </a:r>
                      <a:r>
                        <a:rPr lang="fr-FR" sz="2000" b="1" dirty="0" err="1" smtClean="0"/>
                        <a:t>matrix</a:t>
                      </a:r>
                      <a:r>
                        <a:rPr lang="fr-FR" sz="2000" b="1" dirty="0" smtClean="0"/>
                        <a:t>  = </a:t>
                      </a:r>
                    </a:p>
                    <a:p>
                      <a:r>
                        <a:rPr lang="fr-FR" sz="2000" b="1" baseline="0" dirty="0" smtClean="0"/>
                        <a:t>  </a:t>
                      </a:r>
                      <a:r>
                        <a:rPr lang="fr-FR" sz="2000" b="1" dirty="0" smtClean="0"/>
                        <a:t> 1.   2.    5.</a:t>
                      </a:r>
                    </a:p>
                    <a:p>
                      <a:r>
                        <a:rPr lang="fr-FR" sz="2000" b="1" dirty="0" smtClean="0"/>
                        <a:t>   3.   0.1  -9.</a:t>
                      </a:r>
                      <a:endParaRPr lang="en-US" sz="2000" b="1" dirty="0"/>
                    </a:p>
                  </a:txBody>
                  <a:tcPr/>
                </a:tc>
              </a:tr>
              <a:tr h="2456193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381000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2.3.Mathematical Operations with arrays</a:t>
            </a:r>
            <a:endParaRPr 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533401"/>
          <a:ext cx="7696200" cy="611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3149600"/>
                <a:gridCol w="2565400"/>
              </a:tblGrid>
              <a:tr h="53339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Description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Scilab</a:t>
                      </a:r>
                      <a:r>
                        <a:rPr lang="en-US" sz="2000" b="1" baseline="0" dirty="0" smtClean="0"/>
                        <a:t> Command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</a:tr>
              <a:tr h="2791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Transpose  of </a:t>
                      </a:r>
                      <a:r>
                        <a:rPr lang="en-US" sz="2000" b="1" baseline="0" dirty="0" smtClean="0"/>
                        <a:t> array A</a:t>
                      </a:r>
                      <a:endParaRPr lang="en-US" sz="2000" b="1" dirty="0" smtClean="0"/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A’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--&gt; a=[1 3 5]</a:t>
                      </a:r>
                    </a:p>
                    <a:p>
                      <a:r>
                        <a:rPr lang="pt-BR" sz="2000" b="1" dirty="0" smtClean="0"/>
                        <a:t> a  = </a:t>
                      </a:r>
                    </a:p>
                    <a:p>
                      <a:r>
                        <a:rPr lang="pt-BR" sz="2000" b="1" dirty="0" smtClean="0"/>
                        <a:t>  1.   3.   5.</a:t>
                      </a:r>
                    </a:p>
                    <a:p>
                      <a:r>
                        <a:rPr lang="pt-BR" sz="2000" b="1" dirty="0" smtClean="0"/>
                        <a:t>--&gt; b=a'</a:t>
                      </a:r>
                    </a:p>
                    <a:p>
                      <a:r>
                        <a:rPr lang="pt-BR" sz="2000" b="1" dirty="0" smtClean="0"/>
                        <a:t> b  = </a:t>
                      </a:r>
                    </a:p>
                    <a:p>
                      <a:r>
                        <a:rPr lang="pt-BR" sz="2000" b="1" baseline="0" dirty="0" smtClean="0"/>
                        <a:t>  </a:t>
                      </a:r>
                      <a:r>
                        <a:rPr lang="pt-BR" sz="2000" b="1" dirty="0" smtClean="0"/>
                        <a:t> 1.</a:t>
                      </a:r>
                    </a:p>
                    <a:p>
                      <a:r>
                        <a:rPr lang="pt-BR" sz="2000" b="1" dirty="0" smtClean="0"/>
                        <a:t>   3.</a:t>
                      </a:r>
                    </a:p>
                    <a:p>
                      <a:r>
                        <a:rPr lang="pt-BR" sz="2000" b="1" dirty="0" smtClean="0"/>
                        <a:t>   5.</a:t>
                      </a:r>
                    </a:p>
                    <a:p>
                      <a:endParaRPr lang="pt-BR" sz="2000" b="1" dirty="0" smtClean="0"/>
                    </a:p>
                    <a:p>
                      <a:r>
                        <a:rPr lang="pt-BR" sz="2000" b="1" dirty="0" smtClean="0"/>
                        <a:t>--&gt; A=[1,2,5;3,0.1,-9]</a:t>
                      </a:r>
                    </a:p>
                    <a:p>
                      <a:r>
                        <a:rPr lang="pt-BR" sz="2000" b="1" dirty="0" smtClean="0"/>
                        <a:t> A  = </a:t>
                      </a:r>
                    </a:p>
                    <a:p>
                      <a:r>
                        <a:rPr lang="pt-BR" sz="2000" b="1" baseline="0" dirty="0" smtClean="0"/>
                        <a:t> </a:t>
                      </a:r>
                      <a:r>
                        <a:rPr lang="pt-BR" sz="2000" b="1" dirty="0" smtClean="0"/>
                        <a:t> 1.   2.    5.</a:t>
                      </a:r>
                    </a:p>
                    <a:p>
                      <a:r>
                        <a:rPr lang="pt-BR" sz="2000" b="1" dirty="0" smtClean="0"/>
                        <a:t>   3.   0.1  -9.</a:t>
                      </a:r>
                    </a:p>
                    <a:p>
                      <a:r>
                        <a:rPr lang="en-US" sz="2000" b="1" dirty="0" smtClean="0"/>
                        <a:t>B=A'</a:t>
                      </a:r>
                    </a:p>
                    <a:p>
                      <a:r>
                        <a:rPr lang="en-US" sz="2000" b="1" dirty="0" smtClean="0"/>
                        <a:t> B  = </a:t>
                      </a:r>
                    </a:p>
                    <a:p>
                      <a:r>
                        <a:rPr lang="en-US" sz="2000" b="1" baseline="0" dirty="0" smtClean="0"/>
                        <a:t>  </a:t>
                      </a:r>
                      <a:r>
                        <a:rPr lang="en-US" sz="2000" b="1" dirty="0" smtClean="0"/>
                        <a:t> 1.   3. </a:t>
                      </a:r>
                    </a:p>
                    <a:p>
                      <a:r>
                        <a:rPr lang="en-US" sz="2000" b="1" dirty="0" smtClean="0"/>
                        <a:t>   2.   0.1</a:t>
                      </a:r>
                    </a:p>
                    <a:p>
                      <a:r>
                        <a:rPr lang="en-US" sz="2000" b="1" dirty="0" smtClean="0"/>
                        <a:t>   5.  -9.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381000"/>
          </a:xfrm>
        </p:spPr>
        <p:txBody>
          <a:bodyPr>
            <a:noAutofit/>
          </a:bodyPr>
          <a:lstStyle/>
          <a:p>
            <a:r>
              <a:rPr lang="en-US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Mathematical Operations with arrays(Continued…)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533401"/>
          <a:ext cx="8153400" cy="675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895"/>
                <a:gridCol w="2018168"/>
                <a:gridCol w="4036337"/>
              </a:tblGrid>
              <a:tr h="53339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 Description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Scilab</a:t>
                      </a:r>
                      <a:r>
                        <a:rPr lang="en-US" sz="1800" b="1" baseline="0" dirty="0" smtClean="0"/>
                        <a:t> Command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Example</a:t>
                      </a:r>
                      <a:endParaRPr lang="en-US" sz="1800" b="1" dirty="0"/>
                    </a:p>
                  </a:txBody>
                  <a:tcPr/>
                </a:tc>
              </a:tr>
              <a:tr h="2791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Addition of two arrays</a:t>
                      </a:r>
                      <a:r>
                        <a:rPr lang="en-US" sz="1800" b="1" baseline="0" dirty="0" smtClean="0"/>
                        <a:t> A and B</a:t>
                      </a:r>
                      <a:endParaRPr lang="en-US" sz="1800" b="1" dirty="0" smtClean="0"/>
                    </a:p>
                    <a:p>
                      <a:r>
                        <a:rPr lang="en-US" sz="1800" b="1" dirty="0" smtClean="0"/>
                        <a:t>(</a:t>
                      </a:r>
                      <a:r>
                        <a:rPr lang="en-US" sz="1800" b="1" dirty="0" err="1" smtClean="0"/>
                        <a:t>Condition:Both</a:t>
                      </a:r>
                      <a:r>
                        <a:rPr lang="en-US" sz="1800" b="1" dirty="0" smtClean="0"/>
                        <a:t> arrays</a:t>
                      </a:r>
                      <a:r>
                        <a:rPr lang="en-US" sz="1800" b="1" baseline="0" dirty="0" smtClean="0"/>
                        <a:t> should have same dimension)</a:t>
                      </a:r>
                      <a:endParaRPr lang="en-US" sz="1800" b="1" dirty="0" smtClean="0"/>
                    </a:p>
                    <a:p>
                      <a:endParaRPr lang="en-US" sz="1800" b="1" dirty="0" smtClean="0"/>
                    </a:p>
                    <a:p>
                      <a:endParaRPr lang="en-US" sz="1800" b="1" dirty="0" smtClean="0"/>
                    </a:p>
                    <a:p>
                      <a:r>
                        <a:rPr lang="en-US" sz="1800" b="1" dirty="0" smtClean="0"/>
                        <a:t>Scalar multiplication of an array A by a scalar(constant)k</a:t>
                      </a:r>
                    </a:p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</a:rPr>
                        <a:t>A+B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/>
                        <a:t>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</a:rPr>
                        <a:t>k*A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--&gt; A=[1 2 5;2 3 4];  B=[3 4 6;2 3 -1];</a:t>
                      </a:r>
                    </a:p>
                    <a:p>
                      <a:endParaRPr lang="pt-BR" sz="1800" b="1" dirty="0" smtClean="0"/>
                    </a:p>
                    <a:p>
                      <a:r>
                        <a:rPr lang="pt-BR" sz="1800" b="1" dirty="0" smtClean="0"/>
                        <a:t>--&gt; C=</a:t>
                      </a:r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A+B</a:t>
                      </a:r>
                    </a:p>
                    <a:p>
                      <a:r>
                        <a:rPr lang="pt-BR" sz="1800" b="1" dirty="0" smtClean="0"/>
                        <a:t> C  = </a:t>
                      </a:r>
                    </a:p>
                    <a:p>
                      <a:r>
                        <a:rPr lang="pt-BR" sz="1800" b="1" baseline="0" dirty="0" smtClean="0"/>
                        <a:t>   </a:t>
                      </a:r>
                      <a:r>
                        <a:rPr lang="pt-BR" sz="1800" b="1" dirty="0" smtClean="0"/>
                        <a:t>4.   6.   11.</a:t>
                      </a:r>
                    </a:p>
                    <a:p>
                      <a:r>
                        <a:rPr lang="pt-BR" sz="1800" b="1" dirty="0" smtClean="0"/>
                        <a:t>   4.   6.   3. </a:t>
                      </a:r>
                    </a:p>
                    <a:p>
                      <a:endParaRPr lang="pt-BR" sz="1800" b="1" dirty="0" smtClean="0"/>
                    </a:p>
                    <a:p>
                      <a:r>
                        <a:rPr lang="pt-BR" sz="1800" b="1" dirty="0" smtClean="0"/>
                        <a:t>--&gt; D</a:t>
                      </a:r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-2*A</a:t>
                      </a:r>
                    </a:p>
                    <a:p>
                      <a:r>
                        <a:rPr lang="pt-BR" sz="1800" b="1" dirty="0" smtClean="0"/>
                        <a:t> D  = </a:t>
                      </a:r>
                    </a:p>
                    <a:p>
                      <a:r>
                        <a:rPr lang="pt-BR" sz="1800" b="1" baseline="0" dirty="0" smtClean="0"/>
                        <a:t> </a:t>
                      </a:r>
                      <a:r>
                        <a:rPr lang="pt-BR" sz="1800" b="1" dirty="0" smtClean="0"/>
                        <a:t> -2.  -4.  -10.</a:t>
                      </a:r>
                    </a:p>
                    <a:p>
                      <a:r>
                        <a:rPr lang="pt-BR" sz="1800" b="1" dirty="0" smtClean="0"/>
                        <a:t>  -4.  -6.  -8.</a:t>
                      </a:r>
                      <a:endParaRPr lang="en-US" sz="1800" b="1" dirty="0"/>
                    </a:p>
                  </a:txBody>
                  <a:tcPr/>
                </a:tc>
              </a:tr>
              <a:tr h="279112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Multiplication of two arrays A and B</a:t>
                      </a:r>
                    </a:p>
                    <a:p>
                      <a:r>
                        <a:rPr lang="en-US" sz="1800" b="1" dirty="0" smtClean="0"/>
                        <a:t>(Condition: No. of columns in pre-factor=No. of rows in post-factor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</a:rPr>
                        <a:t>A*B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--&gt; E=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A*B</a:t>
                      </a:r>
                    </a:p>
                    <a:p>
                      <a:r>
                        <a:rPr lang="en-US" sz="1800" b="1" dirty="0" smtClean="0"/>
                        <a:t>Inconsistent row/column dimensions.</a:t>
                      </a:r>
                    </a:p>
                    <a:p>
                      <a:r>
                        <a:rPr lang="en-US" sz="1800" b="1" dirty="0" smtClean="0"/>
                        <a:t>-</a:t>
                      </a:r>
                    </a:p>
                    <a:p>
                      <a:r>
                        <a:rPr lang="en-US" sz="1800" b="1" dirty="0" smtClean="0"/>
                        <a:t>-&gt; mat1=[1 2 3;5 6 7];mat2=[5;1;8];</a:t>
                      </a:r>
                    </a:p>
                    <a:p>
                      <a:endParaRPr lang="en-US" sz="1800" b="1" dirty="0" smtClean="0"/>
                    </a:p>
                    <a:p>
                      <a:r>
                        <a:rPr lang="en-US" sz="1800" b="1" dirty="0" smtClean="0"/>
                        <a:t>--&gt; product=mat1*mat2</a:t>
                      </a:r>
                    </a:p>
                    <a:p>
                      <a:r>
                        <a:rPr lang="en-US" sz="1800" b="1" dirty="0" smtClean="0"/>
                        <a:t> product  = </a:t>
                      </a:r>
                    </a:p>
                    <a:p>
                      <a:r>
                        <a:rPr lang="en-US" sz="1800" b="1" baseline="0" dirty="0" smtClean="0"/>
                        <a:t>  </a:t>
                      </a:r>
                      <a:r>
                        <a:rPr lang="en-US" sz="1800" b="1" dirty="0" smtClean="0"/>
                        <a:t> 31.</a:t>
                      </a:r>
                    </a:p>
                    <a:p>
                      <a:r>
                        <a:rPr lang="en-US" sz="1800" b="1" dirty="0" smtClean="0"/>
                        <a:t>   87.</a:t>
                      </a:r>
                    </a:p>
                    <a:p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381000"/>
          </a:xfrm>
        </p:spPr>
        <p:txBody>
          <a:bodyPr>
            <a:noAutofit/>
          </a:bodyPr>
          <a:lstStyle/>
          <a:p>
            <a:r>
              <a:rPr lang="en-US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Mathematical Operations with arrays(Continued…)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533401"/>
          <a:ext cx="8153400" cy="4728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895"/>
                <a:gridCol w="2018168"/>
                <a:gridCol w="4036337"/>
              </a:tblGrid>
              <a:tr h="32689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 Description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Scilab</a:t>
                      </a:r>
                      <a:r>
                        <a:rPr lang="en-US" sz="1800" b="1" baseline="0" dirty="0" smtClean="0"/>
                        <a:t> Command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Example</a:t>
                      </a:r>
                      <a:endParaRPr lang="en-US" sz="1800" b="1" dirty="0"/>
                    </a:p>
                  </a:txBody>
                  <a:tcPr/>
                </a:tc>
              </a:tr>
              <a:tr h="1232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Determinant</a:t>
                      </a:r>
                      <a:r>
                        <a:rPr lang="en-US" sz="1800" b="1" baseline="0" dirty="0" smtClean="0"/>
                        <a:t> of a square matrix A</a:t>
                      </a:r>
                      <a:endParaRPr lang="en-US" sz="1800" b="1" dirty="0" smtClean="0"/>
                    </a:p>
                    <a:p>
                      <a:endParaRPr lang="en-US" sz="1800" b="1" dirty="0" smtClean="0"/>
                    </a:p>
                    <a:p>
                      <a:endParaRPr lang="en-US" sz="1800" b="1" dirty="0" smtClean="0"/>
                    </a:p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err="1" smtClean="0">
                          <a:solidFill>
                            <a:srgbClr val="FF0000"/>
                          </a:solidFill>
                        </a:rPr>
                        <a:t>det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</a:rPr>
                        <a:t>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/>
                        <a:t>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--&gt; A=[1 2;3 4];</a:t>
                      </a:r>
                    </a:p>
                    <a:p>
                      <a:r>
                        <a:rPr lang="pt-BR" sz="1800" b="1" dirty="0" smtClean="0"/>
                        <a:t>--&gt; B=det(A)</a:t>
                      </a:r>
                    </a:p>
                    <a:p>
                      <a:r>
                        <a:rPr lang="pt-BR" sz="1800" b="1" dirty="0" smtClean="0"/>
                        <a:t> B  = </a:t>
                      </a:r>
                    </a:p>
                    <a:p>
                      <a:r>
                        <a:rPr lang="pt-BR" sz="1800" b="1" baseline="0" dirty="0" smtClean="0"/>
                        <a:t>   </a:t>
                      </a:r>
                      <a:r>
                        <a:rPr lang="pt-BR" sz="1800" b="1" dirty="0" smtClean="0"/>
                        <a:t> -2.</a:t>
                      </a:r>
                    </a:p>
                    <a:p>
                      <a:endParaRPr lang="pt-BR" sz="1800" b="1" dirty="0" smtClean="0"/>
                    </a:p>
                  </a:txBody>
                  <a:tcPr/>
                </a:tc>
              </a:tr>
              <a:tr h="107300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Inverse of matrix A</a:t>
                      </a:r>
                    </a:p>
                    <a:p>
                      <a:r>
                        <a:rPr lang="en-US" sz="1800" b="1" dirty="0" smtClean="0"/>
                        <a:t>(conditions:</a:t>
                      </a:r>
                      <a:r>
                        <a:rPr lang="en-US" sz="1800" b="1" baseline="0" dirty="0" smtClean="0"/>
                        <a:t> (</a:t>
                      </a:r>
                      <a:r>
                        <a:rPr lang="en-US" sz="1800" b="1" baseline="0" dirty="0" err="1" smtClean="0"/>
                        <a:t>i</a:t>
                      </a:r>
                      <a:r>
                        <a:rPr lang="en-US" sz="1800" b="1" baseline="0" dirty="0" smtClean="0"/>
                        <a:t>) square, (ii) Non-singular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</a:rPr>
                        <a:t>inv(A)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--&gt; C=inv(A)</a:t>
                      </a:r>
                    </a:p>
                    <a:p>
                      <a:r>
                        <a:rPr lang="en-US" sz="1800" b="1" dirty="0" smtClean="0"/>
                        <a:t> C  = </a:t>
                      </a:r>
                    </a:p>
                    <a:p>
                      <a:r>
                        <a:rPr lang="en-US" sz="1800" b="1" baseline="0" dirty="0" smtClean="0"/>
                        <a:t>  </a:t>
                      </a:r>
                      <a:r>
                        <a:rPr lang="en-US" sz="1800" b="1" dirty="0" smtClean="0"/>
                        <a:t> -2.    1. </a:t>
                      </a:r>
                    </a:p>
                    <a:p>
                      <a:r>
                        <a:rPr lang="en-US" sz="1800" b="1" dirty="0" smtClean="0"/>
                        <a:t>   1.5  -0.5</a:t>
                      </a:r>
                      <a:endParaRPr lang="en-US" sz="1800" b="1" dirty="0"/>
                    </a:p>
                  </a:txBody>
                  <a:tcPr/>
                </a:tc>
              </a:tr>
              <a:tr h="1710554">
                <a:tc>
                  <a:txBody>
                    <a:bodyPr/>
                    <a:lstStyle/>
                    <a:p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1157</Words>
  <Application>Microsoft Office PowerPoint</Application>
  <PresentationFormat>On-screen Show (4:3)</PresentationFormat>
  <Paragraphs>253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Experiment-2:Creating Arrays</vt:lpstr>
      <vt:lpstr>Excercises</vt:lpstr>
      <vt:lpstr>   Arrays in Scilab </vt:lpstr>
      <vt:lpstr>   2.1Creating One-dimensional Arrays  </vt:lpstr>
      <vt:lpstr>Creating One-dimensional Arrays(continued…)</vt:lpstr>
      <vt:lpstr>2.2.Creating  Two dimensional arrays(Matrix)</vt:lpstr>
      <vt:lpstr>2.3.Mathematical Operations with arrays</vt:lpstr>
      <vt:lpstr>Mathematical Operations with arrays(Continued…)</vt:lpstr>
      <vt:lpstr>Mathematical Operations with arrays(Continued…)</vt:lpstr>
      <vt:lpstr>Mathematical Operations with arrays</vt:lpstr>
      <vt:lpstr>2.4.Finding roots of a polynomial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with CAS-I MATH-1007</dc:title>
  <dc:creator>user</dc:creator>
  <cp:lastModifiedBy>user</cp:lastModifiedBy>
  <cp:revision>38</cp:revision>
  <dcterms:created xsi:type="dcterms:W3CDTF">2018-08-29T23:37:32Z</dcterms:created>
  <dcterms:modified xsi:type="dcterms:W3CDTF">2019-09-18T06:33:53Z</dcterms:modified>
</cp:coreProperties>
</file>