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4" r:id="rId3"/>
    <p:sldId id="308" r:id="rId4"/>
    <p:sldId id="307" r:id="rId5"/>
    <p:sldId id="297" r:id="rId6"/>
    <p:sldId id="298" r:id="rId7"/>
    <p:sldId id="299" r:id="rId8"/>
    <p:sldId id="300" r:id="rId9"/>
    <p:sldId id="301" r:id="rId10"/>
    <p:sldId id="306" r:id="rId11"/>
    <p:sldId id="302" r:id="rId12"/>
    <p:sldId id="303" r:id="rId13"/>
    <p:sldId id="309" r:id="rId14"/>
    <p:sldId id="304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D376-5273-4407-99B6-C271DFF9AABC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Experiment-3:Programming in scilab 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Objectives: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function, conditional statements, loops and user defined functions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Input function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 Conditional statements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3.1.1.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if-end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structure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3.1.2.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if-else-end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structure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3.1.3.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-else-end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structure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loops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3.2.1.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for-end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3.2.2.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while-end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3.4. user defined function</a:t>
            </a:r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 loops: for-end and while-end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loop is another method to alter the flow of a computer program .</a:t>
            </a:r>
          </a:p>
          <a:p>
            <a:r>
              <a:rPr lang="en-US" dirty="0" smtClean="0"/>
              <a:t>In a loop, the execution of a command or a group of commands, is repeated several times consecutively.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3.3.1. ‘</a:t>
            </a:r>
            <a:r>
              <a:rPr lang="en-US" sz="3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loop in </a:t>
            </a:r>
            <a:r>
              <a:rPr lang="en-US" sz="3600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100" dirty="0" smtClean="0">
                <a:latin typeface="+mn-lt"/>
              </a:rPr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1" y="1295400"/>
            <a:ext cx="7391400" cy="129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sz="29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syntax of </a:t>
            </a:r>
            <a:r>
              <a:rPr lang="en-US" sz="29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loop in ‘</a:t>
            </a:r>
            <a:r>
              <a:rPr lang="en-US" sz="29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r>
              <a:rPr lang="en-US" sz="29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0601" y="2514600"/>
            <a:ext cx="7696200" cy="2743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initialize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b="1" dirty="0" smtClean="0">
                <a:solidFill>
                  <a:srgbClr val="FF0000"/>
                </a:solidFill>
              </a:rPr>
              <a:t>for</a:t>
            </a:r>
            <a:r>
              <a:rPr lang="en-US" b="1" dirty="0" smtClean="0"/>
              <a:t>   condition (</a:t>
            </a:r>
            <a:r>
              <a:rPr lang="en-US" b="1" dirty="0" err="1" smtClean="0"/>
              <a:t>i</a:t>
            </a:r>
            <a:r>
              <a:rPr lang="en-US" b="1" dirty="0" smtClean="0"/>
              <a:t>=1:10)</a:t>
            </a:r>
          </a:p>
          <a:p>
            <a:pPr>
              <a:buNone/>
            </a:pPr>
            <a:r>
              <a:rPr lang="en-US" b="1" dirty="0" smtClean="0"/>
              <a:t>              statement(s);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3.3.2. ‘while-end’ loop in 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altLang="zh-CN" dirty="0" smtClean="0">
                <a:ea typeface="SimSun" pitchFamily="2" charset="-122"/>
              </a:rPr>
              <a:t> </a:t>
            </a:r>
            <a:r>
              <a:rPr lang="en-GB" altLang="zh-CN" sz="2700" dirty="0" smtClean="0">
                <a:ea typeface="SimSun" pitchFamily="2" charset="-122"/>
              </a:rPr>
              <a:t>The </a:t>
            </a:r>
            <a:r>
              <a:rPr lang="en-GB" altLang="zh-CN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while ... end</a:t>
            </a:r>
            <a:r>
              <a:rPr lang="en-GB" altLang="zh-CN" sz="2700" dirty="0" smtClean="0">
                <a:ea typeface="SimSun" pitchFamily="2" charset="-122"/>
              </a:rPr>
              <a:t> loop repeats a group of statements an </a:t>
            </a:r>
            <a:r>
              <a:rPr lang="en-GB" altLang="zh-CN" sz="2700" dirty="0" smtClean="0">
                <a:solidFill>
                  <a:srgbClr val="FF6600"/>
                </a:solidFill>
                <a:ea typeface="SimSun" pitchFamily="2" charset="-122"/>
              </a:rPr>
              <a:t>indefinite number of times</a:t>
            </a:r>
            <a:r>
              <a:rPr lang="en-GB" altLang="zh-CN" sz="2700" dirty="0" smtClean="0">
                <a:ea typeface="SimSun" pitchFamily="2" charset="-122"/>
              </a:rPr>
              <a:t> under control of a logical condition</a:t>
            </a:r>
            <a:r>
              <a:rPr lang="fi-FI" altLang="zh-CN" sz="2700" dirty="0" smtClean="0">
                <a:ea typeface="SimSun" pitchFamily="2" charset="-122"/>
              </a:rPr>
              <a:t> </a:t>
            </a:r>
            <a:endParaRPr lang="en-US" sz="27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1" y="1676399"/>
            <a:ext cx="7772400" cy="6858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u="sng" dirty="0" smtClean="0"/>
              <a:t>the syntax of </a:t>
            </a:r>
            <a:r>
              <a:rPr lang="en-US" i="1" u="sng" dirty="0" smtClean="0">
                <a:solidFill>
                  <a:srgbClr val="FF0000"/>
                </a:solidFill>
              </a:rPr>
              <a:t>while</a:t>
            </a:r>
            <a:r>
              <a:rPr lang="en-US" u="sng" dirty="0" smtClean="0"/>
              <a:t> loop in ‘</a:t>
            </a:r>
            <a:r>
              <a:rPr lang="en-US" i="1" u="sng" dirty="0" err="1" smtClean="0">
                <a:solidFill>
                  <a:srgbClr val="FF0000"/>
                </a:solidFill>
              </a:rPr>
              <a:t>SciLab</a:t>
            </a:r>
            <a:r>
              <a:rPr lang="en-US" u="sng" dirty="0" smtClean="0"/>
              <a:t>’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2001" y="2362201"/>
            <a:ext cx="7924800" cy="3763962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 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&lt;=10)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statement(s);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flow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=i+1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912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/>
              <a:t>[</a:t>
            </a:r>
            <a:r>
              <a:rPr lang="en-US" sz="2800" dirty="0" smtClean="0">
                <a:solidFill>
                  <a:srgbClr val="00B050"/>
                </a:solidFill>
              </a:rPr>
              <a:t>output</a:t>
            </a:r>
            <a:r>
              <a:rPr lang="en-US" sz="2800" dirty="0" smtClean="0"/>
              <a:t> variables]=function </a:t>
            </a:r>
            <a:r>
              <a:rPr lang="en-US" sz="2800" dirty="0" smtClean="0">
                <a:solidFill>
                  <a:srgbClr val="00B050"/>
                </a:solidFill>
              </a:rPr>
              <a:t>name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input</a:t>
            </a:r>
            <a:r>
              <a:rPr lang="en-US" sz="2800" dirty="0" smtClean="0"/>
              <a:t> variables)</a:t>
            </a: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          statements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endfunction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b="1" u="sng" dirty="0" smtClean="0"/>
              <a:t>Calling </a:t>
            </a:r>
            <a:r>
              <a:rPr lang="en-US" b="1" u="sng" dirty="0" smtClean="0"/>
              <a:t>function</a:t>
            </a:r>
            <a:r>
              <a:rPr lang="en-US" b="1" u="sng" dirty="0" smtClean="0"/>
              <a:t> </a:t>
            </a:r>
            <a:r>
              <a:rPr lang="en-US" b="1" u="sng" dirty="0" smtClean="0"/>
              <a:t>(to main program)</a:t>
            </a:r>
            <a:endParaRPr lang="en-US" b="1" dirty="0" smtClean="0"/>
          </a:p>
          <a:p>
            <a:pPr>
              <a:buNone/>
            </a:pPr>
            <a:r>
              <a:rPr lang="en-US" sz="2800" dirty="0" smtClean="0"/>
              <a:t>[</a:t>
            </a:r>
            <a:r>
              <a:rPr lang="en-US" sz="2800" dirty="0" smtClean="0">
                <a:solidFill>
                  <a:srgbClr val="00B050"/>
                </a:solidFill>
              </a:rPr>
              <a:t>output</a:t>
            </a:r>
            <a:r>
              <a:rPr lang="en-US" sz="2800" dirty="0" smtClean="0"/>
              <a:t> variables]=function </a:t>
            </a:r>
            <a:r>
              <a:rPr lang="en-US" sz="2800" dirty="0" smtClean="0">
                <a:solidFill>
                  <a:srgbClr val="00B050"/>
                </a:solidFill>
              </a:rPr>
              <a:t>name</a:t>
            </a:r>
            <a:r>
              <a:rPr lang="en-US" sz="2800" dirty="0" smtClean="0"/>
              <a:t> </a:t>
            </a:r>
            <a:r>
              <a:rPr lang="en-US" sz="2800" dirty="0" smtClean="0"/>
              <a:t>(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00B050"/>
                </a:solidFill>
              </a:rPr>
              <a:t>input</a:t>
            </a:r>
            <a:r>
              <a:rPr lang="en-US" sz="2800" dirty="0" smtClean="0"/>
              <a:t> </a:t>
            </a:r>
            <a:r>
              <a:rPr lang="en-US" sz="2800" dirty="0" smtClean="0"/>
              <a:t>variables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r>
              <a:rPr lang="en-US" dirty="0" smtClean="0"/>
              <a:t>//volume and total surface of </a:t>
            </a:r>
            <a:r>
              <a:rPr lang="en-US" dirty="0" err="1" smtClean="0"/>
              <a:t>cylider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[</a:t>
            </a:r>
            <a:r>
              <a:rPr lang="en-US" dirty="0" smtClean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, TS</a:t>
            </a:r>
            <a:r>
              <a:rPr lang="en-US" dirty="0" smtClean="0"/>
              <a:t>]=cylinder (</a:t>
            </a:r>
            <a:r>
              <a:rPr lang="en-US" dirty="0" err="1" smtClean="0">
                <a:solidFill>
                  <a:srgbClr val="00B050"/>
                </a:solidFill>
              </a:rPr>
              <a:t>r,h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dirty="0" smtClean="0"/>
              <a:t>        V=%pi*r^2*h, TS=2*%pi*r*h+2*</a:t>
            </a:r>
            <a:r>
              <a:rPr lang="en-US" sz="2800" dirty="0" smtClean="0"/>
              <a:t>=%pi*r^2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endfunction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[</a:t>
            </a:r>
            <a:r>
              <a:rPr lang="en-US" sz="2800" dirty="0" smtClean="0">
                <a:solidFill>
                  <a:srgbClr val="00B050"/>
                </a:solidFill>
              </a:rPr>
              <a:t>V, TS</a:t>
            </a:r>
            <a:r>
              <a:rPr lang="en-US" sz="2800" dirty="0" smtClean="0"/>
              <a:t>]=cylinder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2,6</a:t>
            </a:r>
            <a:r>
              <a:rPr lang="en-US" sz="2800" dirty="0" smtClean="0"/>
              <a:t>)</a:t>
            </a:r>
            <a:endParaRPr lang="en-US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943600"/>
          </a:xfrm>
        </p:spPr>
        <p:txBody>
          <a:bodyPr>
            <a:normAutofit fontScale="32500" lnSpcReduction="20000"/>
          </a:bodyPr>
          <a:lstStyle/>
          <a:p>
            <a:r>
              <a:rPr lang="en-US" sz="67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function</a:t>
            </a:r>
            <a:r>
              <a:rPr lang="en-US" sz="6700" dirty="0" smtClean="0"/>
              <a:t>:</a:t>
            </a:r>
          </a:p>
          <a:p>
            <a:pPr>
              <a:buNone/>
            </a:pPr>
            <a:r>
              <a:rPr lang="en-US" sz="7400" dirty="0"/>
              <a:t>f</a:t>
            </a:r>
            <a:r>
              <a:rPr lang="en-US" sz="7400" dirty="0" smtClean="0"/>
              <a:t>unction &lt;</a:t>
            </a:r>
            <a:r>
              <a:rPr lang="en-US" sz="7400" dirty="0" err="1" smtClean="0"/>
              <a:t>output_arguments</a:t>
            </a:r>
            <a:r>
              <a:rPr lang="en-US" sz="7400" dirty="0" smtClean="0"/>
              <a:t>&gt; =&lt;function_name&gt;</a:t>
            </a:r>
          </a:p>
          <a:p>
            <a:pPr>
              <a:buNone/>
            </a:pPr>
            <a:r>
              <a:rPr lang="en-US" sz="7400" dirty="0" smtClean="0"/>
              <a:t>&lt;</a:t>
            </a:r>
            <a:r>
              <a:rPr lang="en-US" sz="7400" dirty="0" err="1" smtClean="0"/>
              <a:t>input_arguments</a:t>
            </a:r>
            <a:r>
              <a:rPr lang="en-US" sz="7400" dirty="0" smtClean="0"/>
              <a:t>&gt; </a:t>
            </a:r>
          </a:p>
          <a:p>
            <a:pPr>
              <a:buNone/>
            </a:pPr>
            <a:r>
              <a:rPr lang="en-US" sz="7400" dirty="0" smtClean="0"/>
              <a:t>      &lt;statements&gt; </a:t>
            </a:r>
          </a:p>
          <a:p>
            <a:pPr>
              <a:buNone/>
            </a:pPr>
            <a:r>
              <a:rPr lang="en-US" sz="7400" dirty="0" smtClean="0"/>
              <a:t>       endfunction </a:t>
            </a:r>
          </a:p>
          <a:p>
            <a:r>
              <a:rPr lang="en-US" sz="7400" b="1" u="sng" dirty="0" smtClean="0"/>
              <a:t>Calling function</a:t>
            </a:r>
            <a:r>
              <a:rPr lang="en-US" sz="7400" b="1" dirty="0" smtClean="0"/>
              <a:t>:</a:t>
            </a:r>
          </a:p>
          <a:p>
            <a:pPr>
              <a:buNone/>
            </a:pPr>
            <a:r>
              <a:rPr lang="en-US" sz="7400" dirty="0" smtClean="0"/>
              <a:t>&lt;</a:t>
            </a:r>
            <a:r>
              <a:rPr lang="en-US" sz="7400" dirty="0" err="1" smtClean="0"/>
              <a:t>output_arguments</a:t>
            </a:r>
            <a:r>
              <a:rPr lang="en-US" sz="7400" dirty="0" smtClean="0"/>
              <a:t>&gt; =&lt;</a:t>
            </a:r>
            <a:r>
              <a:rPr lang="en-US" sz="7400" dirty="0" err="1" smtClean="0"/>
              <a:t>function_name</a:t>
            </a:r>
            <a:r>
              <a:rPr lang="en-US" sz="7400" dirty="0" smtClean="0"/>
              <a:t>&gt;</a:t>
            </a:r>
          </a:p>
          <a:p>
            <a:pPr>
              <a:buNone/>
            </a:pPr>
            <a:r>
              <a:rPr lang="en-US" sz="7400" dirty="0" smtClean="0"/>
              <a:t>&lt;</a:t>
            </a:r>
            <a:r>
              <a:rPr lang="en-US" sz="7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 </a:t>
            </a:r>
            <a:r>
              <a:rPr lang="en-US" sz="7400" dirty="0" smtClean="0"/>
              <a:t>of </a:t>
            </a:r>
            <a:r>
              <a:rPr lang="en-US" sz="7400" dirty="0" err="1" smtClean="0"/>
              <a:t>input_arguments</a:t>
            </a:r>
            <a:r>
              <a:rPr lang="en-US" sz="7400" dirty="0" smtClean="0"/>
              <a:t>&gt; </a:t>
            </a:r>
          </a:p>
          <a:p>
            <a:endParaRPr lang="en-US" sz="7400" b="1" u="sng" dirty="0" smtClean="0"/>
          </a:p>
          <a:p>
            <a:r>
              <a:rPr lang="en-US" sz="7400" b="1" u="sng" dirty="0" smtClean="0"/>
              <a:t>To display values of out put arguments</a:t>
            </a:r>
          </a:p>
          <a:p>
            <a:pPr>
              <a:buNone/>
            </a:pPr>
            <a:r>
              <a:rPr lang="en-US" sz="7400" dirty="0" smtClean="0"/>
              <a:t>       Method-I: </a:t>
            </a:r>
            <a:r>
              <a:rPr lang="en-US" sz="7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directly on console</a:t>
            </a:r>
          </a:p>
          <a:p>
            <a:pPr>
              <a:buNone/>
            </a:pPr>
            <a:r>
              <a:rPr lang="en-US" sz="7400" dirty="0"/>
              <a:t> </a:t>
            </a:r>
            <a:r>
              <a:rPr lang="en-US" sz="7400" dirty="0" smtClean="0"/>
              <a:t>     Method-II: (as usual)using </a:t>
            </a:r>
            <a:r>
              <a:rPr lang="en-US" sz="7400" dirty="0" err="1" smtClean="0"/>
              <a:t>disp</a:t>
            </a:r>
            <a:r>
              <a:rPr lang="en-US" sz="7400" dirty="0" smtClean="0"/>
              <a:t> commands</a:t>
            </a:r>
            <a:endParaRPr lang="en-US" sz="7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495800" cy="5516563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5900" dirty="0" smtClean="0"/>
              <a:t>Example: To find  lateral area ‘L’, surface area ‘S’ and volume ‘V’ of a cone with radius r=2, lateral height l=5 and  altitude h=4</a:t>
            </a:r>
          </a:p>
          <a:p>
            <a:pPr>
              <a:buNone/>
            </a:pPr>
            <a:r>
              <a:rPr lang="en-US" sz="5900" b="1" dirty="0" smtClean="0"/>
              <a:t>//defining function </a:t>
            </a:r>
          </a:p>
          <a:p>
            <a:pPr>
              <a:buNone/>
            </a:pPr>
            <a:r>
              <a:rPr lang="en-US" sz="5900" b="1" dirty="0" smtClean="0"/>
              <a:t> </a:t>
            </a:r>
            <a:r>
              <a:rPr lang="en-US" sz="5900" b="1" dirty="0" smtClean="0">
                <a:solidFill>
                  <a:srgbClr val="00B050"/>
                </a:solidFill>
              </a:rPr>
              <a:t>function</a:t>
            </a:r>
            <a:r>
              <a:rPr lang="en-US" sz="5900" b="1" dirty="0" smtClean="0"/>
              <a:t> </a:t>
            </a:r>
            <a:r>
              <a:rPr lang="en-US" sz="5900" b="1" dirty="0" smtClean="0">
                <a:solidFill>
                  <a:srgbClr val="00B050"/>
                </a:solidFill>
              </a:rPr>
              <a:t>[</a:t>
            </a:r>
            <a:r>
              <a:rPr lang="en-US" sz="5900" b="1" dirty="0"/>
              <a:t>L</a:t>
            </a:r>
            <a:r>
              <a:rPr lang="en-US" sz="5900" b="1" dirty="0" smtClean="0"/>
              <a:t>, S, V</a:t>
            </a:r>
            <a:r>
              <a:rPr lang="en-US" sz="5900" b="1" dirty="0" smtClean="0">
                <a:solidFill>
                  <a:srgbClr val="00B050"/>
                </a:solidFill>
              </a:rPr>
              <a:t>]</a:t>
            </a:r>
            <a:r>
              <a:rPr lang="en-US" sz="5900" b="1" dirty="0" smtClean="0"/>
              <a:t>=</a:t>
            </a:r>
            <a:r>
              <a:rPr lang="en-US" sz="5900" b="1" dirty="0" err="1" smtClean="0"/>
              <a:t>myfunc</a:t>
            </a:r>
            <a:r>
              <a:rPr lang="en-US" sz="5900" b="1" dirty="0" smtClean="0">
                <a:solidFill>
                  <a:srgbClr val="00B050"/>
                </a:solidFill>
              </a:rPr>
              <a:t>(</a:t>
            </a:r>
            <a:r>
              <a:rPr lang="en-US" sz="5900" b="1" dirty="0" smtClean="0"/>
              <a:t>r, l, h</a:t>
            </a:r>
            <a:r>
              <a:rPr lang="en-US" sz="59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5900" b="1" dirty="0"/>
              <a:t> </a:t>
            </a:r>
            <a:r>
              <a:rPr lang="en-US" sz="5900" b="1" dirty="0" smtClean="0"/>
              <a:t>     L=%pi*r*l</a:t>
            </a:r>
          </a:p>
          <a:p>
            <a:pPr>
              <a:buNone/>
            </a:pPr>
            <a:r>
              <a:rPr lang="en-US" sz="5900" b="1" dirty="0"/>
              <a:t> </a:t>
            </a:r>
            <a:r>
              <a:rPr lang="en-US" sz="5900" b="1" dirty="0" smtClean="0"/>
              <a:t>     S=%pi*r*l+%pi*r^2</a:t>
            </a:r>
          </a:p>
          <a:p>
            <a:pPr>
              <a:buNone/>
            </a:pPr>
            <a:r>
              <a:rPr lang="en-US" sz="5900" b="1" dirty="0"/>
              <a:t> </a:t>
            </a:r>
            <a:r>
              <a:rPr lang="en-US" sz="5900" b="1" dirty="0" smtClean="0"/>
              <a:t>     V=(1/3)*%pi*r^2*h</a:t>
            </a:r>
          </a:p>
          <a:p>
            <a:pPr>
              <a:buNone/>
            </a:pPr>
            <a:r>
              <a:rPr lang="en-US" sz="5900" b="1" dirty="0" err="1">
                <a:solidFill>
                  <a:srgbClr val="00B050"/>
                </a:solidFill>
              </a:rPr>
              <a:t>e</a:t>
            </a:r>
            <a:r>
              <a:rPr lang="en-US" sz="5900" b="1" dirty="0" err="1" smtClean="0">
                <a:solidFill>
                  <a:srgbClr val="00B050"/>
                </a:solidFill>
              </a:rPr>
              <a:t>ndfunction</a:t>
            </a:r>
            <a:endParaRPr lang="en-US" sz="59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900" b="1" dirty="0" smtClean="0"/>
              <a:t>//Calling function</a:t>
            </a:r>
          </a:p>
          <a:p>
            <a:pPr>
              <a:buNone/>
            </a:pPr>
            <a:r>
              <a:rPr lang="en-US" sz="5900" b="1" dirty="0" smtClean="0">
                <a:solidFill>
                  <a:srgbClr val="00B050"/>
                </a:solidFill>
              </a:rPr>
              <a:t>[</a:t>
            </a:r>
            <a:r>
              <a:rPr lang="en-US" sz="5900" b="1" dirty="0" smtClean="0"/>
              <a:t>L, S, V</a:t>
            </a:r>
            <a:r>
              <a:rPr lang="en-US" sz="5900" b="1" dirty="0" smtClean="0">
                <a:solidFill>
                  <a:srgbClr val="00B050"/>
                </a:solidFill>
              </a:rPr>
              <a:t>]</a:t>
            </a:r>
            <a:r>
              <a:rPr lang="en-US" sz="5900" b="1" dirty="0" smtClean="0"/>
              <a:t>=</a:t>
            </a:r>
            <a:r>
              <a:rPr lang="en-US" sz="5900" b="1" dirty="0" err="1" smtClean="0"/>
              <a:t>myfunc</a:t>
            </a:r>
            <a:r>
              <a:rPr lang="en-US" sz="5900" b="1" dirty="0" smtClean="0">
                <a:solidFill>
                  <a:srgbClr val="00B050"/>
                </a:solidFill>
              </a:rPr>
              <a:t>(</a:t>
            </a:r>
            <a:r>
              <a:rPr lang="en-US" sz="5900" b="1" dirty="0" smtClean="0"/>
              <a:t>2, 5,4</a:t>
            </a:r>
            <a:r>
              <a:rPr lang="en-US" sz="5900" b="1" dirty="0" smtClean="0">
                <a:solidFill>
                  <a:srgbClr val="00B050"/>
                </a:solidFill>
              </a:rPr>
              <a:t>)</a:t>
            </a:r>
          </a:p>
          <a:p>
            <a:pPr>
              <a:buNone/>
            </a:pPr>
            <a:r>
              <a:rPr lang="en-US" sz="5900" b="1" dirty="0" smtClean="0"/>
              <a:t>//Displaying values of outputs</a:t>
            </a:r>
          </a:p>
          <a:p>
            <a:pPr>
              <a:buNone/>
            </a:pPr>
            <a:r>
              <a:rPr lang="en-US" sz="5900" b="1" dirty="0" smtClean="0">
                <a:solidFill>
                  <a:srgbClr val="FF0000"/>
                </a:solidFill>
              </a:rPr>
              <a:t>Directly paste on console and press enter key</a:t>
            </a:r>
          </a:p>
          <a:p>
            <a:pPr>
              <a:buNone/>
            </a:pPr>
            <a:r>
              <a:rPr lang="en-US" sz="5900" b="1" dirty="0" smtClean="0"/>
              <a:t>[L, S, V]=</a:t>
            </a:r>
            <a:r>
              <a:rPr lang="en-US" sz="5900" b="1" dirty="0" err="1" smtClean="0"/>
              <a:t>myfunc</a:t>
            </a:r>
            <a:r>
              <a:rPr lang="en-US" sz="5900" b="1" dirty="0" smtClean="0"/>
              <a:t>(</a:t>
            </a:r>
            <a:r>
              <a:rPr lang="en-US" sz="5900" b="1" dirty="0"/>
              <a:t>2</a:t>
            </a:r>
            <a:r>
              <a:rPr lang="en-US" sz="5900" b="1" dirty="0" smtClean="0"/>
              <a:t>, 5, </a:t>
            </a:r>
            <a:r>
              <a:rPr lang="en-US" sz="5900" b="1" dirty="0"/>
              <a:t>4</a:t>
            </a:r>
            <a:r>
              <a:rPr lang="en-US" sz="5900" b="1" dirty="0" smtClean="0"/>
              <a:t>)</a:t>
            </a:r>
          </a:p>
          <a:p>
            <a:pPr>
              <a:buNone/>
            </a:pPr>
            <a:r>
              <a:rPr lang="en-US" sz="5900" b="1" dirty="0" smtClean="0"/>
              <a:t>Or</a:t>
            </a:r>
          </a:p>
          <a:p>
            <a:pPr>
              <a:buNone/>
            </a:pPr>
            <a:r>
              <a:rPr lang="en-US" sz="5900" b="1" dirty="0" err="1" smtClean="0"/>
              <a:t>disp</a:t>
            </a:r>
            <a:r>
              <a:rPr lang="en-US" sz="5900" b="1" dirty="0" smtClean="0"/>
              <a:t>(V, “V”, S, “S”, L, “L”)</a:t>
            </a:r>
          </a:p>
          <a:p>
            <a:pPr>
              <a:buNone/>
            </a:pPr>
            <a:r>
              <a:rPr lang="en-US" sz="5900" b="1" dirty="0" err="1"/>
              <a:t>p</a:t>
            </a:r>
            <a:r>
              <a:rPr lang="en-US" sz="5900" b="1" dirty="0" err="1" smtClean="0"/>
              <a:t>rintf</a:t>
            </a:r>
            <a:r>
              <a:rPr lang="en-US" sz="5900" b="1" dirty="0" smtClean="0"/>
              <a:t>(“L=%</a:t>
            </a:r>
            <a:r>
              <a:rPr lang="en-US" sz="5900" b="1" dirty="0" err="1" smtClean="0"/>
              <a:t>f,S</a:t>
            </a:r>
            <a:r>
              <a:rPr lang="en-US" sz="5900" b="1" dirty="0" smtClean="0"/>
              <a:t>=%</a:t>
            </a:r>
            <a:r>
              <a:rPr lang="en-US" sz="5900" b="1" dirty="0" err="1" smtClean="0"/>
              <a:t>f,V</a:t>
            </a:r>
            <a:r>
              <a:rPr lang="en-US" sz="5900" b="1" dirty="0" smtClean="0"/>
              <a:t>=%f”, L,S,V)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Example: To find  lateral area ‘L’, surface area ‘S’ and volume ‘V’ of a cone with radius r=2, lateral height l=5 and  altitude h=4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clc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clear </a:t>
            </a:r>
          </a:p>
          <a:p>
            <a:pPr>
              <a:buNone/>
            </a:pPr>
            <a:r>
              <a:rPr lang="en-US" i="1" dirty="0" smtClean="0"/>
              <a:t>//</a:t>
            </a:r>
            <a:r>
              <a:rPr lang="en-US" i="1" dirty="0"/>
              <a:t>Defining function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function </a:t>
            </a:r>
            <a:r>
              <a:rPr lang="en-US" dirty="0"/>
              <a:t>[</a:t>
            </a:r>
            <a:r>
              <a:rPr lang="en-US" b="1" dirty="0"/>
              <a:t>LA</a:t>
            </a:r>
            <a:r>
              <a:rPr lang="en-US" dirty="0"/>
              <a:t>, </a:t>
            </a:r>
            <a:r>
              <a:rPr lang="en-US" b="1" dirty="0"/>
              <a:t>SA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dirty="0"/>
              <a:t>]=</a:t>
            </a:r>
            <a:r>
              <a:rPr lang="en-US" u="sng" dirty="0"/>
              <a:t>cone</a:t>
            </a:r>
            <a:r>
              <a:rPr lang="en-US" dirty="0"/>
              <a:t>(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l</a:t>
            </a:r>
            <a:r>
              <a:rPr lang="en-US" dirty="0"/>
              <a:t>, </a:t>
            </a:r>
            <a:r>
              <a:rPr lang="en-US" b="1" dirty="0"/>
              <a:t>h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/>
              <a:t>LA</a:t>
            </a:r>
            <a:r>
              <a:rPr lang="en-US" dirty="0"/>
              <a:t>=%pi*</a:t>
            </a:r>
            <a:r>
              <a:rPr lang="en-US" b="1" dirty="0"/>
              <a:t>r</a:t>
            </a:r>
            <a:r>
              <a:rPr lang="en-US" dirty="0"/>
              <a:t>*</a:t>
            </a:r>
            <a:r>
              <a:rPr lang="en-US" b="1" dirty="0"/>
              <a:t>l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SA</a:t>
            </a:r>
            <a:r>
              <a:rPr lang="en-US" dirty="0"/>
              <a:t>=%pi*</a:t>
            </a:r>
            <a:r>
              <a:rPr lang="en-US" b="1" dirty="0"/>
              <a:t>r</a:t>
            </a:r>
            <a:r>
              <a:rPr lang="en-US" dirty="0"/>
              <a:t>*</a:t>
            </a:r>
            <a:r>
              <a:rPr lang="en-US" b="1" dirty="0"/>
              <a:t>l</a:t>
            </a:r>
            <a:r>
              <a:rPr lang="en-US" dirty="0"/>
              <a:t>+%pi*</a:t>
            </a:r>
            <a:r>
              <a:rPr lang="en-US" b="1" dirty="0"/>
              <a:t>r</a:t>
            </a:r>
            <a:r>
              <a:rPr lang="en-US" dirty="0"/>
              <a:t>^2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V</a:t>
            </a:r>
            <a:r>
              <a:rPr lang="en-US" dirty="0"/>
              <a:t>=(1/3)*%pi*</a:t>
            </a:r>
            <a:r>
              <a:rPr lang="en-US" b="1" dirty="0"/>
              <a:t>r</a:t>
            </a:r>
            <a:r>
              <a:rPr lang="en-US" dirty="0"/>
              <a:t>^2*</a:t>
            </a:r>
            <a:r>
              <a:rPr lang="en-US" b="1" dirty="0"/>
              <a:t>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endfunction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//</a:t>
            </a:r>
            <a:r>
              <a:rPr lang="en-US" i="1" dirty="0"/>
              <a:t>calling </a:t>
            </a:r>
            <a:r>
              <a:rPr lang="en-US" i="1" dirty="0" smtClean="0"/>
              <a:t>function</a:t>
            </a:r>
          </a:p>
          <a:p>
            <a:r>
              <a:rPr lang="en-US" dirty="0" smtClean="0"/>
              <a:t> </a:t>
            </a:r>
            <a:r>
              <a:rPr lang="en-US" dirty="0"/>
              <a:t>[LA,SA,V]=</a:t>
            </a:r>
            <a:r>
              <a:rPr lang="en-US" u="sng" dirty="0"/>
              <a:t>cone</a:t>
            </a:r>
            <a:r>
              <a:rPr lang="en-US" dirty="0"/>
              <a:t>(2,3,5)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//</a:t>
            </a:r>
            <a:r>
              <a:rPr lang="en-US" i="1" dirty="0"/>
              <a:t>displaying function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i="1" dirty="0"/>
              <a:t> </a:t>
            </a:r>
            <a:r>
              <a:rPr lang="en-US" i="1" dirty="0" smtClean="0"/>
              <a:t> //</a:t>
            </a:r>
            <a:r>
              <a:rPr lang="en-US" i="1" dirty="0"/>
              <a:t>paste [LA,SA,V]=cone(2,3,5) on console and press enter key OR </a:t>
            </a:r>
            <a:r>
              <a:rPr lang="en-US" dirty="0" err="1"/>
              <a:t>printf</a:t>
            </a:r>
            <a:r>
              <a:rPr lang="en-US" dirty="0"/>
              <a:t>("a=%</a:t>
            </a:r>
            <a:r>
              <a:rPr lang="en-US" dirty="0" err="1"/>
              <a:t>f,b</a:t>
            </a:r>
            <a:r>
              <a:rPr lang="en-US" dirty="0"/>
              <a:t>=%</a:t>
            </a:r>
            <a:r>
              <a:rPr lang="en-US" dirty="0" err="1"/>
              <a:t>f,c</a:t>
            </a:r>
            <a:r>
              <a:rPr lang="en-US" dirty="0"/>
              <a:t>=%</a:t>
            </a:r>
            <a:r>
              <a:rPr lang="en-US" dirty="0" err="1"/>
              <a:t>f",a,b,c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Excercises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Write a Scilab code in a script file: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To find volume  and total surface area of a cylinder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function</a:t>
            </a:r>
            <a:r>
              <a:rPr lang="en-US" sz="2400" b="1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To find whether an integer entered by user is odd or even,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 else-end </a:t>
            </a:r>
            <a:r>
              <a:rPr lang="en-US" sz="2400" b="1" dirty="0" smtClean="0"/>
              <a:t>command.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smtClean="0"/>
              <a:t>To find whether a real number entered by user is negative, zero or a positive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 </a:t>
            </a:r>
            <a:r>
              <a:rPr lang="en-US" sz="2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-else-end </a:t>
            </a:r>
            <a:r>
              <a:rPr lang="en-US" sz="2400" b="1" dirty="0" smtClean="0"/>
              <a:t>command. 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smtClean="0"/>
              <a:t> To find  the sum of first n natural numbers,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400" b="1" dirty="0" smtClean="0"/>
              <a:t> loop.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smtClean="0"/>
              <a:t>To find  the sum of first n natural numbers,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400" b="1" dirty="0" smtClean="0"/>
              <a:t> loop.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i="1" dirty="0" smtClean="0"/>
              <a:t>To </a:t>
            </a:r>
            <a:r>
              <a:rPr lang="en-US" sz="2400" b="1" dirty="0" smtClean="0"/>
              <a:t>find factorial of a number using 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400" b="1" dirty="0" smtClean="0"/>
              <a:t> loop.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i="1" dirty="0" smtClean="0"/>
              <a:t>To </a:t>
            </a:r>
            <a:r>
              <a:rPr lang="en-US" sz="2400" b="1" dirty="0" smtClean="0"/>
              <a:t>find factorial of a number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 loop.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smtClean="0"/>
              <a:t>To find first 20 terms of Fibonacci sequence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sz="2400" b="1" dirty="0" smtClean="0"/>
              <a:t>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b="1" dirty="0" smtClean="0"/>
              <a:t>To find volume  and total surface area of a cylinder using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defined function</a:t>
            </a:r>
          </a:p>
          <a:p>
            <a:pPr marL="457200" indent="-457200">
              <a:buFont typeface="Arial" pitchFamily="34" charset="0"/>
              <a:buAutoNum type="arabicPeriod"/>
            </a:pPr>
            <a:endParaRPr lang="en-US" sz="2000" dirty="0" smtClean="0"/>
          </a:p>
          <a:p>
            <a:pPr marL="457200" indent="-457200">
              <a:buFont typeface="Arial" pitchFamily="34" charset="0"/>
              <a:buAutoNum type="arabicPeriod"/>
            </a:pPr>
            <a:endParaRPr lang="en-US" sz="2000" dirty="0" smtClean="0"/>
          </a:p>
          <a:p>
            <a:pPr marL="457200" indent="-457200">
              <a:buFont typeface="Arial" pitchFamily="34" charset="0"/>
              <a:buAutoNum type="arabicPeriod"/>
            </a:pPr>
            <a:endParaRPr lang="en-US" sz="2000" dirty="0" smtClean="0"/>
          </a:p>
          <a:p>
            <a:pPr marL="457200" indent="-457200">
              <a:buFont typeface="Arial" pitchFamily="34" charset="0"/>
              <a:buAutoNum type="arabicPeriod"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from 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Mtahs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96000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US" sz="2000" b="1" dirty="0" smtClean="0"/>
              <a:t>V=</a:t>
            </a:r>
            <a:r>
              <a:rPr lang="en-US" sz="2000" dirty="0" smtClean="0"/>
              <a:t>pi*r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h,  Total surface area= 2*pi*r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 +2*pi*</a:t>
            </a:r>
            <a:r>
              <a:rPr lang="en-US" sz="2000" dirty="0" err="1" smtClean="0"/>
              <a:t>rh</a:t>
            </a:r>
            <a:endParaRPr lang="en-US" sz="2000" dirty="0" smtClean="0"/>
          </a:p>
          <a:p>
            <a:pPr marL="457200" indent="-457200">
              <a:buNone/>
            </a:pPr>
            <a:r>
              <a:rPr lang="en-US" sz="2000" b="1" dirty="0" smtClean="0"/>
              <a:t>2.An </a:t>
            </a:r>
            <a:r>
              <a:rPr lang="en-US" sz="2000" b="1" dirty="0" err="1" smtClean="0"/>
              <a:t>interger</a:t>
            </a:r>
            <a:r>
              <a:rPr lang="en-US" sz="2000" b="1" dirty="0" smtClean="0"/>
              <a:t> a is called an even number if when divided by 2 it gives remainder 0. means  </a:t>
            </a:r>
            <a:r>
              <a:rPr lang="en-US" sz="2000" b="1" dirty="0" smtClean="0">
                <a:solidFill>
                  <a:srgbClr val="FF0000"/>
                </a:solidFill>
              </a:rPr>
              <a:t>a modulo 2=0     </a:t>
            </a:r>
            <a:r>
              <a:rPr lang="en-US" sz="2000" b="1" dirty="0" smtClean="0"/>
              <a:t>recall a </a:t>
            </a:r>
            <a:r>
              <a:rPr lang="en-US" sz="2000" b="1" dirty="0" err="1" smtClean="0"/>
              <a:t>mudulo</a:t>
            </a:r>
            <a:r>
              <a:rPr lang="en-US" sz="2000" b="1" dirty="0" smtClean="0"/>
              <a:t> b=r</a:t>
            </a:r>
          </a:p>
          <a:p>
            <a:pPr marL="457200" indent="-45720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              </a:t>
            </a:r>
            <a:r>
              <a:rPr lang="en-US" sz="2000" b="1" dirty="0" smtClean="0"/>
              <a:t>scilab code     </a:t>
            </a:r>
            <a:r>
              <a:rPr lang="en-US" sz="2000" b="1" dirty="0" smtClean="0">
                <a:solidFill>
                  <a:srgbClr val="FF0000"/>
                </a:solidFill>
              </a:rPr>
              <a:t>modulo(a,2)==0</a:t>
            </a:r>
          </a:p>
          <a:p>
            <a:pPr marL="457200" indent="-457200">
              <a:buNone/>
            </a:pPr>
            <a:r>
              <a:rPr lang="en-US" sz="2000" b="1" dirty="0" smtClean="0"/>
              <a:t> 3.To find whether a real number entered by user is negative (a&gt;0), zero(a=0) or a positive(a&lt;0) using 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 </a:t>
            </a:r>
            <a:r>
              <a:rPr lang="en-US" sz="20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-else-end </a:t>
            </a:r>
            <a:r>
              <a:rPr lang="en-US" sz="2000" b="1" dirty="0" smtClean="0"/>
              <a:t>command. </a:t>
            </a:r>
          </a:p>
          <a:p>
            <a:pPr marL="457200" indent="-457200">
              <a:buNone/>
            </a:pPr>
            <a:r>
              <a:rPr lang="en-US" sz="2000" b="1" dirty="0" smtClean="0"/>
              <a:t>4. 1+2+3+4+…+n.   </a:t>
            </a:r>
          </a:p>
          <a:p>
            <a:pPr marL="457200" indent="-457200">
              <a:buNone/>
            </a:pPr>
            <a:r>
              <a:rPr lang="en-US" sz="2000" b="1" dirty="0" smtClean="0"/>
              <a:t>     Ideas: initialize  sum=0 and enter n. </a:t>
            </a:r>
          </a:p>
          <a:p>
            <a:pPr marL="457200" indent="-457200">
              <a:buNone/>
            </a:pPr>
            <a:r>
              <a:rPr lang="en-US" sz="2000" b="1" dirty="0" smtClean="0"/>
              <a:t>                              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=1:n and    sum=</a:t>
            </a:r>
            <a:r>
              <a:rPr lang="en-US" sz="2000" b="1" dirty="0" err="1" smtClean="0"/>
              <a:t>sum+i</a:t>
            </a:r>
            <a:endParaRPr lang="en-US" sz="2000" b="1" dirty="0" smtClean="0"/>
          </a:p>
          <a:p>
            <a:pPr marL="457200" indent="-457200">
              <a:buNone/>
            </a:pPr>
            <a:r>
              <a:rPr lang="en-US" sz="2000" b="1" i="1" dirty="0" smtClean="0"/>
              <a:t>6. n!= 1.2.3…n   </a:t>
            </a:r>
            <a:r>
              <a:rPr lang="en-US" sz="2000" b="1" dirty="0" smtClean="0"/>
              <a:t> </a:t>
            </a:r>
          </a:p>
          <a:p>
            <a:pPr marL="457200" indent="-457200">
              <a:buNone/>
            </a:pPr>
            <a:r>
              <a:rPr lang="en-US" sz="2000" b="1" dirty="0" smtClean="0"/>
              <a:t>    Ideas: initialize  factorial=1 and enter n. </a:t>
            </a:r>
          </a:p>
          <a:p>
            <a:pPr marL="457200" indent="-457200">
              <a:buNone/>
            </a:pPr>
            <a:r>
              <a:rPr lang="en-US" sz="2000" b="1" dirty="0" smtClean="0"/>
              <a:t>                                 factorial=factorial*I</a:t>
            </a:r>
          </a:p>
          <a:p>
            <a:pPr marL="457200" indent="-457200">
              <a:buNone/>
            </a:pPr>
            <a:r>
              <a:rPr lang="en-US" sz="2000" b="1" dirty="0" smtClean="0"/>
              <a:t>8. Fibonacci sequence   1, 1,2,3,5,8,13,…</a:t>
            </a:r>
          </a:p>
          <a:p>
            <a:pPr marL="457200" indent="-457200">
              <a:buNone/>
            </a:pPr>
            <a:r>
              <a:rPr lang="en-US" sz="2000" b="1" dirty="0" smtClean="0"/>
              <a:t> Ideas: initialize  a(1)=1, a(2)=1, enter n</a:t>
            </a:r>
          </a:p>
          <a:p>
            <a:pPr marL="457200" indent="-457200">
              <a:buNone/>
            </a:pPr>
            <a:r>
              <a:rPr lang="en-US" sz="2000" b="1" dirty="0" smtClean="0"/>
              <a:t>                               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=3:n</a:t>
            </a:r>
          </a:p>
          <a:p>
            <a:pPr marL="457200" indent="-457200">
              <a:buNone/>
            </a:pPr>
            <a:r>
              <a:rPr lang="en-US" sz="2000" b="1" dirty="0" smtClean="0"/>
              <a:t>                                 a(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)=a(i-1)+a(i-2)</a:t>
            </a:r>
            <a:endParaRPr lang="en-US" sz="2000" dirty="0" smtClean="0"/>
          </a:p>
          <a:p>
            <a:pPr marL="457200" indent="-457200">
              <a:buFont typeface="Arial" pitchFamily="34" charset="0"/>
              <a:buAutoNum type="arabicPeriod"/>
            </a:pPr>
            <a:endParaRPr lang="en-US" sz="2000" dirty="0" smtClean="0"/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3.1. Input func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tion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1" y="1219200"/>
            <a:ext cx="7924800" cy="1143000"/>
          </a:xfrm>
        </p:spPr>
        <p:txBody>
          <a:bodyPr>
            <a:normAutofit fontScale="25000" lnSpcReduction="20000"/>
          </a:bodyPr>
          <a:lstStyle/>
          <a:p>
            <a:endParaRPr lang="en-US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9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function in </a:t>
            </a:r>
            <a:r>
              <a:rPr lang="en-US" sz="9600" i="1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r>
              <a:rPr lang="en-US" sz="9600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n-US" sz="96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syntax for : accept from the user the value of a</a:t>
            </a:r>
            <a:endParaRPr lang="en-US" sz="9600" i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5801" y="2286001"/>
            <a:ext cx="8001000" cy="251459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b="1" dirty="0" smtClean="0"/>
              <a:t>(“enter the  value of a :”)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b=</a:t>
            </a:r>
            <a:r>
              <a:rPr lang="en-US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800" b="1" dirty="0" smtClean="0"/>
              <a:t>(“enter the  value of b :”)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operators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85799"/>
          <a:ext cx="8229600" cy="586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295400"/>
                <a:gridCol w="4343400"/>
              </a:tblGrid>
              <a:tr h="63800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Scilab Symbol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3606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Less than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&lt;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1037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Greater than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&gt;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7193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Less than equal 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&lt;=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47193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greater than equal 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&gt;=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  <a:tr h="196807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Equal 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==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 2==3</a:t>
                      </a:r>
                    </a:p>
                    <a:p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  =</a:t>
                      </a:r>
                    </a:p>
                    <a:p>
                      <a:r>
                        <a:rPr lang="en-US" sz="2000" b="1" dirty="0" smtClean="0"/>
                        <a:t> F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--&gt; 2==2</a:t>
                      </a:r>
                    </a:p>
                    <a:p>
                      <a:r>
                        <a:rPr lang="en-US" sz="2000" b="1" dirty="0" smtClean="0"/>
                        <a:t> </a:t>
                      </a: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  =</a:t>
                      </a:r>
                    </a:p>
                    <a:p>
                      <a:r>
                        <a:rPr lang="en-US" sz="2000" b="1" dirty="0" smtClean="0"/>
                        <a:t> T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  <a:tr h="8799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Not equal to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~=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3.2.Conditional Statements: if , if-else and if-</a:t>
            </a:r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 conditional statement is a command that allows scilab to make a decision of whether to execute a group of commands that follows the conditional statement, or to skip these commands.</a:t>
            </a:r>
          </a:p>
          <a:p>
            <a:r>
              <a:rPr lang="en-US" b="1" dirty="0" smtClean="0"/>
              <a:t>In a conditional statement a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expression</a:t>
            </a:r>
            <a:r>
              <a:rPr lang="en-US" b="1" dirty="0" smtClean="0"/>
              <a:t> (consisting of relational and/or logical operators) is stated. If the expression is true, a </a:t>
            </a:r>
            <a:r>
              <a:rPr lang="en-US" b="1" dirty="0" smtClean="0">
                <a:solidFill>
                  <a:srgbClr val="FF0000"/>
                </a:solidFill>
              </a:rPr>
              <a:t>group of commands </a:t>
            </a:r>
            <a:r>
              <a:rPr lang="en-US" b="1" dirty="0" smtClean="0"/>
              <a:t>that follows the statement are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</a:t>
            </a:r>
            <a:r>
              <a:rPr lang="en-US" b="1" dirty="0" smtClean="0"/>
              <a:t>. If the expression is false, the computer skips the group.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3.2.</a:t>
            </a:r>
            <a:r>
              <a:rPr lang="en-US" sz="31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if-end Structure</a:t>
            </a:r>
            <a: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7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altLang="zh-CN" b="1" dirty="0" smtClean="0">
                <a:ea typeface="SimSun" pitchFamily="2" charset="-122"/>
              </a:rPr>
              <a:t> </a:t>
            </a:r>
            <a:r>
              <a:rPr lang="en-GB" altLang="zh-CN" sz="2700" b="1" dirty="0" smtClean="0">
                <a:ea typeface="SimSun" pitchFamily="2" charset="-122"/>
              </a:rPr>
              <a:t>The </a:t>
            </a:r>
            <a:r>
              <a:rPr lang="en-GB" altLang="zh-CN" sz="2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if</a:t>
            </a:r>
            <a:r>
              <a:rPr lang="en-GB" altLang="zh-CN" sz="2700" b="1" dirty="0" smtClean="0">
                <a:ea typeface="SimSun" pitchFamily="2" charset="-122"/>
              </a:rPr>
              <a:t> statement evaluates a logical expression (condition) and executes a group of statements when the expression is </a:t>
            </a:r>
            <a:r>
              <a:rPr lang="en-GB" altLang="zh-CN" sz="2700" b="1" i="1" dirty="0" smtClean="0">
                <a:ea typeface="SimSun" pitchFamily="2" charset="-122"/>
              </a:rPr>
              <a:t>true</a:t>
            </a:r>
            <a:r>
              <a:rPr lang="en-GB" altLang="zh-CN" sz="2700" b="1" dirty="0" smtClean="0">
                <a:ea typeface="SimSun" pitchFamily="2" charset="-122"/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244725"/>
          </a:xfrm>
        </p:spPr>
        <p:txBody>
          <a:bodyPr/>
          <a:lstStyle/>
          <a:p>
            <a:pPr>
              <a:buNone/>
            </a:pPr>
            <a:r>
              <a:rPr lang="en-US" b="1" i="1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0601" y="1524000"/>
            <a:ext cx="79248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the syntax of </a:t>
            </a:r>
            <a:r>
              <a:rPr lang="en-US" i="1" u="sng" dirty="0" smtClean="0">
                <a:solidFill>
                  <a:srgbClr val="FF0000"/>
                </a:solidFill>
              </a:rPr>
              <a:t>if-end</a:t>
            </a:r>
            <a:r>
              <a:rPr lang="en-US" u="sng" dirty="0" smtClean="0"/>
              <a:t> statement in ‘</a:t>
            </a:r>
            <a:r>
              <a:rPr lang="en-US" i="1" u="sng" dirty="0" err="1" smtClean="0">
                <a:solidFill>
                  <a:srgbClr val="FF0000"/>
                </a:solidFill>
              </a:rPr>
              <a:t>SciLab</a:t>
            </a:r>
            <a:r>
              <a:rPr lang="en-US" u="sng" dirty="0" smtClean="0"/>
              <a:t>’</a:t>
            </a: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8201" y="2174875"/>
            <a:ext cx="7848600" cy="361632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Initialize or some input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   condition …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statement(s) to be executed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GB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3.2.2. if-else-end  structure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5401" y="914401"/>
            <a:ext cx="7391400" cy="609600"/>
          </a:xfrm>
        </p:spPr>
        <p:txBody>
          <a:bodyPr>
            <a:normAutofit fontScale="25000" lnSpcReduction="20000"/>
          </a:bodyPr>
          <a:lstStyle/>
          <a:p>
            <a:endParaRPr lang="fi-FI" altLang="zh-CN" i="1" u="sng" dirty="0" smtClean="0">
              <a:ea typeface="SimSun" pitchFamily="2" charset="-122"/>
            </a:endParaRPr>
          </a:p>
          <a:p>
            <a:r>
              <a:rPr lang="fi-FI" altLang="zh-CN" sz="9600" i="1" u="sng" dirty="0" smtClean="0">
                <a:ea typeface="SimSun" pitchFamily="2" charset="-122"/>
              </a:rPr>
              <a:t>if-else-end in </a:t>
            </a:r>
            <a:r>
              <a:rPr lang="fi-FI" altLang="zh-CN" sz="9600" i="1" u="sng" dirty="0" smtClean="0">
                <a:solidFill>
                  <a:srgbClr val="FF0000"/>
                </a:solidFill>
                <a:ea typeface="SimSun" pitchFamily="2" charset="-122"/>
              </a:rPr>
              <a:t>scilab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1" y="1524001"/>
            <a:ext cx="7162800" cy="3962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Initialize or some input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   condition …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statement(s)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statement(s)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GB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3. if-</a:t>
            </a:r>
            <a:r>
              <a:rPr lang="en-GB" altLang="zh-CN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elseif</a:t>
            </a:r>
            <a:r>
              <a:rPr lang="en-GB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itchFamily="2" charset="-122"/>
              </a:rPr>
              <a:t> – </a:t>
            </a:r>
            <a:r>
              <a:rPr lang="en-GB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else-end </a:t>
            </a:r>
            <a:r>
              <a:rPr lang="en-GB" altLang="zh-CN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SimSun" pitchFamily="2" charset="-122"/>
              </a:rPr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1"/>
            <a:ext cx="40386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</a:t>
            </a:r>
            <a:r>
              <a:rPr lang="en-US" sz="3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elseif</a:t>
            </a:r>
            <a:r>
              <a:rPr lang="en-US" sz="3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-else-end</a:t>
            </a:r>
            <a:r>
              <a:rPr lang="en-US" sz="3800" dirty="0" smtClean="0"/>
              <a:t> statement in </a:t>
            </a:r>
            <a:r>
              <a:rPr lang="en-US" sz="3800" dirty="0" err="1" smtClean="0"/>
              <a:t>scilab</a:t>
            </a:r>
            <a:endParaRPr lang="en-US" sz="38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133600"/>
            <a:ext cx="8153400" cy="3886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Initialize or some input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if </a:t>
            </a:r>
            <a:r>
              <a:rPr lang="en-US" b="1" dirty="0" smtClean="0"/>
              <a:t>…    condition …  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</a:p>
          <a:p>
            <a:pPr>
              <a:buNone/>
            </a:pPr>
            <a:r>
              <a:rPr lang="en-US" b="1" dirty="0" smtClean="0"/>
              <a:t>               statements(s)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err="1" smtClean="0">
                <a:solidFill>
                  <a:srgbClr val="FF0000"/>
                </a:solidFill>
              </a:rPr>
              <a:t>elseif</a:t>
            </a:r>
            <a:r>
              <a:rPr lang="en-US" b="1" dirty="0" smtClean="0"/>
              <a:t>…condition…</a:t>
            </a:r>
            <a:r>
              <a:rPr lang="en-US" b="1" dirty="0" smtClean="0">
                <a:solidFill>
                  <a:srgbClr val="FF0000"/>
                </a:solidFill>
              </a:rPr>
              <a:t>then</a:t>
            </a:r>
          </a:p>
          <a:p>
            <a:pPr>
              <a:buNone/>
            </a:pPr>
            <a:r>
              <a:rPr lang="en-US" b="1" dirty="0" smtClean="0"/>
              <a:t>           </a:t>
            </a:r>
            <a:r>
              <a:rPr lang="en-US" b="1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b="1" dirty="0" smtClean="0"/>
              <a:t>               statement(s)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1070</Words>
  <Application>Microsoft Office PowerPoint</Application>
  <PresentationFormat>On-screen Show (4:3)</PresentationFormat>
  <Paragraphs>182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Experiment-3:Programming in scilab  </vt:lpstr>
      <vt:lpstr>Excercises</vt:lpstr>
      <vt:lpstr>Concepts from Mtahs</vt:lpstr>
      <vt:lpstr>3.1. Input function </vt:lpstr>
      <vt:lpstr>  Relational operators </vt:lpstr>
      <vt:lpstr> 3.2.Conditional Statements: if , if-else and if-elseif-else </vt:lpstr>
      <vt:lpstr>  3.2.1. if-end Structure  The if statement evaluates a logical expression (condition) and executes a group of statements when the expression is true   </vt:lpstr>
      <vt:lpstr>3.2.2. if-else-end  structure</vt:lpstr>
      <vt:lpstr>3. if-elseif – else-end Structure</vt:lpstr>
      <vt:lpstr>3.3. loops: for-end and while-end  </vt:lpstr>
      <vt:lpstr>   3.3.1. ‘for’ loop in SciLab .  </vt:lpstr>
      <vt:lpstr>3.3.2. ‘while-end’ loop in SciLab  The while ... end loop repeats a group of statements an indefinite number of times under control of a logical condition </vt:lpstr>
      <vt:lpstr>User defined function </vt:lpstr>
      <vt:lpstr>User defined function </vt:lpstr>
      <vt:lpstr>Example: To find  lateral area ‘L’, surface area ‘S’ and volume ‘V’ of a cone with radius r=2, lateral height l=5 and  altitude h=4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with CAS-I MATH-1007</dc:title>
  <dc:creator>user</dc:creator>
  <cp:lastModifiedBy>user</cp:lastModifiedBy>
  <cp:revision>43</cp:revision>
  <dcterms:created xsi:type="dcterms:W3CDTF">2018-08-29T23:37:32Z</dcterms:created>
  <dcterms:modified xsi:type="dcterms:W3CDTF">2019-10-10T06:07:00Z</dcterms:modified>
</cp:coreProperties>
</file>