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8"/>
  </p:notesMasterIdLst>
  <p:handoutMasterIdLst>
    <p:handoutMasterId r:id="rId69"/>
  </p:handoutMasterIdLst>
  <p:sldIdLst>
    <p:sldId id="331" r:id="rId2"/>
    <p:sldId id="332" r:id="rId3"/>
    <p:sldId id="407" r:id="rId4"/>
    <p:sldId id="405" r:id="rId5"/>
    <p:sldId id="406" r:id="rId6"/>
    <p:sldId id="333" r:id="rId7"/>
    <p:sldId id="334" r:id="rId8"/>
    <p:sldId id="335" r:id="rId9"/>
    <p:sldId id="336" r:id="rId10"/>
    <p:sldId id="339" r:id="rId11"/>
    <p:sldId id="340" r:id="rId12"/>
    <p:sldId id="342" r:id="rId13"/>
    <p:sldId id="401"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60" r:id="rId31"/>
    <p:sldId id="361" r:id="rId32"/>
    <p:sldId id="362" r:id="rId33"/>
    <p:sldId id="363" r:id="rId34"/>
    <p:sldId id="364" r:id="rId35"/>
    <p:sldId id="365" r:id="rId36"/>
    <p:sldId id="366" r:id="rId37"/>
    <p:sldId id="367" r:id="rId38"/>
    <p:sldId id="369" r:id="rId39"/>
    <p:sldId id="370" r:id="rId40"/>
    <p:sldId id="371" r:id="rId41"/>
    <p:sldId id="372" r:id="rId42"/>
    <p:sldId id="373" r:id="rId43"/>
    <p:sldId id="374" r:id="rId44"/>
    <p:sldId id="375" r:id="rId45"/>
    <p:sldId id="376"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4" r:id="rId62"/>
    <p:sldId id="395" r:id="rId63"/>
    <p:sldId id="396" r:id="rId64"/>
    <p:sldId id="397" r:id="rId65"/>
    <p:sldId id="398" r:id="rId66"/>
    <p:sldId id="399" r:id="rId6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27" autoAdjust="0"/>
    <p:restoredTop sz="91005" autoAdjust="0"/>
  </p:normalViewPr>
  <p:slideViewPr>
    <p:cSldViewPr>
      <p:cViewPr>
        <p:scale>
          <a:sx n="70" d="100"/>
          <a:sy n="70" d="100"/>
        </p:scale>
        <p:origin x="-117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AC4944D-F242-40D0-BA0A-AFCE1FE0BD0F}" type="datetimeFigureOut">
              <a:rPr lang="en-US"/>
              <a:pPr>
                <a:defRPr/>
              </a:pPr>
              <a:t>1/28/2021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76F4CA0-E717-4448-9811-90E1C9ACB27A}"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6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6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6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6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B495AFB-B31F-4122-9693-8091D75ECD8D}"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solidFill>
            <a:srgbClr val="FFFFFF"/>
          </a:solidFill>
          <a:ln/>
        </p:spPr>
      </p:sp>
      <p:sp>
        <p:nvSpPr>
          <p:cNvPr id="146435"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solidFill>
            <a:srgbClr val="FFFFFF"/>
          </a:solidFill>
          <a:ln/>
        </p:spPr>
      </p:sp>
      <p:sp>
        <p:nvSpPr>
          <p:cNvPr id="148483"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solidFill>
            <a:srgbClr val="FFFFFF"/>
          </a:solidFill>
          <a:ln/>
        </p:spPr>
      </p:sp>
      <p:sp>
        <p:nvSpPr>
          <p:cNvPr id="149507" name="Rectangle 3"/>
          <p:cNvSpPr>
            <a:spLocks noGrp="1" noChangeArrowheads="1"/>
          </p:cNvSpPr>
          <p:nvPr>
            <p:ph type="body" idx="1"/>
          </p:nvPr>
        </p:nvSpPr>
        <p:spPr>
          <a:solidFill>
            <a:srgbClr val="FFFFFF"/>
          </a:solidFill>
          <a:ln>
            <a:solidFill>
              <a:srgbClr val="000000"/>
            </a:solidFill>
          </a:ln>
        </p:spPr>
        <p:txBody>
          <a:bodyPr/>
          <a:lstStyle/>
          <a:p>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en-US"/>
              <a:t>27.12.14</a:t>
            </a: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Dept. Of Electronics &amp; Telecommunication Engg.</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34491DD-09AD-427F-8671-841B131E777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r>
              <a:rPr lang="en-US"/>
              <a:t>27.12.14</a:t>
            </a:r>
          </a:p>
        </p:txBody>
      </p:sp>
      <p:sp>
        <p:nvSpPr>
          <p:cNvPr id="5" name="Rectangle 12"/>
          <p:cNvSpPr>
            <a:spLocks noGrp="1" noChangeArrowheads="1"/>
          </p:cNvSpPr>
          <p:nvPr>
            <p:ph type="ftr" sz="quarter" idx="11"/>
          </p:nvPr>
        </p:nvSpPr>
        <p:spPr/>
        <p:txBody>
          <a:bodyPr/>
          <a:lstStyle>
            <a:lvl1pPr>
              <a:defRPr/>
            </a:lvl1pPr>
          </a:lstStyle>
          <a:p>
            <a:pPr>
              <a:defRPr/>
            </a:pPr>
            <a:r>
              <a:rPr lang="en-US"/>
              <a:t>Dept. Of Electronics &amp; Telecommunication Engg.</a:t>
            </a:r>
          </a:p>
        </p:txBody>
      </p:sp>
      <p:sp>
        <p:nvSpPr>
          <p:cNvPr id="6" name="Rectangle 13"/>
          <p:cNvSpPr>
            <a:spLocks noGrp="1" noChangeArrowheads="1"/>
          </p:cNvSpPr>
          <p:nvPr>
            <p:ph type="sldNum" sz="quarter" idx="12"/>
          </p:nvPr>
        </p:nvSpPr>
        <p:spPr/>
        <p:txBody>
          <a:bodyPr/>
          <a:lstStyle>
            <a:lvl1pPr>
              <a:defRPr/>
            </a:lvl1pPr>
          </a:lstStyle>
          <a:p>
            <a:pPr>
              <a:defRPr/>
            </a:pPr>
            <a:fld id="{7552B398-E1A6-405B-8200-B6D2A4C283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28600"/>
            <a:ext cx="1951038" cy="5903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28600"/>
            <a:ext cx="5700712" cy="5903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r>
              <a:rPr lang="en-US"/>
              <a:t>27.12.14</a:t>
            </a:r>
          </a:p>
        </p:txBody>
      </p:sp>
      <p:sp>
        <p:nvSpPr>
          <p:cNvPr id="5" name="Rectangle 12"/>
          <p:cNvSpPr>
            <a:spLocks noGrp="1" noChangeArrowheads="1"/>
          </p:cNvSpPr>
          <p:nvPr>
            <p:ph type="ftr" sz="quarter" idx="11"/>
          </p:nvPr>
        </p:nvSpPr>
        <p:spPr/>
        <p:txBody>
          <a:bodyPr/>
          <a:lstStyle>
            <a:lvl1pPr>
              <a:defRPr/>
            </a:lvl1pPr>
          </a:lstStyle>
          <a:p>
            <a:pPr>
              <a:defRPr/>
            </a:pPr>
            <a:r>
              <a:rPr lang="en-US"/>
              <a:t>Dept. Of Electronics &amp; Telecommunication Engg.</a:t>
            </a:r>
          </a:p>
        </p:txBody>
      </p:sp>
      <p:sp>
        <p:nvSpPr>
          <p:cNvPr id="6" name="Rectangle 13"/>
          <p:cNvSpPr>
            <a:spLocks noGrp="1" noChangeArrowheads="1"/>
          </p:cNvSpPr>
          <p:nvPr>
            <p:ph type="sldNum" sz="quarter" idx="12"/>
          </p:nvPr>
        </p:nvSpPr>
        <p:spPr/>
        <p:txBody>
          <a:bodyPr/>
          <a:lstStyle>
            <a:lvl1pPr>
              <a:defRPr/>
            </a:lvl1pPr>
          </a:lstStyle>
          <a:p>
            <a:pPr>
              <a:defRPr/>
            </a:pPr>
            <a:fld id="{1879A74F-B0D9-4ADB-B83E-F7750D8F9E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r>
              <a:rPr lang="en-US"/>
              <a:t>27.12.14</a:t>
            </a:r>
          </a:p>
        </p:txBody>
      </p:sp>
      <p:sp>
        <p:nvSpPr>
          <p:cNvPr id="5" name="Rectangle 12"/>
          <p:cNvSpPr>
            <a:spLocks noGrp="1" noChangeArrowheads="1"/>
          </p:cNvSpPr>
          <p:nvPr>
            <p:ph type="ftr" sz="quarter" idx="11"/>
          </p:nvPr>
        </p:nvSpPr>
        <p:spPr/>
        <p:txBody>
          <a:bodyPr/>
          <a:lstStyle>
            <a:lvl1pPr>
              <a:defRPr/>
            </a:lvl1pPr>
          </a:lstStyle>
          <a:p>
            <a:pPr>
              <a:defRPr/>
            </a:pPr>
            <a:r>
              <a:rPr lang="en-US"/>
              <a:t>Dept. Of Electronics &amp; Telecommunication Engg.</a:t>
            </a:r>
          </a:p>
        </p:txBody>
      </p:sp>
      <p:sp>
        <p:nvSpPr>
          <p:cNvPr id="6" name="Rectangle 13"/>
          <p:cNvSpPr>
            <a:spLocks noGrp="1" noChangeArrowheads="1"/>
          </p:cNvSpPr>
          <p:nvPr>
            <p:ph type="sldNum" sz="quarter" idx="12"/>
          </p:nvPr>
        </p:nvSpPr>
        <p:spPr/>
        <p:txBody>
          <a:bodyPr/>
          <a:lstStyle>
            <a:lvl1pPr>
              <a:defRPr/>
            </a:lvl1pPr>
          </a:lstStyle>
          <a:p>
            <a:pPr>
              <a:defRPr/>
            </a:pPr>
            <a:fld id="{21ECCA6C-CA55-4810-9D5C-65A235DFC77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r>
              <a:rPr lang="en-US"/>
              <a:t>27.12.14</a:t>
            </a:r>
          </a:p>
        </p:txBody>
      </p:sp>
      <p:sp>
        <p:nvSpPr>
          <p:cNvPr id="5" name="Rectangle 12"/>
          <p:cNvSpPr>
            <a:spLocks noGrp="1" noChangeArrowheads="1"/>
          </p:cNvSpPr>
          <p:nvPr>
            <p:ph type="ftr" sz="quarter" idx="11"/>
          </p:nvPr>
        </p:nvSpPr>
        <p:spPr/>
        <p:txBody>
          <a:bodyPr/>
          <a:lstStyle>
            <a:lvl1pPr>
              <a:defRPr/>
            </a:lvl1pPr>
          </a:lstStyle>
          <a:p>
            <a:pPr>
              <a:defRPr/>
            </a:pPr>
            <a:r>
              <a:rPr lang="en-US"/>
              <a:t>Dept. Of Electronics &amp; Telecommunication Engg.</a:t>
            </a:r>
          </a:p>
        </p:txBody>
      </p:sp>
      <p:sp>
        <p:nvSpPr>
          <p:cNvPr id="6" name="Rectangle 13"/>
          <p:cNvSpPr>
            <a:spLocks noGrp="1" noChangeArrowheads="1"/>
          </p:cNvSpPr>
          <p:nvPr>
            <p:ph type="sldNum" sz="quarter" idx="12"/>
          </p:nvPr>
        </p:nvSpPr>
        <p:spPr/>
        <p:txBody>
          <a:bodyPr/>
          <a:lstStyle>
            <a:lvl1pPr>
              <a:defRPr/>
            </a:lvl1pPr>
          </a:lstStyle>
          <a:p>
            <a:pPr>
              <a:defRPr/>
            </a:pPr>
            <a:fld id="{DB430E0A-FB47-405C-9145-D10AB0AB2EE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143000"/>
            <a:ext cx="3810000"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143000"/>
            <a:ext cx="3810000"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r>
              <a:rPr lang="en-US"/>
              <a:t>27.12.14</a:t>
            </a:r>
          </a:p>
        </p:txBody>
      </p:sp>
      <p:sp>
        <p:nvSpPr>
          <p:cNvPr id="6" name="Rectangle 12"/>
          <p:cNvSpPr>
            <a:spLocks noGrp="1" noChangeArrowheads="1"/>
          </p:cNvSpPr>
          <p:nvPr>
            <p:ph type="ftr" sz="quarter" idx="11"/>
          </p:nvPr>
        </p:nvSpPr>
        <p:spPr/>
        <p:txBody>
          <a:bodyPr/>
          <a:lstStyle>
            <a:lvl1pPr>
              <a:defRPr/>
            </a:lvl1pPr>
          </a:lstStyle>
          <a:p>
            <a:pPr>
              <a:defRPr/>
            </a:pPr>
            <a:r>
              <a:rPr lang="en-US"/>
              <a:t>Dept. Of Electronics &amp; Telecommunication Engg.</a:t>
            </a:r>
          </a:p>
        </p:txBody>
      </p:sp>
      <p:sp>
        <p:nvSpPr>
          <p:cNvPr id="7" name="Rectangle 13"/>
          <p:cNvSpPr>
            <a:spLocks noGrp="1" noChangeArrowheads="1"/>
          </p:cNvSpPr>
          <p:nvPr>
            <p:ph type="sldNum" sz="quarter" idx="12"/>
          </p:nvPr>
        </p:nvSpPr>
        <p:spPr/>
        <p:txBody>
          <a:bodyPr/>
          <a:lstStyle>
            <a:lvl1pPr>
              <a:defRPr/>
            </a:lvl1pPr>
          </a:lstStyle>
          <a:p>
            <a:pPr>
              <a:defRPr/>
            </a:pPr>
            <a:fld id="{55396B5F-B298-40D0-9AFB-58A2621C9A8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p:txBody>
          <a:bodyPr/>
          <a:lstStyle>
            <a:lvl1pPr>
              <a:defRPr/>
            </a:lvl1pPr>
          </a:lstStyle>
          <a:p>
            <a:pPr>
              <a:defRPr/>
            </a:pPr>
            <a:r>
              <a:rPr lang="en-US"/>
              <a:t>27.12.14</a:t>
            </a:r>
          </a:p>
        </p:txBody>
      </p:sp>
      <p:sp>
        <p:nvSpPr>
          <p:cNvPr id="8" name="Rectangle 12"/>
          <p:cNvSpPr>
            <a:spLocks noGrp="1" noChangeArrowheads="1"/>
          </p:cNvSpPr>
          <p:nvPr>
            <p:ph type="ftr" sz="quarter" idx="11"/>
          </p:nvPr>
        </p:nvSpPr>
        <p:spPr/>
        <p:txBody>
          <a:bodyPr/>
          <a:lstStyle>
            <a:lvl1pPr>
              <a:defRPr/>
            </a:lvl1pPr>
          </a:lstStyle>
          <a:p>
            <a:pPr>
              <a:defRPr/>
            </a:pPr>
            <a:r>
              <a:rPr lang="en-US"/>
              <a:t>Dept. Of Electronics &amp; Telecommunication Engg.</a:t>
            </a:r>
          </a:p>
        </p:txBody>
      </p:sp>
      <p:sp>
        <p:nvSpPr>
          <p:cNvPr id="9" name="Rectangle 13"/>
          <p:cNvSpPr>
            <a:spLocks noGrp="1" noChangeArrowheads="1"/>
          </p:cNvSpPr>
          <p:nvPr>
            <p:ph type="sldNum" sz="quarter" idx="12"/>
          </p:nvPr>
        </p:nvSpPr>
        <p:spPr/>
        <p:txBody>
          <a:bodyPr/>
          <a:lstStyle>
            <a:lvl1pPr>
              <a:defRPr/>
            </a:lvl1pPr>
          </a:lstStyle>
          <a:p>
            <a:pPr>
              <a:defRPr/>
            </a:pPr>
            <a:fld id="{E837B4BF-453F-46AE-BDCF-56B2ECA118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p:txBody>
          <a:bodyPr/>
          <a:lstStyle>
            <a:lvl1pPr>
              <a:defRPr/>
            </a:lvl1pPr>
          </a:lstStyle>
          <a:p>
            <a:pPr>
              <a:defRPr/>
            </a:pPr>
            <a:r>
              <a:rPr lang="en-US"/>
              <a:t>27.12.14</a:t>
            </a:r>
          </a:p>
        </p:txBody>
      </p:sp>
      <p:sp>
        <p:nvSpPr>
          <p:cNvPr id="4" name="Rectangle 12"/>
          <p:cNvSpPr>
            <a:spLocks noGrp="1" noChangeArrowheads="1"/>
          </p:cNvSpPr>
          <p:nvPr>
            <p:ph type="ftr" sz="quarter" idx="11"/>
          </p:nvPr>
        </p:nvSpPr>
        <p:spPr/>
        <p:txBody>
          <a:bodyPr/>
          <a:lstStyle>
            <a:lvl1pPr>
              <a:defRPr/>
            </a:lvl1pPr>
          </a:lstStyle>
          <a:p>
            <a:pPr>
              <a:defRPr/>
            </a:pPr>
            <a:r>
              <a:rPr lang="en-US"/>
              <a:t>Dept. Of Electronics &amp; Telecommunication Engg.</a:t>
            </a:r>
          </a:p>
        </p:txBody>
      </p:sp>
      <p:sp>
        <p:nvSpPr>
          <p:cNvPr id="5" name="Rectangle 13"/>
          <p:cNvSpPr>
            <a:spLocks noGrp="1" noChangeArrowheads="1"/>
          </p:cNvSpPr>
          <p:nvPr>
            <p:ph type="sldNum" sz="quarter" idx="12"/>
          </p:nvPr>
        </p:nvSpPr>
        <p:spPr/>
        <p:txBody>
          <a:bodyPr/>
          <a:lstStyle>
            <a:lvl1pPr>
              <a:defRPr/>
            </a:lvl1pPr>
          </a:lstStyle>
          <a:p>
            <a:pPr>
              <a:defRPr/>
            </a:pPr>
            <a:fld id="{14E311BC-54E5-4C91-8CC7-16A828AF600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r>
              <a:rPr lang="en-US"/>
              <a:t>27.12.14</a:t>
            </a:r>
          </a:p>
        </p:txBody>
      </p:sp>
      <p:sp>
        <p:nvSpPr>
          <p:cNvPr id="3" name="Rectangle 12"/>
          <p:cNvSpPr>
            <a:spLocks noGrp="1" noChangeArrowheads="1"/>
          </p:cNvSpPr>
          <p:nvPr>
            <p:ph type="ftr" sz="quarter" idx="11"/>
          </p:nvPr>
        </p:nvSpPr>
        <p:spPr/>
        <p:txBody>
          <a:bodyPr/>
          <a:lstStyle>
            <a:lvl1pPr>
              <a:defRPr/>
            </a:lvl1pPr>
          </a:lstStyle>
          <a:p>
            <a:pPr>
              <a:defRPr/>
            </a:pPr>
            <a:r>
              <a:rPr lang="en-US"/>
              <a:t>Dept. Of Electronics &amp; Telecommunication Engg.</a:t>
            </a:r>
          </a:p>
        </p:txBody>
      </p:sp>
      <p:sp>
        <p:nvSpPr>
          <p:cNvPr id="4" name="Rectangle 13"/>
          <p:cNvSpPr>
            <a:spLocks noGrp="1" noChangeArrowheads="1"/>
          </p:cNvSpPr>
          <p:nvPr>
            <p:ph type="sldNum" sz="quarter" idx="12"/>
          </p:nvPr>
        </p:nvSpPr>
        <p:spPr/>
        <p:txBody>
          <a:bodyPr/>
          <a:lstStyle>
            <a:lvl1pPr>
              <a:defRPr/>
            </a:lvl1pPr>
          </a:lstStyle>
          <a:p>
            <a:pPr>
              <a:defRPr/>
            </a:pPr>
            <a:fld id="{885D6BFC-C40F-43D5-BA91-516B8DABF3C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r>
              <a:rPr lang="en-US"/>
              <a:t>27.12.14</a:t>
            </a:r>
          </a:p>
        </p:txBody>
      </p:sp>
      <p:sp>
        <p:nvSpPr>
          <p:cNvPr id="6" name="Rectangle 12"/>
          <p:cNvSpPr>
            <a:spLocks noGrp="1" noChangeArrowheads="1"/>
          </p:cNvSpPr>
          <p:nvPr>
            <p:ph type="ftr" sz="quarter" idx="11"/>
          </p:nvPr>
        </p:nvSpPr>
        <p:spPr/>
        <p:txBody>
          <a:bodyPr/>
          <a:lstStyle>
            <a:lvl1pPr>
              <a:defRPr/>
            </a:lvl1pPr>
          </a:lstStyle>
          <a:p>
            <a:pPr>
              <a:defRPr/>
            </a:pPr>
            <a:r>
              <a:rPr lang="en-US"/>
              <a:t>Dept. Of Electronics &amp; Telecommunication Engg.</a:t>
            </a:r>
          </a:p>
        </p:txBody>
      </p:sp>
      <p:sp>
        <p:nvSpPr>
          <p:cNvPr id="7" name="Rectangle 13"/>
          <p:cNvSpPr>
            <a:spLocks noGrp="1" noChangeArrowheads="1"/>
          </p:cNvSpPr>
          <p:nvPr>
            <p:ph type="sldNum" sz="quarter" idx="12"/>
          </p:nvPr>
        </p:nvSpPr>
        <p:spPr/>
        <p:txBody>
          <a:bodyPr/>
          <a:lstStyle>
            <a:lvl1pPr>
              <a:defRPr/>
            </a:lvl1pPr>
          </a:lstStyle>
          <a:p>
            <a:pPr>
              <a:defRPr/>
            </a:pPr>
            <a:fld id="{0435DD7D-F755-4505-89F8-DCD05015038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r>
              <a:rPr lang="en-US"/>
              <a:t>27.12.14</a:t>
            </a:r>
          </a:p>
        </p:txBody>
      </p:sp>
      <p:sp>
        <p:nvSpPr>
          <p:cNvPr id="6" name="Rectangle 12"/>
          <p:cNvSpPr>
            <a:spLocks noGrp="1" noChangeArrowheads="1"/>
          </p:cNvSpPr>
          <p:nvPr>
            <p:ph type="ftr" sz="quarter" idx="11"/>
          </p:nvPr>
        </p:nvSpPr>
        <p:spPr/>
        <p:txBody>
          <a:bodyPr/>
          <a:lstStyle>
            <a:lvl1pPr>
              <a:defRPr/>
            </a:lvl1pPr>
          </a:lstStyle>
          <a:p>
            <a:pPr>
              <a:defRPr/>
            </a:pPr>
            <a:r>
              <a:rPr lang="en-US"/>
              <a:t>Dept. Of Electronics &amp; Telecommunication Engg.</a:t>
            </a:r>
          </a:p>
        </p:txBody>
      </p:sp>
      <p:sp>
        <p:nvSpPr>
          <p:cNvPr id="7" name="Rectangle 13"/>
          <p:cNvSpPr>
            <a:spLocks noGrp="1" noChangeArrowheads="1"/>
          </p:cNvSpPr>
          <p:nvPr>
            <p:ph type="sldNum" sz="quarter" idx="12"/>
          </p:nvPr>
        </p:nvSpPr>
        <p:spPr/>
        <p:txBody>
          <a:bodyPr/>
          <a:lstStyle>
            <a:lvl1pPr>
              <a:defRPr/>
            </a:lvl1pPr>
          </a:lstStyle>
          <a:p>
            <a:pPr>
              <a:defRPr/>
            </a:pPr>
            <a:fld id="{7BABF94C-10FB-49C5-B61C-AB73570C7D4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ltGray">
          <a:xfrm>
            <a:off x="417513" y="45720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p>
        </p:txBody>
      </p:sp>
      <p:sp>
        <p:nvSpPr>
          <p:cNvPr id="64515" name="Rectangle 3"/>
          <p:cNvSpPr>
            <a:spLocks noChangeArrowheads="1"/>
          </p:cNvSpPr>
          <p:nvPr/>
        </p:nvSpPr>
        <p:spPr bwMode="ltGray">
          <a:xfrm>
            <a:off x="800100" y="45720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64516" name="Rectangle 4"/>
          <p:cNvSpPr>
            <a:spLocks noChangeArrowheads="1"/>
          </p:cNvSpPr>
          <p:nvPr/>
        </p:nvSpPr>
        <p:spPr bwMode="ltGray">
          <a:xfrm>
            <a:off x="541338" y="609600"/>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p>
        </p:txBody>
      </p:sp>
      <p:sp>
        <p:nvSpPr>
          <p:cNvPr id="64517" name="Rectangle 5"/>
          <p:cNvSpPr>
            <a:spLocks noChangeArrowheads="1"/>
          </p:cNvSpPr>
          <p:nvPr/>
        </p:nvSpPr>
        <p:spPr bwMode="ltGray">
          <a:xfrm>
            <a:off x="911225" y="6096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64518" name="Rectangle 6"/>
          <p:cNvSpPr>
            <a:spLocks noChangeArrowheads="1"/>
          </p:cNvSpPr>
          <p:nvPr/>
        </p:nvSpPr>
        <p:spPr bwMode="ltGray">
          <a:xfrm>
            <a:off x="127000" y="720725"/>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p>
        </p:txBody>
      </p:sp>
      <p:sp>
        <p:nvSpPr>
          <p:cNvPr id="64519" name="Rectangle 7"/>
          <p:cNvSpPr>
            <a:spLocks noChangeArrowheads="1"/>
          </p:cNvSpPr>
          <p:nvPr/>
        </p:nvSpPr>
        <p:spPr bwMode="gray">
          <a:xfrm>
            <a:off x="762000" y="1524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p>
        </p:txBody>
      </p:sp>
      <p:sp>
        <p:nvSpPr>
          <p:cNvPr id="64520" name="Rectangle 8"/>
          <p:cNvSpPr>
            <a:spLocks noChangeArrowheads="1"/>
          </p:cNvSpPr>
          <p:nvPr/>
        </p:nvSpPr>
        <p:spPr bwMode="gray">
          <a:xfrm>
            <a:off x="442913" y="914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1033" name="Rectangle 9"/>
          <p:cNvSpPr>
            <a:spLocks noGrp="1" noChangeArrowheads="1"/>
          </p:cNvSpPr>
          <p:nvPr>
            <p:ph type="title"/>
          </p:nvPr>
        </p:nvSpPr>
        <p:spPr bwMode="auto">
          <a:xfrm>
            <a:off x="1150938" y="228600"/>
            <a:ext cx="7793037"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143000"/>
            <a:ext cx="7772400" cy="4989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r>
              <a:rPr lang="en-US"/>
              <a:t>27.12.14</a:t>
            </a:r>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en-US"/>
              <a:t>Dept. Of Electronics &amp; Telecommunication Engg.</a:t>
            </a:r>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D58E3575-0CC0-4EAD-8469-6D980A510C4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30" r:id="rId1"/>
    <p:sldLayoutId id="2147484431" r:id="rId2"/>
    <p:sldLayoutId id="2147484432" r:id="rId3"/>
    <p:sldLayoutId id="2147484433" r:id="rId4"/>
    <p:sldLayoutId id="2147484434" r:id="rId5"/>
    <p:sldLayoutId id="2147484435" r:id="rId6"/>
    <p:sldLayoutId id="2147484436" r:id="rId7"/>
    <p:sldLayoutId id="2147484437" r:id="rId8"/>
    <p:sldLayoutId id="2147484438" r:id="rId9"/>
    <p:sldLayoutId id="2147484439" r:id="rId10"/>
    <p:sldLayoutId id="2147484440"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
            </a:r>
            <a:br>
              <a:rPr lang="en-US" sz="3200" b="1" dirty="0" smtClean="0">
                <a:solidFill>
                  <a:srgbClr val="C00000"/>
                </a:solidFill>
              </a:rPr>
            </a:br>
            <a:r>
              <a:rPr lang="en-US" sz="2000" b="1" dirty="0" smtClean="0">
                <a:solidFill>
                  <a:srgbClr val="C00000"/>
                </a:solidFill>
              </a:rPr>
              <a:t>Patient </a:t>
            </a:r>
            <a:r>
              <a:rPr lang="en-US" sz="2000" b="1" dirty="0" smtClean="0">
                <a:solidFill>
                  <a:srgbClr val="C00000"/>
                </a:solidFill>
              </a:rPr>
              <a:t>Recording and Monitoring </a:t>
            </a:r>
            <a:r>
              <a:rPr lang="en-US" sz="2000" b="1" dirty="0" smtClean="0">
                <a:solidFill>
                  <a:srgbClr val="C00000"/>
                </a:solidFill>
              </a:rPr>
              <a:t>Instruments  Module-4</a:t>
            </a:r>
            <a:br>
              <a:rPr lang="en-US" sz="2000" b="1" dirty="0" smtClean="0">
                <a:solidFill>
                  <a:srgbClr val="C00000"/>
                </a:solidFill>
              </a:rPr>
            </a:br>
            <a:r>
              <a:rPr lang="en-US" sz="2000" b="1" dirty="0" smtClean="0">
                <a:solidFill>
                  <a:srgbClr val="C00000"/>
                </a:solidFill>
              </a:rPr>
              <a:t>Conventional </a:t>
            </a:r>
            <a:r>
              <a:rPr lang="en-US" sz="2000" b="1" dirty="0" smtClean="0">
                <a:solidFill>
                  <a:srgbClr val="C00000"/>
                </a:solidFill>
              </a:rPr>
              <a:t>instrument system</a:t>
            </a:r>
            <a:endParaRPr lang="en-US" sz="2000" dirty="0" smtClean="0">
              <a:solidFill>
                <a:srgbClr val="C00000"/>
              </a:solidFill>
              <a:latin typeface="Arial" charset="0"/>
              <a:cs typeface="Arial" charset="0"/>
            </a:endParaRPr>
          </a:p>
        </p:txBody>
      </p:sp>
      <p:sp>
        <p:nvSpPr>
          <p:cNvPr id="25603" name="Rectangle 3"/>
          <p:cNvSpPr>
            <a:spLocks noGrp="1" noChangeArrowheads="1"/>
          </p:cNvSpPr>
          <p:nvPr>
            <p:ph idx="1"/>
          </p:nvPr>
        </p:nvSpPr>
        <p:spPr>
          <a:xfrm>
            <a:off x="685800" y="1143000"/>
            <a:ext cx="8269288" cy="5486400"/>
          </a:xfrm>
        </p:spPr>
        <p:txBody>
          <a:bodyPr/>
          <a:lstStyle/>
          <a:p>
            <a:pPr>
              <a:buFont typeface="Wingdings" pitchFamily="2" charset="2"/>
              <a:buNone/>
            </a:pPr>
            <a:endParaRPr lang="en-US" b="1" dirty="0" smtClean="0"/>
          </a:p>
          <a:p>
            <a:endParaRPr lang="en-US" sz="2400" dirty="0" smtClean="0">
              <a:solidFill>
                <a:srgbClr val="7030A0"/>
              </a:solidFill>
            </a:endParaRPr>
          </a:p>
        </p:txBody>
      </p:sp>
      <p:sp>
        <p:nvSpPr>
          <p:cNvPr id="25604" name="Rectangle 3"/>
          <p:cNvSpPr>
            <a:spLocks noChangeArrowheads="1"/>
          </p:cNvSpPr>
          <p:nvPr/>
        </p:nvSpPr>
        <p:spPr bwMode="auto">
          <a:xfrm>
            <a:off x="3429000" y="2209800"/>
            <a:ext cx="1981200" cy="914400"/>
          </a:xfrm>
          <a:prstGeom prst="rect">
            <a:avLst/>
          </a:prstGeom>
          <a:solidFill>
            <a:schemeClr val="accent1"/>
          </a:solidFill>
          <a:ln w="9525" algn="ctr">
            <a:solidFill>
              <a:schemeClr val="tx1"/>
            </a:solidFill>
            <a:miter lim="800000"/>
            <a:headEnd/>
            <a:tailEnd/>
          </a:ln>
        </p:spPr>
        <p:txBody>
          <a:bodyPr wrap="none"/>
          <a:lstStyle/>
          <a:p>
            <a:pPr algn="ctr"/>
            <a:r>
              <a:rPr lang="en-US"/>
              <a:t>  UNKNOWN </a:t>
            </a:r>
          </a:p>
          <a:p>
            <a:pPr algn="ctr"/>
            <a:r>
              <a:rPr lang="en-US"/>
              <a:t>  SYSTEM</a:t>
            </a:r>
          </a:p>
        </p:txBody>
      </p:sp>
      <p:sp>
        <p:nvSpPr>
          <p:cNvPr id="25605" name="TextBox 4"/>
          <p:cNvSpPr txBox="1">
            <a:spLocks noChangeArrowheads="1"/>
          </p:cNvSpPr>
          <p:nvPr/>
        </p:nvSpPr>
        <p:spPr bwMode="auto">
          <a:xfrm>
            <a:off x="685800" y="2209800"/>
            <a:ext cx="2438400" cy="830263"/>
          </a:xfrm>
          <a:prstGeom prst="rect">
            <a:avLst/>
          </a:prstGeom>
          <a:noFill/>
          <a:ln w="9525">
            <a:noFill/>
            <a:miter lim="800000"/>
            <a:headEnd/>
            <a:tailEnd/>
          </a:ln>
        </p:spPr>
        <p:txBody>
          <a:bodyPr>
            <a:spAutoFit/>
          </a:bodyPr>
          <a:lstStyle/>
          <a:p>
            <a:r>
              <a:rPr lang="en-US"/>
              <a:t>COMBINATION </a:t>
            </a:r>
          </a:p>
          <a:p>
            <a:r>
              <a:rPr lang="en-US"/>
              <a:t>OF INPUTS</a:t>
            </a:r>
          </a:p>
        </p:txBody>
      </p:sp>
      <p:sp>
        <p:nvSpPr>
          <p:cNvPr id="25606" name="TextBox 13"/>
          <p:cNvSpPr txBox="1">
            <a:spLocks noChangeArrowheads="1"/>
          </p:cNvSpPr>
          <p:nvPr/>
        </p:nvSpPr>
        <p:spPr bwMode="auto">
          <a:xfrm>
            <a:off x="6019800" y="2286000"/>
            <a:ext cx="2590800" cy="3046413"/>
          </a:xfrm>
          <a:prstGeom prst="rect">
            <a:avLst/>
          </a:prstGeom>
          <a:noFill/>
          <a:ln w="9525">
            <a:noFill/>
            <a:miter lim="800000"/>
            <a:headEnd/>
            <a:tailEnd/>
          </a:ln>
        </p:spPr>
        <p:txBody>
          <a:bodyPr>
            <a:spAutoFit/>
          </a:bodyPr>
          <a:lstStyle/>
          <a:p>
            <a:pPr>
              <a:buFont typeface="Arial" charset="0"/>
              <a:buChar char="•"/>
            </a:pPr>
            <a:r>
              <a:rPr lang="en-US"/>
              <a:t>Established the relationship between inputs and outputs</a:t>
            </a:r>
          </a:p>
          <a:p>
            <a:pPr>
              <a:buFont typeface="Arial" charset="0"/>
              <a:buChar char="•"/>
            </a:pPr>
            <a:endParaRPr lang="en-US"/>
          </a:p>
          <a:p>
            <a:pPr>
              <a:buFont typeface="Arial" charset="0"/>
              <a:buChar char="•"/>
            </a:pPr>
            <a:r>
              <a:rPr lang="en-US"/>
              <a:t>Many  outputs will show wide range of responses to  a given set of inputs</a:t>
            </a:r>
          </a:p>
        </p:txBody>
      </p:sp>
      <p:sp>
        <p:nvSpPr>
          <p:cNvPr id="25607" name="Right Arrow 11"/>
          <p:cNvSpPr>
            <a:spLocks noChangeArrowheads="1"/>
          </p:cNvSpPr>
          <p:nvPr/>
        </p:nvSpPr>
        <p:spPr bwMode="auto">
          <a:xfrm>
            <a:off x="2667000" y="2514600"/>
            <a:ext cx="685800" cy="304800"/>
          </a:xfrm>
          <a:prstGeom prst="rightArrow">
            <a:avLst>
              <a:gd name="adj1" fmla="val 50000"/>
              <a:gd name="adj2" fmla="val 50000"/>
            </a:avLst>
          </a:prstGeom>
          <a:solidFill>
            <a:schemeClr val="accent1"/>
          </a:solidFill>
          <a:ln w="9525" algn="ctr">
            <a:solidFill>
              <a:schemeClr val="tx1"/>
            </a:solidFill>
            <a:miter lim="800000"/>
            <a:headEnd/>
            <a:tailEnd/>
          </a:ln>
        </p:spPr>
        <p:txBody>
          <a:bodyPr wrap="none"/>
          <a:lstStyle/>
          <a:p>
            <a:endParaRPr lang="en-US"/>
          </a:p>
        </p:txBody>
      </p:sp>
      <p:sp>
        <p:nvSpPr>
          <p:cNvPr id="25608" name="Right Arrow 12"/>
          <p:cNvSpPr>
            <a:spLocks noChangeArrowheads="1"/>
          </p:cNvSpPr>
          <p:nvPr/>
        </p:nvSpPr>
        <p:spPr bwMode="auto">
          <a:xfrm>
            <a:off x="5486400" y="2514600"/>
            <a:ext cx="533400" cy="381000"/>
          </a:xfrm>
          <a:prstGeom prst="rightArrow">
            <a:avLst>
              <a:gd name="adj1" fmla="val 50000"/>
              <a:gd name="adj2" fmla="val 49998"/>
            </a:avLst>
          </a:prstGeom>
          <a:solidFill>
            <a:schemeClr val="accent1"/>
          </a:solidFill>
          <a:ln w="9525" algn="ctr">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50938" y="0"/>
            <a:ext cx="7793037" cy="838200"/>
          </a:xfrm>
        </p:spPr>
        <p:txBody>
          <a:bodyPr/>
          <a:lstStyle/>
          <a:p>
            <a:r>
              <a:rPr lang="en-US" sz="2800" smtClean="0">
                <a:solidFill>
                  <a:srgbClr val="7030A0"/>
                </a:solidFill>
              </a:rPr>
              <a:t>Constraints in design of Medical Instrumentation System:</a:t>
            </a:r>
          </a:p>
        </p:txBody>
      </p:sp>
      <p:sp>
        <p:nvSpPr>
          <p:cNvPr id="34819" name="Rectangle 3"/>
          <p:cNvSpPr>
            <a:spLocks noGrp="1" noChangeArrowheads="1"/>
          </p:cNvSpPr>
          <p:nvPr>
            <p:ph idx="1"/>
          </p:nvPr>
        </p:nvSpPr>
        <p:spPr>
          <a:xfrm>
            <a:off x="762000" y="914400"/>
            <a:ext cx="8153400" cy="5638800"/>
          </a:xfrm>
        </p:spPr>
        <p:txBody>
          <a:bodyPr/>
          <a:lstStyle/>
          <a:p>
            <a:pPr>
              <a:buFont typeface="Wingdings" pitchFamily="2" charset="2"/>
              <a:buChar char="v"/>
            </a:pPr>
            <a:endParaRPr lang="en-US" sz="2000" smtClean="0">
              <a:solidFill>
                <a:srgbClr val="7030A0"/>
              </a:solidFill>
            </a:endParaRPr>
          </a:p>
          <a:p>
            <a:pPr>
              <a:buFont typeface="Wingdings" pitchFamily="2" charset="2"/>
              <a:buChar char="v"/>
            </a:pPr>
            <a:r>
              <a:rPr lang="en-US" sz="2000" smtClean="0">
                <a:solidFill>
                  <a:srgbClr val="7030A0"/>
                </a:solidFill>
              </a:rPr>
              <a:t>Measurement range(uv)</a:t>
            </a:r>
          </a:p>
          <a:p>
            <a:pPr>
              <a:buFont typeface="Wingdings" pitchFamily="2" charset="2"/>
              <a:buChar char="v"/>
            </a:pPr>
            <a:r>
              <a:rPr lang="en-US" sz="2000" smtClean="0">
                <a:solidFill>
                  <a:srgbClr val="7030A0"/>
                </a:solidFill>
              </a:rPr>
              <a:t>Frequency range(&lt;AF, 0 or Very low freq.)</a:t>
            </a:r>
          </a:p>
          <a:p>
            <a:pPr>
              <a:buFont typeface="Wingdings" pitchFamily="2" charset="2"/>
              <a:buChar char="v"/>
            </a:pPr>
            <a:endParaRPr lang="en-US" sz="2000" smtClean="0">
              <a:solidFill>
                <a:srgbClr val="7030A0"/>
              </a:solidFill>
            </a:endParaRPr>
          </a:p>
          <a:p>
            <a:pPr>
              <a:buFont typeface="Wingdings" pitchFamily="2" charset="2"/>
              <a:buChar char="v"/>
            </a:pPr>
            <a:r>
              <a:rPr lang="en-US" sz="2000" smtClean="0">
                <a:solidFill>
                  <a:srgbClr val="7030A0"/>
                </a:solidFill>
              </a:rPr>
              <a:t>Additional Constraints-</a:t>
            </a:r>
          </a:p>
          <a:p>
            <a:pPr lvl="1">
              <a:buFont typeface="Wingdings" pitchFamily="2" charset="2"/>
              <a:buChar char="v"/>
            </a:pPr>
            <a:r>
              <a:rPr lang="en-US" sz="2000" smtClean="0">
                <a:solidFill>
                  <a:srgbClr val="7030A0"/>
                </a:solidFill>
              </a:rPr>
              <a:t>Inaccessibility of the signal source</a:t>
            </a:r>
          </a:p>
          <a:p>
            <a:pPr lvl="1">
              <a:buFont typeface="Wingdings" pitchFamily="2" charset="2"/>
              <a:buChar char="v"/>
            </a:pPr>
            <a:r>
              <a:rPr lang="en-US" sz="2000" smtClean="0">
                <a:solidFill>
                  <a:srgbClr val="7030A0"/>
                </a:solidFill>
              </a:rPr>
              <a:t>Variability of Physiological parameters</a:t>
            </a:r>
          </a:p>
          <a:p>
            <a:pPr lvl="1">
              <a:buFont typeface="Wingdings" pitchFamily="2" charset="2"/>
              <a:buChar char="v"/>
            </a:pPr>
            <a:r>
              <a:rPr lang="en-US" sz="2000" smtClean="0">
                <a:solidFill>
                  <a:srgbClr val="7030A0"/>
                </a:solidFill>
              </a:rPr>
              <a:t>Interface among Physiological systems</a:t>
            </a:r>
          </a:p>
          <a:p>
            <a:pPr lvl="1">
              <a:buFont typeface="Wingdings" pitchFamily="2" charset="2"/>
              <a:buChar char="v"/>
            </a:pPr>
            <a:r>
              <a:rPr lang="en-US" sz="2000" smtClean="0">
                <a:solidFill>
                  <a:srgbClr val="7030A0"/>
                </a:solidFill>
              </a:rPr>
              <a:t>Transducer interface problems</a:t>
            </a:r>
          </a:p>
          <a:p>
            <a:pPr lvl="1">
              <a:buFont typeface="Wingdings" pitchFamily="2" charset="2"/>
              <a:buChar char="v"/>
            </a:pPr>
            <a:r>
              <a:rPr lang="en-US" sz="2000" smtClean="0">
                <a:solidFill>
                  <a:srgbClr val="7030A0"/>
                </a:solidFill>
              </a:rPr>
              <a:t>Higher possibility of artifacts</a:t>
            </a:r>
          </a:p>
          <a:p>
            <a:pPr lvl="1">
              <a:buFont typeface="Wingdings" pitchFamily="2" charset="2"/>
              <a:buChar char="v"/>
            </a:pPr>
            <a:r>
              <a:rPr lang="en-US" sz="2000" smtClean="0">
                <a:solidFill>
                  <a:srgbClr val="7030A0"/>
                </a:solidFill>
              </a:rPr>
              <a:t>Safe levels of applied energy</a:t>
            </a:r>
          </a:p>
          <a:p>
            <a:pPr lvl="1">
              <a:buFont typeface="Wingdings" pitchFamily="2" charset="2"/>
              <a:buChar char="v"/>
            </a:pPr>
            <a:r>
              <a:rPr lang="en-US" sz="2000" smtClean="0">
                <a:solidFill>
                  <a:srgbClr val="7030A0"/>
                </a:solidFill>
              </a:rPr>
              <a:t>Patient safety consideration</a:t>
            </a:r>
          </a:p>
          <a:p>
            <a:pPr lvl="1">
              <a:buFont typeface="Wingdings" pitchFamily="2" charset="2"/>
              <a:buChar char="v"/>
            </a:pPr>
            <a:r>
              <a:rPr lang="en-US" sz="2000" smtClean="0">
                <a:solidFill>
                  <a:srgbClr val="7030A0"/>
                </a:solidFill>
              </a:rPr>
              <a:t>Reliability aspects</a:t>
            </a:r>
          </a:p>
          <a:p>
            <a:pPr lvl="1">
              <a:buFont typeface="Wingdings" pitchFamily="2" charset="2"/>
              <a:buChar char="v"/>
            </a:pPr>
            <a:r>
              <a:rPr lang="en-US" sz="2000" smtClean="0">
                <a:solidFill>
                  <a:srgbClr val="7030A0"/>
                </a:solidFill>
              </a:rPr>
              <a:t>Human factor consideration</a:t>
            </a:r>
          </a:p>
          <a:p>
            <a:pPr lvl="1">
              <a:buFont typeface="Wingdings" pitchFamily="2" charset="2"/>
              <a:buChar char="v"/>
            </a:pPr>
            <a:r>
              <a:rPr lang="en-US" sz="2000" smtClean="0">
                <a:solidFill>
                  <a:srgbClr val="7030A0"/>
                </a:solidFill>
              </a:rPr>
              <a:t>Government regulations       	</a:t>
            </a:r>
          </a:p>
          <a:p>
            <a:pPr eaLnBrk="1" hangingPunct="1">
              <a:lnSpc>
                <a:spcPct val="90000"/>
              </a:lnSpc>
              <a:buFont typeface="Wingdings" pitchFamily="2" charset="2"/>
              <a:buChar char="v"/>
            </a:pPr>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50938" y="76200"/>
            <a:ext cx="7793037" cy="838200"/>
          </a:xfrm>
        </p:spPr>
        <p:txBody>
          <a:bodyPr/>
          <a:lstStyle/>
          <a:p>
            <a:r>
              <a:rPr lang="en-US" sz="2800" smtClean="0">
                <a:solidFill>
                  <a:srgbClr val="7030A0"/>
                </a:solidFill>
              </a:rPr>
              <a:t>General Consideration</a:t>
            </a:r>
            <a:br>
              <a:rPr lang="en-US" sz="2800" smtClean="0">
                <a:solidFill>
                  <a:srgbClr val="7030A0"/>
                </a:solidFill>
              </a:rPr>
            </a:br>
            <a:r>
              <a:rPr lang="en-US" sz="2800" smtClean="0">
                <a:solidFill>
                  <a:srgbClr val="7030A0"/>
                </a:solidFill>
              </a:rPr>
              <a:t>Design of Medical Instrumentation System:</a:t>
            </a:r>
          </a:p>
        </p:txBody>
      </p:sp>
      <p:sp>
        <p:nvSpPr>
          <p:cNvPr id="35843" name="Rectangle 3"/>
          <p:cNvSpPr>
            <a:spLocks noGrp="1" noChangeArrowheads="1"/>
          </p:cNvSpPr>
          <p:nvPr>
            <p:ph idx="1"/>
          </p:nvPr>
        </p:nvSpPr>
        <p:spPr>
          <a:xfrm>
            <a:off x="609600" y="1219200"/>
            <a:ext cx="8153400" cy="5257800"/>
          </a:xfrm>
        </p:spPr>
        <p:txBody>
          <a:bodyPr/>
          <a:lstStyle/>
          <a:p>
            <a:pPr>
              <a:spcBef>
                <a:spcPts val="1200"/>
              </a:spcBef>
              <a:buFont typeface="Wingdings" pitchFamily="2" charset="2"/>
              <a:buChar char="v"/>
            </a:pPr>
            <a:r>
              <a:rPr lang="en-US" sz="2000" smtClean="0">
                <a:solidFill>
                  <a:srgbClr val="7030A0"/>
                </a:solidFill>
              </a:rPr>
              <a:t>General consideration:</a:t>
            </a:r>
          </a:p>
          <a:p>
            <a:pPr lvl="1">
              <a:spcBef>
                <a:spcPts val="1200"/>
              </a:spcBef>
              <a:buFont typeface="Wingdings" pitchFamily="2" charset="2"/>
              <a:buChar char="v"/>
            </a:pPr>
            <a:r>
              <a:rPr lang="en-US" sz="1600" smtClean="0">
                <a:solidFill>
                  <a:srgbClr val="7030A0"/>
                </a:solidFill>
              </a:rPr>
              <a:t>Signal consideration: Types of sensors, sensitivity, range, input impedance, frequency response, accuracy, linearity, reliability, differential or absolute input</a:t>
            </a:r>
          </a:p>
          <a:p>
            <a:pPr lvl="1">
              <a:spcBef>
                <a:spcPts val="1200"/>
              </a:spcBef>
              <a:buFont typeface="Wingdings" pitchFamily="2" charset="2"/>
              <a:buChar char="v"/>
            </a:pPr>
            <a:endParaRPr lang="en-US" sz="900" smtClean="0">
              <a:solidFill>
                <a:srgbClr val="7030A0"/>
              </a:solidFill>
            </a:endParaRPr>
          </a:p>
          <a:p>
            <a:pPr>
              <a:spcBef>
                <a:spcPts val="1200"/>
              </a:spcBef>
              <a:buFont typeface="Wingdings" pitchFamily="2" charset="2"/>
              <a:buChar char="v"/>
            </a:pPr>
            <a:r>
              <a:rPr lang="en-US" sz="2000" smtClean="0">
                <a:solidFill>
                  <a:srgbClr val="00B050"/>
                </a:solidFill>
              </a:rPr>
              <a:t>Environmental Consideration:</a:t>
            </a:r>
          </a:p>
          <a:p>
            <a:pPr lvl="1">
              <a:spcBef>
                <a:spcPts val="1200"/>
              </a:spcBef>
              <a:buFont typeface="Wingdings" pitchFamily="2" charset="2"/>
              <a:buChar char="v"/>
            </a:pPr>
            <a:r>
              <a:rPr lang="en-US" sz="1600" smtClean="0">
                <a:solidFill>
                  <a:srgbClr val="00B050"/>
                </a:solidFill>
              </a:rPr>
              <a:t>S/N ratio,  Stability, atmospheric temperature, pressure, humidity, vibration, radiation, etc</a:t>
            </a:r>
          </a:p>
          <a:p>
            <a:pPr lvl="1">
              <a:spcBef>
                <a:spcPts val="1200"/>
              </a:spcBef>
              <a:buFont typeface="Wingdings" pitchFamily="2" charset="2"/>
              <a:buChar char="v"/>
            </a:pPr>
            <a:endParaRPr lang="en-US" sz="900" smtClean="0">
              <a:solidFill>
                <a:srgbClr val="7030A0"/>
              </a:solidFill>
            </a:endParaRPr>
          </a:p>
          <a:p>
            <a:pPr>
              <a:spcBef>
                <a:spcPts val="1200"/>
              </a:spcBef>
              <a:buFont typeface="Wingdings" pitchFamily="2" charset="2"/>
              <a:buChar char="v"/>
            </a:pPr>
            <a:r>
              <a:rPr lang="en-US" sz="2000" smtClean="0">
                <a:solidFill>
                  <a:srgbClr val="7030A0"/>
                </a:solidFill>
              </a:rPr>
              <a:t>Medical Consideration:</a:t>
            </a:r>
          </a:p>
          <a:p>
            <a:pPr lvl="1">
              <a:spcBef>
                <a:spcPts val="1200"/>
              </a:spcBef>
              <a:buFont typeface="Wingdings" pitchFamily="2" charset="2"/>
              <a:buChar char="v"/>
            </a:pPr>
            <a:r>
              <a:rPr lang="en-US" sz="1600" smtClean="0">
                <a:solidFill>
                  <a:srgbClr val="7030A0"/>
                </a:solidFill>
              </a:rPr>
              <a:t>Invasive or Non-invasive technique, patient discomfort, radiation and heat dissipation, electrical safety, material toxicity, etc.</a:t>
            </a:r>
          </a:p>
          <a:p>
            <a:pPr lvl="1">
              <a:spcBef>
                <a:spcPts val="1200"/>
              </a:spcBef>
              <a:buFont typeface="Wingdings" pitchFamily="2" charset="2"/>
              <a:buChar char="v"/>
            </a:pPr>
            <a:endParaRPr lang="en-US" sz="900" smtClean="0">
              <a:solidFill>
                <a:srgbClr val="7030A0"/>
              </a:solidFill>
            </a:endParaRPr>
          </a:p>
          <a:p>
            <a:pPr>
              <a:spcBef>
                <a:spcPts val="1200"/>
              </a:spcBef>
              <a:buFont typeface="Wingdings" pitchFamily="2" charset="2"/>
              <a:buChar char="v"/>
            </a:pPr>
            <a:r>
              <a:rPr lang="en-US" sz="2000" smtClean="0">
                <a:solidFill>
                  <a:srgbClr val="00B050"/>
                </a:solidFill>
              </a:rPr>
              <a:t>Economic Consideration</a:t>
            </a:r>
          </a:p>
          <a:p>
            <a:pPr lvl="1">
              <a:spcBef>
                <a:spcPts val="1200"/>
              </a:spcBef>
              <a:buFont typeface="Wingdings" pitchFamily="2" charset="2"/>
              <a:buChar char="v"/>
            </a:pPr>
            <a:r>
              <a:rPr lang="en-US" sz="1600" smtClean="0">
                <a:solidFill>
                  <a:srgbClr val="00B050"/>
                </a:solidFill>
              </a:rPr>
              <a:t> Initial cost, cost and availability of consumables and compatibility with exiting equipments</a:t>
            </a:r>
          </a:p>
          <a:p>
            <a:pPr lvl="1">
              <a:buFont typeface="Wingdings" pitchFamily="2" charset="2"/>
              <a:buChar char="v"/>
            </a:pPr>
            <a:endParaRPr lang="en-US" sz="1600" smtClean="0">
              <a:solidFill>
                <a:srgbClr val="7030A0"/>
              </a:solidFill>
            </a:endParaRPr>
          </a:p>
          <a:p>
            <a:pPr>
              <a:buFont typeface="Wingdings" pitchFamily="2" charset="2"/>
              <a:buChar char="v"/>
            </a:pPr>
            <a:endParaRPr lang="en-US" sz="2000" smtClean="0">
              <a:solidFill>
                <a:srgbClr val="7030A0"/>
              </a:solidFill>
            </a:endParaRPr>
          </a:p>
          <a:p>
            <a:pPr eaLnBrk="1" hangingPunct="1">
              <a:lnSpc>
                <a:spcPct val="90000"/>
              </a:lnSpc>
              <a:buFont typeface="Wingdings" pitchFamily="2" charset="2"/>
              <a:buChar char="v"/>
            </a:pPr>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200" smtClean="0">
                <a:solidFill>
                  <a:srgbClr val="C00000"/>
                </a:solidFill>
                <a:latin typeface="Arial" charset="0"/>
                <a:cs typeface="Arial" charset="0"/>
              </a:rPr>
              <a:t>L3:	Sources of Bioelectric Potential</a:t>
            </a:r>
          </a:p>
        </p:txBody>
      </p:sp>
      <p:sp>
        <p:nvSpPr>
          <p:cNvPr id="36867" name="Rectangle 3"/>
          <p:cNvSpPr>
            <a:spLocks noGrp="1" noChangeArrowheads="1"/>
          </p:cNvSpPr>
          <p:nvPr>
            <p:ph idx="1"/>
          </p:nvPr>
        </p:nvSpPr>
        <p:spPr>
          <a:xfrm>
            <a:off x="914400" y="1143000"/>
            <a:ext cx="7772400" cy="4267200"/>
          </a:xfrm>
        </p:spPr>
        <p:txBody>
          <a:bodyPr/>
          <a:lstStyle/>
          <a:p>
            <a:r>
              <a:rPr lang="en-US" sz="2800" smtClean="0">
                <a:solidFill>
                  <a:srgbClr val="7030A0"/>
                </a:solidFill>
              </a:rPr>
              <a:t>Biosignal/Biopotential</a:t>
            </a:r>
          </a:p>
          <a:p>
            <a:pPr>
              <a:buFont typeface="Wingdings" pitchFamily="2" charset="2"/>
              <a:buNone/>
            </a:pPr>
            <a:endParaRPr lang="en-US" sz="1200" smtClean="0">
              <a:solidFill>
                <a:srgbClr val="7030A0"/>
              </a:solidFill>
            </a:endParaRPr>
          </a:p>
          <a:p>
            <a:pPr lvl="1">
              <a:buFont typeface="Courier New" pitchFamily="49" charset="0"/>
              <a:buChar char="o"/>
            </a:pPr>
            <a:r>
              <a:rPr lang="en-US" sz="2400" smtClean="0">
                <a:solidFill>
                  <a:srgbClr val="7030A0"/>
                </a:solidFill>
              </a:rPr>
              <a:t>The ionic potential originated with the result of electrochemical activity of certain special cells/tissues</a:t>
            </a:r>
          </a:p>
          <a:p>
            <a:pPr lvl="1">
              <a:buFont typeface="Courier New" pitchFamily="49" charset="0"/>
              <a:buChar char="o"/>
            </a:pPr>
            <a:endParaRPr lang="en-US" sz="1600" smtClean="0">
              <a:solidFill>
                <a:srgbClr val="7030A0"/>
              </a:solidFill>
            </a:endParaRPr>
          </a:p>
          <a:p>
            <a:pPr lvl="1">
              <a:buFont typeface="Courier New" pitchFamily="49" charset="0"/>
              <a:buChar char="o"/>
            </a:pPr>
            <a:r>
              <a:rPr lang="en-US" sz="2400" smtClean="0">
                <a:solidFill>
                  <a:srgbClr val="7030A0"/>
                </a:solidFill>
              </a:rPr>
              <a:t>own monitoring signals, which convey information 	about the functions they represent.</a:t>
            </a:r>
          </a:p>
          <a:p>
            <a:pPr lvl="1">
              <a:buFont typeface="Wingdings" pitchFamily="2" charset="2"/>
              <a:buNone/>
            </a:pPr>
            <a:endParaRPr lang="en-US" sz="1800" smtClean="0">
              <a:solidFill>
                <a:srgbClr val="7030A0"/>
              </a:solidFill>
            </a:endParaRPr>
          </a:p>
          <a:p>
            <a:pPr lvl="1">
              <a:buFont typeface="Courier New" pitchFamily="49" charset="0"/>
              <a:buChar char="o"/>
            </a:pPr>
            <a:r>
              <a:rPr lang="en-US" sz="2400" smtClean="0">
                <a:solidFill>
                  <a:srgbClr val="7030A0"/>
                </a:solidFill>
              </a:rPr>
              <a:t>Such signals are associated with nerve conduction, brain activity, heart activity, muscle activity etc </a:t>
            </a:r>
          </a:p>
          <a:p>
            <a:pPr>
              <a:buFont typeface="Wingdings" pitchFamily="2" charset="2"/>
              <a:buNone/>
            </a:pPr>
            <a:endParaRPr lang="en-US" sz="2800" smtClean="0">
              <a:solidFill>
                <a:srgbClr val="7030A0"/>
              </a:solidFill>
            </a:endParaRPr>
          </a:p>
          <a:p>
            <a:endParaRPr lang="en-US" sz="2800" smtClean="0">
              <a:solidFill>
                <a:srgbClr val="7030A0"/>
              </a:solidFill>
            </a:endParaRPr>
          </a:p>
        </p:txBody>
      </p:sp>
      <p:grpSp>
        <p:nvGrpSpPr>
          <p:cNvPr id="36868" name="Group 11"/>
          <p:cNvGrpSpPr>
            <a:grpSpLocks/>
          </p:cNvGrpSpPr>
          <p:nvPr/>
        </p:nvGrpSpPr>
        <p:grpSpPr bwMode="auto">
          <a:xfrm>
            <a:off x="1676400" y="5562600"/>
            <a:ext cx="6477000" cy="914400"/>
            <a:chOff x="1676400" y="5562600"/>
            <a:chExt cx="6477000" cy="914400"/>
          </a:xfrm>
        </p:grpSpPr>
        <p:sp>
          <p:nvSpPr>
            <p:cNvPr id="36869" name="Right Arrow 3"/>
            <p:cNvSpPr>
              <a:spLocks noChangeArrowheads="1"/>
            </p:cNvSpPr>
            <p:nvPr/>
          </p:nvSpPr>
          <p:spPr bwMode="auto">
            <a:xfrm>
              <a:off x="1676400" y="5562600"/>
              <a:ext cx="1981200" cy="914400"/>
            </a:xfrm>
            <a:prstGeom prst="rightArrow">
              <a:avLst>
                <a:gd name="adj1" fmla="val 50000"/>
                <a:gd name="adj2" fmla="val 50004"/>
              </a:avLst>
            </a:prstGeom>
            <a:solidFill>
              <a:schemeClr val="accent1"/>
            </a:solidFill>
            <a:ln w="9525" algn="ctr">
              <a:solidFill>
                <a:schemeClr val="tx1"/>
              </a:solidFill>
              <a:miter lim="800000"/>
              <a:headEnd/>
              <a:tailEnd/>
            </a:ln>
          </p:spPr>
          <p:txBody>
            <a:bodyPr wrap="none"/>
            <a:lstStyle/>
            <a:p>
              <a:r>
                <a:rPr lang="en-US"/>
                <a:t>Ionic voltage</a:t>
              </a:r>
            </a:p>
          </p:txBody>
        </p:sp>
        <p:sp>
          <p:nvSpPr>
            <p:cNvPr id="36870" name="Rounded Rectangle 4"/>
            <p:cNvSpPr>
              <a:spLocks noChangeArrowheads="1"/>
            </p:cNvSpPr>
            <p:nvPr/>
          </p:nvSpPr>
          <p:spPr bwMode="auto">
            <a:xfrm>
              <a:off x="3810000" y="5715000"/>
              <a:ext cx="1752600" cy="685800"/>
            </a:xfrm>
            <a:prstGeom prst="roundRect">
              <a:avLst>
                <a:gd name="adj" fmla="val 16667"/>
              </a:avLst>
            </a:prstGeom>
            <a:solidFill>
              <a:schemeClr val="accent1"/>
            </a:solidFill>
            <a:ln w="9525" algn="ctr">
              <a:solidFill>
                <a:schemeClr val="tx1"/>
              </a:solidFill>
              <a:miter lim="800000"/>
              <a:headEnd/>
              <a:tailEnd/>
            </a:ln>
          </p:spPr>
          <p:txBody>
            <a:bodyPr wrap="none"/>
            <a:lstStyle/>
            <a:p>
              <a:r>
                <a:rPr lang="en-US"/>
                <a:t> Transducer</a:t>
              </a:r>
            </a:p>
          </p:txBody>
        </p:sp>
        <p:sp>
          <p:nvSpPr>
            <p:cNvPr id="36871" name="Right Arrow 5"/>
            <p:cNvSpPr>
              <a:spLocks noChangeArrowheads="1"/>
            </p:cNvSpPr>
            <p:nvPr/>
          </p:nvSpPr>
          <p:spPr bwMode="auto">
            <a:xfrm>
              <a:off x="5791200" y="5562600"/>
              <a:ext cx="2362200" cy="914400"/>
            </a:xfrm>
            <a:prstGeom prst="rightArrow">
              <a:avLst>
                <a:gd name="adj1" fmla="val 50000"/>
                <a:gd name="adj2" fmla="val 50004"/>
              </a:avLst>
            </a:prstGeom>
            <a:solidFill>
              <a:schemeClr val="accent1"/>
            </a:solidFill>
            <a:ln w="9525" algn="ctr">
              <a:solidFill>
                <a:schemeClr val="tx1"/>
              </a:solidFill>
              <a:miter lim="800000"/>
              <a:headEnd/>
              <a:tailEnd/>
            </a:ln>
          </p:spPr>
          <p:txBody>
            <a:bodyPr wrap="none"/>
            <a:lstStyle/>
            <a:p>
              <a:r>
                <a:rPr lang="en-US"/>
                <a:t>Electric voltage</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200" smtClean="0">
                <a:solidFill>
                  <a:srgbClr val="C00000"/>
                </a:solidFill>
                <a:latin typeface="Arial" charset="0"/>
                <a:cs typeface="Arial" charset="0"/>
              </a:rPr>
              <a:t>L3:	Sources of Bioelectric Potential</a:t>
            </a:r>
          </a:p>
        </p:txBody>
      </p:sp>
      <p:sp>
        <p:nvSpPr>
          <p:cNvPr id="37891" name="Rectangle 3"/>
          <p:cNvSpPr>
            <a:spLocks noGrp="1" noChangeArrowheads="1"/>
          </p:cNvSpPr>
          <p:nvPr>
            <p:ph idx="1"/>
          </p:nvPr>
        </p:nvSpPr>
        <p:spPr>
          <a:xfrm>
            <a:off x="914400" y="1143000"/>
            <a:ext cx="7772400" cy="5334000"/>
          </a:xfrm>
        </p:spPr>
        <p:txBody>
          <a:bodyPr/>
          <a:lstStyle/>
          <a:p>
            <a:r>
              <a:rPr lang="en-US" sz="2800" smtClean="0">
                <a:solidFill>
                  <a:srgbClr val="7030A0"/>
                </a:solidFill>
              </a:rPr>
              <a:t>Biosignal/Biopotential</a:t>
            </a:r>
          </a:p>
          <a:p>
            <a:pPr lvl="1">
              <a:buFont typeface="Wingdings" pitchFamily="2" charset="2"/>
              <a:buNone/>
            </a:pPr>
            <a:r>
              <a:rPr lang="en-US" sz="2400" smtClean="0">
                <a:solidFill>
                  <a:srgbClr val="7030A0"/>
                </a:solidFill>
              </a:rPr>
              <a:t>Such signals:</a:t>
            </a:r>
          </a:p>
          <a:p>
            <a:pPr lvl="1">
              <a:buFont typeface="Wingdings" pitchFamily="2" charset="2"/>
              <a:buNone/>
            </a:pPr>
            <a:endParaRPr lang="en-US" sz="2400" smtClean="0">
              <a:solidFill>
                <a:srgbClr val="7030A0"/>
              </a:solidFill>
            </a:endParaRPr>
          </a:p>
          <a:p>
            <a:pPr lvl="1" algn="just">
              <a:buFont typeface="Courier New" pitchFamily="49" charset="0"/>
              <a:buChar char="o"/>
            </a:pPr>
            <a:r>
              <a:rPr lang="en-US" sz="2400" smtClean="0">
                <a:solidFill>
                  <a:srgbClr val="7030A0"/>
                </a:solidFill>
              </a:rPr>
              <a:t>Used for extracting information on a biological systems(physiological systems)</a:t>
            </a:r>
          </a:p>
          <a:p>
            <a:pPr lvl="1" algn="just">
              <a:buFont typeface="Courier New" pitchFamily="49" charset="0"/>
              <a:buChar char="o"/>
            </a:pPr>
            <a:endParaRPr lang="en-US" sz="2400" smtClean="0">
              <a:solidFill>
                <a:srgbClr val="7030A0"/>
              </a:solidFill>
            </a:endParaRPr>
          </a:p>
          <a:p>
            <a:pPr lvl="1" algn="just">
              <a:buFont typeface="Courier New" pitchFamily="49" charset="0"/>
              <a:buChar char="o"/>
            </a:pPr>
            <a:r>
              <a:rPr lang="en-US" sz="2400" smtClean="0">
                <a:solidFill>
                  <a:srgbClr val="7030A0"/>
                </a:solidFill>
              </a:rPr>
              <a:t>Phenomenon that conveys information which is used for diagnosis</a:t>
            </a:r>
          </a:p>
          <a:p>
            <a:pPr lvl="1" algn="just">
              <a:buFont typeface="Courier New" pitchFamily="49" charset="0"/>
              <a:buChar char="o"/>
            </a:pPr>
            <a:endParaRPr lang="en-US" sz="2400" smtClean="0">
              <a:solidFill>
                <a:srgbClr val="7030A0"/>
              </a:solidFill>
            </a:endParaRPr>
          </a:p>
          <a:p>
            <a:pPr lvl="1" algn="just">
              <a:buFont typeface="Courier New" pitchFamily="49" charset="0"/>
              <a:buChar char="o"/>
            </a:pPr>
            <a:r>
              <a:rPr lang="en-US" sz="2400" smtClean="0">
                <a:solidFill>
                  <a:srgbClr val="7030A0"/>
                </a:solidFill>
              </a:rPr>
              <a:t>Process of extracting information could be as simple as feeling pulse of a person on the wrist or as complex as analyzing the structure of internal soft tissues by an ultrasound scanner </a:t>
            </a:r>
          </a:p>
          <a:p>
            <a:pPr>
              <a:buFont typeface="Wingdings" pitchFamily="2" charset="2"/>
              <a:buNone/>
            </a:pPr>
            <a:endParaRPr lang="en-US" sz="2800" smtClean="0">
              <a:solidFill>
                <a:srgbClr val="7030A0"/>
              </a:solidFill>
            </a:endParaRPr>
          </a:p>
          <a:p>
            <a:endParaRPr lang="en-US" sz="2800" smtClean="0">
              <a:solidFill>
                <a:srgbClr val="7030A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solidFill>
                  <a:srgbClr val="C00000"/>
                </a:solidFill>
                <a:latin typeface="Arial" charset="0"/>
                <a:cs typeface="Arial" charset="0"/>
              </a:rPr>
              <a:t>Cont..</a:t>
            </a:r>
          </a:p>
        </p:txBody>
      </p:sp>
      <p:sp>
        <p:nvSpPr>
          <p:cNvPr id="38915" name="Rectangle 3"/>
          <p:cNvSpPr>
            <a:spLocks noGrp="1" noChangeArrowheads="1"/>
          </p:cNvSpPr>
          <p:nvPr>
            <p:ph idx="1"/>
          </p:nvPr>
        </p:nvSpPr>
        <p:spPr>
          <a:xfrm>
            <a:off x="1182688" y="1143000"/>
            <a:ext cx="7199312" cy="5334000"/>
          </a:xfrm>
        </p:spPr>
        <p:txBody>
          <a:bodyPr/>
          <a:lstStyle/>
          <a:p>
            <a:endParaRPr lang="en-US" sz="2800" smtClean="0">
              <a:solidFill>
                <a:srgbClr val="7030A0"/>
              </a:solidFill>
            </a:endParaRPr>
          </a:p>
          <a:p>
            <a:endParaRPr lang="en-US" sz="2800" b="1" smtClean="0">
              <a:solidFill>
                <a:srgbClr val="7030A0"/>
              </a:solidFill>
            </a:endParaRPr>
          </a:p>
          <a:p>
            <a:pPr>
              <a:buFont typeface="Wingdings" pitchFamily="2" charset="2"/>
              <a:buNone/>
            </a:pPr>
            <a:endParaRPr lang="en-US" sz="2800" smtClean="0">
              <a:solidFill>
                <a:srgbClr val="7030A0"/>
              </a:solidFill>
            </a:endParaRPr>
          </a:p>
          <a:p>
            <a:pPr eaLnBrk="1" hangingPunct="1">
              <a:lnSpc>
                <a:spcPct val="90000"/>
              </a:lnSpc>
              <a:buFont typeface="Wingdings" pitchFamily="2" charset="2"/>
              <a:buNone/>
            </a:pPr>
            <a:endParaRPr lang="en-US" smtClean="0">
              <a:latin typeface="Arial" charset="0"/>
              <a:cs typeface="Arial" charset="0"/>
            </a:endParaRPr>
          </a:p>
        </p:txBody>
      </p:sp>
      <p:graphicFrame>
        <p:nvGraphicFramePr>
          <p:cNvPr id="4" name="Table 3"/>
          <p:cNvGraphicFramePr>
            <a:graphicFrameLocks noGrp="1"/>
          </p:cNvGraphicFramePr>
          <p:nvPr/>
        </p:nvGraphicFramePr>
        <p:xfrm>
          <a:off x="1524000" y="1397000"/>
          <a:ext cx="6096000" cy="4348480"/>
        </p:xfrm>
        <a:graphic>
          <a:graphicData uri="http://schemas.openxmlformats.org/drawingml/2006/table">
            <a:tbl>
              <a:tblPr firstRow="1" bandRow="1">
                <a:tableStyleId>{5C22544A-7EE6-4342-B048-85BDC9FD1C3A}</a:tableStyleId>
              </a:tblPr>
              <a:tblGrid>
                <a:gridCol w="685800"/>
                <a:gridCol w="2286000"/>
                <a:gridCol w="3124200"/>
              </a:tblGrid>
              <a:tr h="370840">
                <a:tc>
                  <a:txBody>
                    <a:bodyPr/>
                    <a:lstStyle/>
                    <a:p>
                      <a:pPr algn="ctr"/>
                      <a:r>
                        <a:rPr lang="en-US" dirty="0" smtClean="0"/>
                        <a:t>S. No</a:t>
                      </a:r>
                      <a:endParaRPr lang="en-US" dirty="0"/>
                    </a:p>
                  </a:txBody>
                  <a:tcPr/>
                </a:tc>
                <a:tc>
                  <a:txBody>
                    <a:bodyPr/>
                    <a:lstStyle/>
                    <a:p>
                      <a:pPr algn="ctr"/>
                      <a:r>
                        <a:rPr lang="en-US" dirty="0" smtClean="0"/>
                        <a:t>Signals</a:t>
                      </a:r>
                      <a:endParaRPr lang="en-US" dirty="0"/>
                    </a:p>
                  </a:txBody>
                  <a:tcPr/>
                </a:tc>
                <a:tc>
                  <a:txBody>
                    <a:bodyPr/>
                    <a:lstStyle/>
                    <a:p>
                      <a:pPr algn="ctr"/>
                      <a:r>
                        <a:rPr lang="en-US" dirty="0" smtClean="0"/>
                        <a:t>sources</a:t>
                      </a:r>
                      <a:endParaRPr lang="en-US" dirty="0"/>
                    </a:p>
                  </a:txBody>
                  <a:tcPr/>
                </a:tc>
              </a:tr>
              <a:tr h="370840">
                <a:tc>
                  <a:txBody>
                    <a:bodyPr/>
                    <a:lstStyle/>
                    <a:p>
                      <a:r>
                        <a:rPr lang="en-US" dirty="0" smtClean="0"/>
                        <a:t>1</a:t>
                      </a:r>
                      <a:endParaRPr lang="en-US" dirty="0"/>
                    </a:p>
                  </a:txBody>
                  <a:tcPr/>
                </a:tc>
                <a:tc>
                  <a:txBody>
                    <a:bodyPr/>
                    <a:lstStyle/>
                    <a:p>
                      <a:r>
                        <a:rPr lang="en-US" dirty="0" smtClean="0"/>
                        <a:t>EEG, ENG, EMG</a:t>
                      </a:r>
                      <a:endParaRPr lang="en-US" dirty="0"/>
                    </a:p>
                  </a:txBody>
                  <a:tcPr/>
                </a:tc>
                <a:tc>
                  <a:txBody>
                    <a:bodyPr/>
                    <a:lstStyle/>
                    <a:p>
                      <a:r>
                        <a:rPr lang="en-US" dirty="0" smtClean="0"/>
                        <a:t>Nervous system</a:t>
                      </a:r>
                    </a:p>
                  </a:txBody>
                  <a:tcPr/>
                </a:tc>
              </a:tr>
              <a:tr h="370840">
                <a:tc>
                  <a:txBody>
                    <a:bodyPr/>
                    <a:lstStyle/>
                    <a:p>
                      <a:r>
                        <a:rPr lang="en-US" dirty="0" smtClean="0"/>
                        <a:t>2</a:t>
                      </a:r>
                      <a:endParaRPr lang="en-US" dirty="0"/>
                    </a:p>
                  </a:txBody>
                  <a:tcPr/>
                </a:tc>
                <a:tc>
                  <a:txBody>
                    <a:bodyPr/>
                    <a:lstStyle/>
                    <a:p>
                      <a:r>
                        <a:rPr lang="en-US" dirty="0" smtClean="0"/>
                        <a:t>EOG</a:t>
                      </a:r>
                      <a:endParaRPr lang="en-US" dirty="0"/>
                    </a:p>
                  </a:txBody>
                  <a:tcPr/>
                </a:tc>
                <a:tc>
                  <a:txBody>
                    <a:bodyPr/>
                    <a:lstStyle/>
                    <a:p>
                      <a:r>
                        <a:rPr lang="en-US" dirty="0" err="1" smtClean="0"/>
                        <a:t>Occular</a:t>
                      </a:r>
                      <a:r>
                        <a:rPr lang="en-US" baseline="0" dirty="0" smtClean="0"/>
                        <a:t> System</a:t>
                      </a:r>
                      <a:endParaRPr lang="en-US" dirty="0" smtClean="0"/>
                    </a:p>
                  </a:txBody>
                  <a:tcPr/>
                </a:tc>
              </a:tr>
              <a:tr h="370840">
                <a:tc>
                  <a:txBody>
                    <a:bodyPr/>
                    <a:lstStyle/>
                    <a:p>
                      <a:r>
                        <a:rPr lang="en-US" dirty="0" smtClean="0"/>
                        <a:t>3</a:t>
                      </a:r>
                      <a:endParaRPr lang="en-US" dirty="0"/>
                    </a:p>
                  </a:txBody>
                  <a:tcPr/>
                </a:tc>
                <a:tc>
                  <a:txBody>
                    <a:bodyPr/>
                    <a:lstStyle/>
                    <a:p>
                      <a:r>
                        <a:rPr lang="en-US" dirty="0" smtClean="0"/>
                        <a:t>ERG</a:t>
                      </a:r>
                      <a:endParaRPr lang="en-US" dirty="0"/>
                    </a:p>
                  </a:txBody>
                  <a:tcPr/>
                </a:tc>
                <a:tc>
                  <a:txBody>
                    <a:bodyPr/>
                    <a:lstStyle/>
                    <a:p>
                      <a:r>
                        <a:rPr lang="en-US" dirty="0" err="1" smtClean="0"/>
                        <a:t>Corniel</a:t>
                      </a:r>
                      <a:r>
                        <a:rPr lang="en-US" dirty="0" smtClean="0"/>
                        <a:t> Retinal Position </a:t>
                      </a:r>
                    </a:p>
                  </a:txBody>
                  <a:tcPr/>
                </a:tc>
              </a:tr>
              <a:tr h="370840">
                <a:tc>
                  <a:txBody>
                    <a:bodyPr/>
                    <a:lstStyle/>
                    <a:p>
                      <a:r>
                        <a:rPr lang="en-US" dirty="0" smtClean="0"/>
                        <a:t>4</a:t>
                      </a:r>
                      <a:endParaRPr lang="en-US" dirty="0"/>
                    </a:p>
                  </a:txBody>
                  <a:tcPr/>
                </a:tc>
                <a:tc>
                  <a:txBody>
                    <a:bodyPr/>
                    <a:lstStyle/>
                    <a:p>
                      <a:r>
                        <a:rPr lang="en-US" dirty="0" smtClean="0"/>
                        <a:t>ECG</a:t>
                      </a:r>
                      <a:endParaRPr lang="en-US" dirty="0"/>
                    </a:p>
                  </a:txBody>
                  <a:tcPr/>
                </a:tc>
                <a:tc>
                  <a:txBody>
                    <a:bodyPr/>
                    <a:lstStyle/>
                    <a:p>
                      <a:r>
                        <a:rPr lang="en-US" dirty="0" smtClean="0"/>
                        <a:t>Cardiovascular system </a:t>
                      </a:r>
                    </a:p>
                  </a:txBody>
                  <a:tcPr/>
                </a:tc>
              </a:tr>
              <a:tr h="370840">
                <a:tc>
                  <a:txBody>
                    <a:bodyPr/>
                    <a:lstStyle/>
                    <a:p>
                      <a:r>
                        <a:rPr lang="en-US" dirty="0" smtClean="0"/>
                        <a:t>5</a:t>
                      </a:r>
                      <a:endParaRPr lang="en-US" dirty="0"/>
                    </a:p>
                  </a:txBody>
                  <a:tcPr/>
                </a:tc>
                <a:tc>
                  <a:txBody>
                    <a:bodyPr/>
                    <a:lstStyle/>
                    <a:p>
                      <a:r>
                        <a:rPr lang="en-US" dirty="0" smtClean="0"/>
                        <a:t>PULSE</a:t>
                      </a:r>
                      <a:r>
                        <a:rPr lang="en-US" baseline="0" dirty="0" smtClean="0"/>
                        <a:t> RATE</a:t>
                      </a:r>
                      <a:endParaRPr lang="en-US" dirty="0"/>
                    </a:p>
                  </a:txBody>
                  <a:tcPr/>
                </a:tc>
                <a:tc>
                  <a:txBody>
                    <a:bodyPr/>
                    <a:lstStyle/>
                    <a:p>
                      <a:r>
                        <a:rPr lang="en-US" dirty="0" smtClean="0"/>
                        <a:t>               ,,</a:t>
                      </a:r>
                    </a:p>
                  </a:txBody>
                  <a:tcPr/>
                </a:tc>
              </a:tr>
              <a:tr h="370840">
                <a:tc>
                  <a:txBody>
                    <a:bodyPr/>
                    <a:lstStyle/>
                    <a:p>
                      <a:r>
                        <a:rPr lang="en-US" dirty="0" smtClean="0"/>
                        <a:t>6 </a:t>
                      </a:r>
                      <a:endParaRPr lang="en-US" dirty="0"/>
                    </a:p>
                  </a:txBody>
                  <a:tcPr/>
                </a:tc>
                <a:tc>
                  <a:txBody>
                    <a:bodyPr/>
                    <a:lstStyle/>
                    <a:p>
                      <a:r>
                        <a:rPr lang="en-US" dirty="0" smtClean="0"/>
                        <a:t>BLOOD</a:t>
                      </a:r>
                      <a:r>
                        <a:rPr lang="en-US" baseline="0" dirty="0" smtClean="0"/>
                        <a:t> PRESSURE</a:t>
                      </a:r>
                      <a:endParaRPr lang="en-US" dirty="0"/>
                    </a:p>
                  </a:txBody>
                  <a:tcPr/>
                </a:tc>
                <a:tc>
                  <a:txBody>
                    <a:bodyPr/>
                    <a:lstStyle/>
                    <a:p>
                      <a:r>
                        <a:rPr lang="en-US" dirty="0" smtClean="0"/>
                        <a:t>               ,,</a:t>
                      </a:r>
                    </a:p>
                  </a:txBody>
                  <a:tcPr/>
                </a:tc>
              </a:tr>
              <a:tr h="370840">
                <a:tc>
                  <a:txBody>
                    <a:bodyPr/>
                    <a:lstStyle/>
                    <a:p>
                      <a:r>
                        <a:rPr lang="en-US" dirty="0" smtClean="0"/>
                        <a:t>7</a:t>
                      </a:r>
                      <a:endParaRPr lang="en-US" dirty="0"/>
                    </a:p>
                  </a:txBody>
                  <a:tcPr/>
                </a:tc>
                <a:tc>
                  <a:txBody>
                    <a:bodyPr/>
                    <a:lstStyle/>
                    <a:p>
                      <a:r>
                        <a:rPr lang="en-US" dirty="0" smtClean="0"/>
                        <a:t>BLOOD FLOW</a:t>
                      </a:r>
                      <a:endParaRPr lang="en-US" dirty="0"/>
                    </a:p>
                  </a:txBody>
                  <a:tcPr/>
                </a:tc>
                <a:tc>
                  <a:txBody>
                    <a:bodyPr/>
                    <a:lstStyle/>
                    <a:p>
                      <a:r>
                        <a:rPr lang="en-US" dirty="0" smtClean="0"/>
                        <a:t>               ,,</a:t>
                      </a:r>
                    </a:p>
                  </a:txBody>
                  <a:tcPr/>
                </a:tc>
              </a:tr>
              <a:tr h="370840">
                <a:tc>
                  <a:txBody>
                    <a:bodyPr/>
                    <a:lstStyle/>
                    <a:p>
                      <a:r>
                        <a:rPr lang="en-US" dirty="0" smtClean="0"/>
                        <a:t>8</a:t>
                      </a:r>
                      <a:endParaRPr lang="en-US" dirty="0"/>
                    </a:p>
                  </a:txBody>
                  <a:tcPr/>
                </a:tc>
                <a:tc>
                  <a:txBody>
                    <a:bodyPr/>
                    <a:lstStyle/>
                    <a:p>
                      <a:r>
                        <a:rPr lang="en-US" dirty="0" smtClean="0"/>
                        <a:t>PCG</a:t>
                      </a:r>
                      <a:endParaRPr lang="en-US" dirty="0"/>
                    </a:p>
                  </a:txBody>
                  <a:tcPr/>
                </a:tc>
                <a:tc>
                  <a:txBody>
                    <a:bodyPr/>
                    <a:lstStyle/>
                    <a:p>
                      <a:r>
                        <a:rPr lang="en-US" dirty="0" smtClean="0"/>
                        <a:t>Heart valves</a:t>
                      </a:r>
                    </a:p>
                  </a:txBody>
                  <a:tcPr/>
                </a:tc>
              </a:tr>
              <a:tr h="370840">
                <a:tc>
                  <a:txBody>
                    <a:bodyPr/>
                    <a:lstStyle/>
                    <a:p>
                      <a:r>
                        <a:rPr lang="en-US" dirty="0" smtClean="0"/>
                        <a:t>9</a:t>
                      </a:r>
                      <a:endParaRPr lang="en-US" dirty="0"/>
                    </a:p>
                  </a:txBody>
                  <a:tcPr/>
                </a:tc>
                <a:tc>
                  <a:txBody>
                    <a:bodyPr/>
                    <a:lstStyle/>
                    <a:p>
                      <a:r>
                        <a:rPr lang="en-US" dirty="0" smtClean="0"/>
                        <a:t>EMG</a:t>
                      </a:r>
                      <a:endParaRPr lang="en-US" dirty="0"/>
                    </a:p>
                  </a:txBody>
                  <a:tcPr/>
                </a:tc>
                <a:tc>
                  <a:txBody>
                    <a:bodyPr/>
                    <a:lstStyle/>
                    <a:p>
                      <a:r>
                        <a:rPr lang="en-US" dirty="0" smtClean="0"/>
                        <a:t>Muscular</a:t>
                      </a:r>
                      <a:r>
                        <a:rPr lang="en-US" baseline="0" dirty="0" smtClean="0"/>
                        <a:t> system</a:t>
                      </a:r>
                      <a:endParaRPr lang="en-US" dirty="0" smtClean="0"/>
                    </a:p>
                  </a:txBody>
                  <a:tcPr/>
                </a:tc>
              </a:tr>
              <a:tr h="370840">
                <a:tc>
                  <a:txBody>
                    <a:bodyPr/>
                    <a:lstStyle/>
                    <a:p>
                      <a:r>
                        <a:rPr lang="en-US" dirty="0" smtClean="0"/>
                        <a:t>10</a:t>
                      </a:r>
                      <a:endParaRPr lang="en-US" dirty="0"/>
                    </a:p>
                  </a:txBody>
                  <a:tcPr/>
                </a:tc>
                <a:tc>
                  <a:txBody>
                    <a:bodyPr/>
                    <a:lstStyle/>
                    <a:p>
                      <a:r>
                        <a:rPr lang="en-US" dirty="0" smtClean="0"/>
                        <a:t>EGG</a:t>
                      </a:r>
                      <a:endParaRPr lang="en-US" dirty="0"/>
                    </a:p>
                  </a:txBody>
                  <a:tcPr/>
                </a:tc>
                <a:tc>
                  <a:txBody>
                    <a:bodyPr/>
                    <a:lstStyle/>
                    <a:p>
                      <a:r>
                        <a:rPr lang="en-US" dirty="0" err="1" smtClean="0"/>
                        <a:t>Gastroinstinal</a:t>
                      </a:r>
                      <a:r>
                        <a:rPr lang="en-US" dirty="0" smtClean="0"/>
                        <a:t> track</a:t>
                      </a: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b="1" smtClean="0">
                <a:solidFill>
                  <a:srgbClr val="C00000"/>
                </a:solidFill>
              </a:rPr>
              <a:t>SOURCES OF BIMEDICAL SIGNALS:</a:t>
            </a:r>
          </a:p>
        </p:txBody>
      </p:sp>
      <p:sp>
        <p:nvSpPr>
          <p:cNvPr id="39939" name="Rectangle 3"/>
          <p:cNvSpPr>
            <a:spLocks noGrp="1" noChangeArrowheads="1"/>
          </p:cNvSpPr>
          <p:nvPr>
            <p:ph idx="1"/>
          </p:nvPr>
        </p:nvSpPr>
        <p:spPr>
          <a:xfrm>
            <a:off x="1182688" y="1143000"/>
            <a:ext cx="7199312" cy="5334000"/>
          </a:xfrm>
        </p:spPr>
        <p:txBody>
          <a:bodyPr/>
          <a:lstStyle/>
          <a:p>
            <a:endParaRPr lang="en-US" sz="2800" smtClean="0">
              <a:solidFill>
                <a:srgbClr val="7030A0"/>
              </a:solidFill>
            </a:endParaRPr>
          </a:p>
          <a:p>
            <a:endParaRPr lang="en-US" sz="2800" b="1" smtClean="0">
              <a:solidFill>
                <a:srgbClr val="7030A0"/>
              </a:solidFill>
            </a:endParaRPr>
          </a:p>
          <a:p>
            <a:pPr>
              <a:buFont typeface="Wingdings" pitchFamily="2" charset="2"/>
              <a:buNone/>
            </a:pPr>
            <a:endParaRPr lang="en-US" sz="2800" smtClean="0">
              <a:solidFill>
                <a:srgbClr val="7030A0"/>
              </a:solidFill>
            </a:endParaRPr>
          </a:p>
          <a:p>
            <a:pPr eaLnBrk="1" hangingPunct="1">
              <a:lnSpc>
                <a:spcPct val="90000"/>
              </a:lnSpc>
              <a:buFont typeface="Wingdings" pitchFamily="2" charset="2"/>
              <a:buNone/>
            </a:pPr>
            <a:endParaRPr lang="en-US" smtClean="0">
              <a:latin typeface="Arial" charset="0"/>
              <a:cs typeface="Arial" charset="0"/>
            </a:endParaRPr>
          </a:p>
        </p:txBody>
      </p:sp>
      <p:pic>
        <p:nvPicPr>
          <p:cNvPr id="39940" name="Picture 2"/>
          <p:cNvPicPr>
            <a:picLocks noChangeAspect="1" noChangeArrowheads="1"/>
          </p:cNvPicPr>
          <p:nvPr/>
        </p:nvPicPr>
        <p:blipFill>
          <a:blip r:embed="rId3" cstate="print"/>
          <a:srcRect/>
          <a:stretch>
            <a:fillRect/>
          </a:stretch>
        </p:blipFill>
        <p:spPr bwMode="auto">
          <a:xfrm>
            <a:off x="1752600" y="1304925"/>
            <a:ext cx="4986338"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50938" y="76200"/>
            <a:ext cx="7793037" cy="914400"/>
          </a:xfrm>
        </p:spPr>
        <p:txBody>
          <a:bodyPr/>
          <a:lstStyle/>
          <a:p>
            <a:r>
              <a:rPr lang="en-US" sz="3200" smtClean="0">
                <a:solidFill>
                  <a:srgbClr val="7030A0"/>
                </a:solidFill>
              </a:rPr>
              <a:t>Classifications </a:t>
            </a:r>
            <a:br>
              <a:rPr lang="en-US" sz="3200" smtClean="0">
                <a:solidFill>
                  <a:srgbClr val="7030A0"/>
                </a:solidFill>
              </a:rPr>
            </a:br>
            <a:r>
              <a:rPr lang="en-US" sz="3200" smtClean="0">
                <a:solidFill>
                  <a:srgbClr val="7030A0"/>
                </a:solidFill>
              </a:rPr>
              <a:t>Biopotentials/Biomedical signals:</a:t>
            </a:r>
          </a:p>
        </p:txBody>
      </p:sp>
      <p:sp>
        <p:nvSpPr>
          <p:cNvPr id="40963" name="Rectangle 3"/>
          <p:cNvSpPr>
            <a:spLocks noGrp="1" noChangeArrowheads="1"/>
          </p:cNvSpPr>
          <p:nvPr>
            <p:ph idx="1"/>
          </p:nvPr>
        </p:nvSpPr>
        <p:spPr>
          <a:xfrm>
            <a:off x="533400" y="1143000"/>
            <a:ext cx="8458200" cy="5105400"/>
          </a:xfrm>
        </p:spPr>
        <p:txBody>
          <a:bodyPr/>
          <a:lstStyle/>
          <a:p>
            <a:r>
              <a:rPr lang="en-US" sz="2800" smtClean="0">
                <a:solidFill>
                  <a:srgbClr val="7030A0"/>
                </a:solidFill>
              </a:rPr>
              <a:t>Classifications of Biopotentials/Biomedical signals:</a:t>
            </a:r>
          </a:p>
          <a:p>
            <a:pPr lvl="2"/>
            <a:r>
              <a:rPr lang="en-US" sz="2000" smtClean="0">
                <a:solidFill>
                  <a:srgbClr val="7030A0"/>
                </a:solidFill>
              </a:rPr>
              <a:t>Biopotentials			For Examples</a:t>
            </a:r>
          </a:p>
          <a:p>
            <a:pPr lvl="1">
              <a:buFont typeface="Wingdings" pitchFamily="2" charset="2"/>
              <a:buChar char="Ø"/>
            </a:pPr>
            <a:r>
              <a:rPr lang="en-US" sz="2400" smtClean="0">
                <a:solidFill>
                  <a:srgbClr val="7030A0"/>
                </a:solidFill>
              </a:rPr>
              <a:t>Bioelctric signals:       ECG, EMG, EEG, EOG, ERG, EGG</a:t>
            </a:r>
          </a:p>
          <a:p>
            <a:pPr lvl="1">
              <a:buFont typeface="Wingdings" pitchFamily="2" charset="2"/>
              <a:buChar char="Ø"/>
            </a:pPr>
            <a:r>
              <a:rPr lang="en-US" sz="2400" smtClean="0">
                <a:solidFill>
                  <a:srgbClr val="7030A0"/>
                </a:solidFill>
              </a:rPr>
              <a:t>Bioacoustic signals:    Blood flow thr Heart valve sound</a:t>
            </a:r>
          </a:p>
          <a:p>
            <a:pPr lvl="1">
              <a:buFont typeface="Wingdings" pitchFamily="2" charset="2"/>
              <a:buChar char="Ø"/>
            </a:pPr>
            <a:r>
              <a:rPr lang="en-US" sz="2400" smtClean="0">
                <a:solidFill>
                  <a:srgbClr val="7030A0"/>
                </a:solidFill>
              </a:rPr>
              <a:t>Biomechanical signals: Movement of the chest walls</a:t>
            </a:r>
          </a:p>
          <a:p>
            <a:pPr lvl="1">
              <a:buFont typeface="Wingdings" pitchFamily="2" charset="2"/>
              <a:buChar char="Ø"/>
            </a:pPr>
            <a:r>
              <a:rPr lang="en-US" sz="2400" smtClean="0">
                <a:solidFill>
                  <a:srgbClr val="7030A0"/>
                </a:solidFill>
              </a:rPr>
              <a:t>Biochemical signals:    pCO2, pO2</a:t>
            </a:r>
          </a:p>
          <a:p>
            <a:pPr lvl="1">
              <a:buFont typeface="Wingdings" pitchFamily="2" charset="2"/>
              <a:buChar char="Ø"/>
            </a:pPr>
            <a:r>
              <a:rPr lang="en-US" sz="2400" smtClean="0">
                <a:solidFill>
                  <a:srgbClr val="7030A0"/>
                </a:solidFill>
              </a:rPr>
              <a:t>Biomagnetic signal:     MagnetoEG</a:t>
            </a:r>
          </a:p>
          <a:p>
            <a:pPr lvl="1">
              <a:buFont typeface="Wingdings" pitchFamily="2" charset="2"/>
              <a:buChar char="Ø"/>
            </a:pPr>
            <a:r>
              <a:rPr lang="en-US" sz="2400" smtClean="0">
                <a:solidFill>
                  <a:srgbClr val="7030A0"/>
                </a:solidFill>
              </a:rPr>
              <a:t>Biooptical signal:        transmitted/back scattered light</a:t>
            </a:r>
          </a:p>
          <a:p>
            <a:pPr lvl="1">
              <a:buFont typeface="Wingdings" pitchFamily="2" charset="2"/>
              <a:buChar char="Ø"/>
            </a:pPr>
            <a:r>
              <a:rPr lang="en-US" sz="2400" smtClean="0">
                <a:solidFill>
                  <a:srgbClr val="7030A0"/>
                </a:solidFill>
              </a:rPr>
              <a:t>Bioimpedance:           Galvanic skin resistance</a:t>
            </a:r>
          </a:p>
          <a:p>
            <a:pPr lvl="1">
              <a:buFont typeface="Wingdings" pitchFamily="2" charset="2"/>
              <a:buNone/>
            </a:pPr>
            <a:endParaRPr lang="en-US" sz="2400" smtClean="0">
              <a:solidFill>
                <a:srgbClr val="7030A0"/>
              </a:solidFill>
            </a:endParaRPr>
          </a:p>
          <a:p>
            <a:pPr>
              <a:buFont typeface="Wingdings" pitchFamily="2" charset="2"/>
              <a:buChar char="q"/>
            </a:pPr>
            <a:r>
              <a:rPr lang="en-US" smtClean="0">
                <a:solidFill>
                  <a:srgbClr val="7030A0"/>
                </a:solidFill>
              </a:rPr>
              <a:t>Details-</a:t>
            </a:r>
          </a:p>
          <a:p>
            <a:pPr lvl="1">
              <a:buFont typeface="Wingdings" pitchFamily="2" charset="2"/>
              <a:buChar char="Ø"/>
            </a:pPr>
            <a:endParaRPr lang="en-US" sz="2400" smtClean="0">
              <a:solidFill>
                <a:srgbClr val="7030A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solidFill>
                  <a:srgbClr val="C00000"/>
                </a:solidFill>
              </a:rPr>
              <a:t>Cont…</a:t>
            </a:r>
          </a:p>
        </p:txBody>
      </p:sp>
      <p:sp>
        <p:nvSpPr>
          <p:cNvPr id="6147" name="Rectangle 3"/>
          <p:cNvSpPr>
            <a:spLocks noGrp="1" noChangeArrowheads="1"/>
          </p:cNvSpPr>
          <p:nvPr>
            <p:ph idx="1"/>
          </p:nvPr>
        </p:nvSpPr>
        <p:spPr>
          <a:xfrm>
            <a:off x="533400" y="990600"/>
            <a:ext cx="8458200" cy="5486400"/>
          </a:xfrm>
        </p:spPr>
        <p:txBody>
          <a:bodyPr/>
          <a:lstStyle/>
          <a:p>
            <a:pPr lvl="1">
              <a:buFont typeface="Wingdings" pitchFamily="2" charset="2"/>
              <a:buChar char="Ø"/>
              <a:defRPr/>
            </a:pPr>
            <a:r>
              <a:rPr lang="en-US" sz="2400" dirty="0" err="1" smtClean="0">
                <a:solidFill>
                  <a:srgbClr val="7030A0"/>
                </a:solidFill>
              </a:rPr>
              <a:t>Bioelctric</a:t>
            </a:r>
            <a:r>
              <a:rPr lang="en-US" sz="2400" dirty="0" smtClean="0">
                <a:solidFill>
                  <a:srgbClr val="7030A0"/>
                </a:solidFill>
              </a:rPr>
              <a:t> signals: </a:t>
            </a:r>
            <a:r>
              <a:rPr lang="en-US" sz="1800" dirty="0" smtClean="0">
                <a:solidFill>
                  <a:srgbClr val="7030A0"/>
                </a:solidFill>
              </a:rPr>
              <a:t>The electric field generated by the action of many cells constitutes the bioelectric signals. They are generated by nerve or muscle cells, basic source is the cell membrane potential </a:t>
            </a:r>
            <a:r>
              <a:rPr lang="en-US" sz="1800" dirty="0" err="1" smtClean="0">
                <a:solidFill>
                  <a:srgbClr val="7030A0"/>
                </a:solidFill>
              </a:rPr>
              <a:t>eg</a:t>
            </a:r>
            <a:r>
              <a:rPr lang="en-US" sz="1800" dirty="0" smtClean="0">
                <a:solidFill>
                  <a:srgbClr val="7030A0"/>
                </a:solidFill>
              </a:rPr>
              <a:t> ECG, EMG, EEG, EOG, ERG, EGG</a:t>
            </a:r>
          </a:p>
          <a:p>
            <a:pPr lvl="1">
              <a:buFont typeface="Wingdings" pitchFamily="2" charset="2"/>
              <a:buChar char="Ø"/>
              <a:defRPr/>
            </a:pPr>
            <a:endParaRPr lang="en-US" sz="1100" dirty="0" smtClean="0">
              <a:solidFill>
                <a:srgbClr val="7030A0"/>
              </a:solidFill>
            </a:endParaRPr>
          </a:p>
          <a:p>
            <a:pPr lvl="1">
              <a:buFont typeface="Wingdings" pitchFamily="2" charset="2"/>
              <a:buChar char="Ø"/>
              <a:defRPr/>
            </a:pPr>
            <a:r>
              <a:rPr lang="en-US" sz="2400" dirty="0" err="1" smtClean="0">
                <a:solidFill>
                  <a:srgbClr val="7030A0"/>
                </a:solidFill>
              </a:rPr>
              <a:t>Bioacoustic</a:t>
            </a:r>
            <a:r>
              <a:rPr lang="en-US" sz="2400" dirty="0" smtClean="0">
                <a:solidFill>
                  <a:srgbClr val="7030A0"/>
                </a:solidFill>
              </a:rPr>
              <a:t> signals: </a:t>
            </a:r>
            <a:r>
              <a:rPr lang="en-US" sz="1800" dirty="0" smtClean="0">
                <a:solidFill>
                  <a:srgbClr val="7030A0"/>
                </a:solidFill>
              </a:rPr>
              <a:t>Such biomedical signals provides information about the underlying phenomena. </a:t>
            </a:r>
            <a:r>
              <a:rPr lang="en-US" sz="1800" dirty="0" err="1" smtClean="0">
                <a:solidFill>
                  <a:srgbClr val="7030A0"/>
                </a:solidFill>
              </a:rPr>
              <a:t>eg</a:t>
            </a:r>
            <a:r>
              <a:rPr lang="en-US" sz="1800" dirty="0" smtClean="0">
                <a:solidFill>
                  <a:srgbClr val="7030A0"/>
                </a:solidFill>
              </a:rPr>
              <a:t> flow of blood in the heart, through the heart’s valve and flow of air through the upper and lower airways and in the lungs</a:t>
            </a:r>
          </a:p>
          <a:p>
            <a:pPr lvl="1">
              <a:buFont typeface="Wingdings" pitchFamily="2" charset="2"/>
              <a:buChar char="Ø"/>
              <a:defRPr/>
            </a:pPr>
            <a:endParaRPr lang="en-US" sz="1050" dirty="0" smtClean="0">
              <a:solidFill>
                <a:srgbClr val="7030A0"/>
              </a:solidFill>
            </a:endParaRPr>
          </a:p>
          <a:p>
            <a:pPr lvl="1">
              <a:buFont typeface="Wingdings" pitchFamily="2" charset="2"/>
              <a:buChar char="Ø"/>
              <a:defRPr/>
            </a:pPr>
            <a:r>
              <a:rPr lang="en-US" sz="2400" dirty="0" smtClean="0">
                <a:solidFill>
                  <a:srgbClr val="7030A0"/>
                </a:solidFill>
              </a:rPr>
              <a:t>Biomechanical signals: </a:t>
            </a:r>
            <a:r>
              <a:rPr lang="en-US" sz="1800" dirty="0" smtClean="0">
                <a:solidFill>
                  <a:srgbClr val="7030A0"/>
                </a:solidFill>
              </a:rPr>
              <a:t>Originate from mechanical functions of the biological systems. Includes motion and displacement signals, pressure and flow signals.  </a:t>
            </a:r>
            <a:r>
              <a:rPr lang="en-US" sz="1800" dirty="0" err="1" smtClean="0">
                <a:solidFill>
                  <a:srgbClr val="7030A0"/>
                </a:solidFill>
              </a:rPr>
              <a:t>eg</a:t>
            </a:r>
            <a:r>
              <a:rPr lang="en-US" sz="1800" dirty="0" smtClean="0">
                <a:solidFill>
                  <a:srgbClr val="7030A0"/>
                </a:solidFill>
              </a:rPr>
              <a:t> movement of the chest walls in accordance with the respiratory activity.</a:t>
            </a:r>
          </a:p>
          <a:p>
            <a:pPr lvl="1">
              <a:buFont typeface="Wingdings" pitchFamily="2" charset="2"/>
              <a:buChar char="Ø"/>
              <a:defRPr/>
            </a:pPr>
            <a:endParaRPr lang="en-US" sz="1050" dirty="0" smtClean="0">
              <a:solidFill>
                <a:srgbClr val="7030A0"/>
              </a:solidFill>
            </a:endParaRPr>
          </a:p>
          <a:p>
            <a:pPr lvl="1">
              <a:buFont typeface="Wingdings" pitchFamily="2" charset="2"/>
              <a:buChar char="Ø"/>
              <a:defRPr/>
            </a:pPr>
            <a:r>
              <a:rPr lang="en-US" sz="2400" dirty="0" smtClean="0">
                <a:solidFill>
                  <a:srgbClr val="7030A0"/>
                </a:solidFill>
              </a:rPr>
              <a:t>Biochemical signals: </a:t>
            </a:r>
            <a:r>
              <a:rPr lang="en-US" sz="1800" dirty="0" smtClean="0">
                <a:solidFill>
                  <a:srgbClr val="7030A0"/>
                </a:solidFill>
              </a:rPr>
              <a:t>Obtained as a result of chemical measurement of living tissue or from samples analyzed in the lab. </a:t>
            </a:r>
            <a:r>
              <a:rPr lang="en-US" sz="1800" dirty="0" err="1" smtClean="0">
                <a:solidFill>
                  <a:srgbClr val="7030A0"/>
                </a:solidFill>
              </a:rPr>
              <a:t>eg</a:t>
            </a:r>
            <a:r>
              <a:rPr lang="en-US" sz="1800" dirty="0" smtClean="0">
                <a:solidFill>
                  <a:srgbClr val="7030A0"/>
                </a:solidFill>
              </a:rPr>
              <a:t> measurement of pCO2, pO2 and concentration of various ions in the blood.</a:t>
            </a:r>
          </a:p>
          <a:p>
            <a:pPr lvl="1">
              <a:buFont typeface="Wingdings" pitchFamily="2" charset="2"/>
              <a:buChar char="Ø"/>
              <a:defRPr/>
            </a:pPr>
            <a:endParaRPr lang="en-US" sz="2400" dirty="0" smtClean="0">
              <a:solidFill>
                <a:srgbClr val="7030A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solidFill>
                  <a:srgbClr val="C00000"/>
                </a:solidFill>
              </a:rPr>
              <a:t>Cont…</a:t>
            </a:r>
          </a:p>
        </p:txBody>
      </p:sp>
      <p:sp>
        <p:nvSpPr>
          <p:cNvPr id="43011" name="Rectangle 3"/>
          <p:cNvSpPr>
            <a:spLocks noGrp="1" noChangeArrowheads="1"/>
          </p:cNvSpPr>
          <p:nvPr>
            <p:ph idx="1"/>
          </p:nvPr>
        </p:nvSpPr>
        <p:spPr>
          <a:xfrm>
            <a:off x="533400" y="990600"/>
            <a:ext cx="8458200" cy="5486400"/>
          </a:xfrm>
        </p:spPr>
        <p:txBody>
          <a:bodyPr/>
          <a:lstStyle/>
          <a:p>
            <a:pPr lvl="1">
              <a:buFont typeface="Wingdings" pitchFamily="2" charset="2"/>
              <a:buChar char="Ø"/>
            </a:pPr>
            <a:r>
              <a:rPr lang="en-US" sz="2400" smtClean="0">
                <a:solidFill>
                  <a:srgbClr val="7030A0"/>
                </a:solidFill>
              </a:rPr>
              <a:t>Biomagnetic signal: </a:t>
            </a:r>
            <a:r>
              <a:rPr lang="en-US" sz="1800" smtClean="0">
                <a:solidFill>
                  <a:srgbClr val="7030A0"/>
                </a:solidFill>
              </a:rPr>
              <a:t>Extremely weak mag. fields produced by various organs(Brain, Heart, Lungs) it provides imp. inf. which is not provided by bioelectric signals  eg magnetoEnG from the brain.</a:t>
            </a:r>
          </a:p>
          <a:p>
            <a:pPr lvl="1">
              <a:buFont typeface="Wingdings" pitchFamily="2" charset="2"/>
              <a:buChar char="Ø"/>
            </a:pPr>
            <a:endParaRPr lang="en-US" sz="1600" smtClean="0">
              <a:solidFill>
                <a:srgbClr val="7030A0"/>
              </a:solidFill>
            </a:endParaRPr>
          </a:p>
          <a:p>
            <a:pPr lvl="1">
              <a:buFont typeface="Wingdings" pitchFamily="2" charset="2"/>
              <a:buChar char="Ø"/>
            </a:pPr>
            <a:r>
              <a:rPr lang="en-US" sz="2400" smtClean="0">
                <a:solidFill>
                  <a:srgbClr val="7030A0"/>
                </a:solidFill>
              </a:rPr>
              <a:t>Bio-optical signal</a:t>
            </a:r>
            <a:r>
              <a:rPr lang="en-US" sz="1800" smtClean="0">
                <a:solidFill>
                  <a:srgbClr val="7030A0"/>
                </a:solidFill>
              </a:rPr>
              <a:t>:  Result of optical functions of the biological systems, occurring either naturally or induced by the measurement process eg blood oxygenation may be estimated  by measuring the transmitted/back scattered light from a tissue at different wavelengths.</a:t>
            </a:r>
          </a:p>
          <a:p>
            <a:pPr lvl="1">
              <a:buFont typeface="Wingdings" pitchFamily="2" charset="2"/>
              <a:buChar char="Ø"/>
            </a:pPr>
            <a:r>
              <a:rPr lang="en-US" sz="2400" smtClean="0">
                <a:solidFill>
                  <a:srgbClr val="7030A0"/>
                </a:solidFill>
              </a:rPr>
              <a:t>Bioimpedance: </a:t>
            </a:r>
            <a:r>
              <a:rPr lang="en-US" sz="1800" smtClean="0">
                <a:solidFill>
                  <a:srgbClr val="7030A0"/>
                </a:solidFill>
              </a:rPr>
              <a:t>The impedance of the tissue is a source of important information concerning its composition, blood distribution and blood volume etc. It is also obtained by injecting current in the tissue and measuring voltage drop across tissue Impedance. eg Galvanic skin resistance and the measurement of respiration rate based on bio-impedance technique.</a:t>
            </a:r>
          </a:p>
          <a:p>
            <a:pPr lvl="1">
              <a:buFont typeface="Wingdings" pitchFamily="2" charset="2"/>
              <a:buChar char="Ø"/>
            </a:pPr>
            <a:endParaRPr lang="en-US" sz="1800" smtClean="0">
              <a:solidFill>
                <a:srgbClr val="7030A0"/>
              </a:solidFill>
            </a:endParaRPr>
          </a:p>
          <a:p>
            <a:pPr>
              <a:buFont typeface="Wingdings" pitchFamily="2" charset="2"/>
              <a:buChar char="q"/>
            </a:pPr>
            <a:r>
              <a:rPr lang="en-US" sz="2800" smtClean="0">
                <a:solidFill>
                  <a:srgbClr val="7030A0"/>
                </a:solidFill>
              </a:rPr>
              <a:t>Such signal comprises resting &amp; action potential </a:t>
            </a:r>
          </a:p>
          <a:p>
            <a:pPr lvl="1">
              <a:buFont typeface="Wingdings" pitchFamily="2" charset="2"/>
              <a:buChar char="Ø"/>
            </a:pPr>
            <a:endParaRPr lang="en-US" sz="2400" smtClean="0">
              <a:solidFill>
                <a:srgbClr val="7030A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3200" smtClean="0">
                <a:solidFill>
                  <a:srgbClr val="C00000"/>
                </a:solidFill>
              </a:rPr>
              <a:t>Action potential &amp; Resting potential</a:t>
            </a:r>
          </a:p>
        </p:txBody>
      </p:sp>
      <p:sp>
        <p:nvSpPr>
          <p:cNvPr id="7171" name="Rectangle 3"/>
          <p:cNvSpPr>
            <a:spLocks noGrp="1" noChangeArrowheads="1"/>
          </p:cNvSpPr>
          <p:nvPr>
            <p:ph idx="1"/>
          </p:nvPr>
        </p:nvSpPr>
        <p:spPr>
          <a:xfrm>
            <a:off x="762000" y="914400"/>
            <a:ext cx="8193088" cy="5638800"/>
          </a:xfrm>
        </p:spPr>
        <p:txBody>
          <a:bodyPr/>
          <a:lstStyle/>
          <a:p>
            <a:pPr>
              <a:defRPr/>
            </a:pPr>
            <a:r>
              <a:rPr lang="en-US" sz="2800" dirty="0" smtClean="0">
                <a:solidFill>
                  <a:srgbClr val="7030A0"/>
                </a:solidFill>
              </a:rPr>
              <a:t>Source for </a:t>
            </a:r>
            <a:r>
              <a:rPr lang="en-US" sz="2800" dirty="0" err="1" smtClean="0">
                <a:solidFill>
                  <a:srgbClr val="7030A0"/>
                </a:solidFill>
              </a:rPr>
              <a:t>Biopotential</a:t>
            </a:r>
            <a:r>
              <a:rPr lang="en-US" sz="2800" dirty="0" smtClean="0">
                <a:solidFill>
                  <a:srgbClr val="7030A0"/>
                </a:solidFill>
              </a:rPr>
              <a:t> </a:t>
            </a:r>
          </a:p>
          <a:p>
            <a:pPr>
              <a:buFont typeface="Wingdings" pitchFamily="2" charset="2"/>
              <a:buNone/>
              <a:defRPr/>
            </a:pPr>
            <a:r>
              <a:rPr lang="en-US" sz="2800" dirty="0" smtClean="0">
                <a:solidFill>
                  <a:srgbClr val="7030A0"/>
                </a:solidFill>
              </a:rPr>
              <a:t>		nerve cells and muscle cells</a:t>
            </a:r>
            <a:endParaRPr lang="en-US" sz="1600" dirty="0" smtClean="0">
              <a:solidFill>
                <a:srgbClr val="7030A0"/>
              </a:solidFill>
            </a:endParaRPr>
          </a:p>
          <a:p>
            <a:pPr>
              <a:buFont typeface="Wingdings" pitchFamily="2" charset="2"/>
              <a:buNone/>
              <a:defRPr/>
            </a:pPr>
            <a:r>
              <a:rPr lang="en-US" sz="2800" dirty="0" smtClean="0">
                <a:solidFill>
                  <a:srgbClr val="7030A0"/>
                </a:solidFill>
              </a:rPr>
              <a:t>		Resting potential ,Action potential</a:t>
            </a:r>
          </a:p>
          <a:p>
            <a:pPr>
              <a:buFont typeface="Wingdings" pitchFamily="2" charset="2"/>
              <a:buNone/>
              <a:defRPr/>
            </a:pPr>
            <a:endParaRPr lang="en-US" sz="2800" dirty="0" smtClean="0">
              <a:solidFill>
                <a:srgbClr val="7030A0"/>
              </a:solidFill>
            </a:endParaRPr>
          </a:p>
          <a:p>
            <a:pPr>
              <a:defRPr/>
            </a:pPr>
            <a:r>
              <a:rPr lang="en-US" sz="2800" dirty="0" smtClean="0">
                <a:solidFill>
                  <a:srgbClr val="7030A0"/>
                </a:solidFill>
              </a:rPr>
              <a:t>States of cell: </a:t>
            </a:r>
            <a:r>
              <a:rPr lang="en-US" sz="2800" dirty="0" err="1" smtClean="0">
                <a:solidFill>
                  <a:srgbClr val="7030A0"/>
                </a:solidFill>
              </a:rPr>
              <a:t>Polarised</a:t>
            </a:r>
            <a:r>
              <a:rPr lang="en-US" sz="2800" dirty="0" smtClean="0">
                <a:solidFill>
                  <a:srgbClr val="7030A0"/>
                </a:solidFill>
              </a:rPr>
              <a:t> state</a:t>
            </a:r>
          </a:p>
          <a:p>
            <a:pPr>
              <a:buFont typeface="Wingdings" pitchFamily="2" charset="2"/>
              <a:buNone/>
              <a:defRPr/>
            </a:pPr>
            <a:r>
              <a:rPr lang="en-US" sz="2800" dirty="0" smtClean="0">
                <a:solidFill>
                  <a:srgbClr val="7030A0"/>
                </a:solidFill>
              </a:rPr>
              <a:t>			       </a:t>
            </a:r>
            <a:r>
              <a:rPr lang="en-US" sz="2800" dirty="0" err="1" smtClean="0">
                <a:solidFill>
                  <a:srgbClr val="7030A0"/>
                </a:solidFill>
              </a:rPr>
              <a:t>Depolarised</a:t>
            </a:r>
            <a:r>
              <a:rPr lang="en-US" sz="2800" dirty="0" smtClean="0">
                <a:solidFill>
                  <a:srgbClr val="7030A0"/>
                </a:solidFill>
              </a:rPr>
              <a:t> state</a:t>
            </a:r>
          </a:p>
          <a:p>
            <a:pPr>
              <a:buFont typeface="Wingdings" pitchFamily="2" charset="2"/>
              <a:buNone/>
              <a:defRPr/>
            </a:pPr>
            <a:r>
              <a:rPr lang="en-US" sz="2800" dirty="0" smtClean="0">
                <a:solidFill>
                  <a:srgbClr val="7030A0"/>
                </a:solidFill>
              </a:rPr>
              <a:t>			       </a:t>
            </a:r>
            <a:r>
              <a:rPr lang="en-US" sz="2800" dirty="0" err="1" smtClean="0">
                <a:solidFill>
                  <a:srgbClr val="7030A0"/>
                </a:solidFill>
              </a:rPr>
              <a:t>Repolarised</a:t>
            </a:r>
            <a:r>
              <a:rPr lang="en-US" sz="2800" dirty="0" smtClean="0">
                <a:solidFill>
                  <a:srgbClr val="7030A0"/>
                </a:solidFill>
              </a:rPr>
              <a:t>  state </a:t>
            </a:r>
          </a:p>
          <a:p>
            <a:pPr marL="342900" lvl="1" indent="-342900">
              <a:buClr>
                <a:schemeClr val="folHlink"/>
              </a:buClr>
              <a:buSzPct val="60000"/>
              <a:buFont typeface="Wingdings" pitchFamily="2" charset="2"/>
              <a:buNone/>
              <a:defRPr/>
            </a:pPr>
            <a:r>
              <a:rPr lang="en-US" sz="2400" dirty="0" smtClean="0">
                <a:solidFill>
                  <a:srgbClr val="7030A0"/>
                </a:solidFill>
              </a:rPr>
              <a:t>(Semi permeable membrane):</a:t>
            </a:r>
            <a:r>
              <a:rPr lang="en-US" sz="2400" dirty="0" err="1" smtClean="0">
                <a:solidFill>
                  <a:srgbClr val="7030A0"/>
                </a:solidFill>
              </a:rPr>
              <a:t>Depolarisation</a:t>
            </a:r>
            <a:r>
              <a:rPr lang="en-US" sz="2400" dirty="0" smtClean="0">
                <a:solidFill>
                  <a:srgbClr val="7030A0"/>
                </a:solidFill>
              </a:rPr>
              <a:t> phase and</a:t>
            </a:r>
          </a:p>
          <a:p>
            <a:pPr marL="342900" lvl="1" indent="-342900">
              <a:buClr>
                <a:schemeClr val="folHlink"/>
              </a:buClr>
              <a:buSzPct val="60000"/>
              <a:buFont typeface="Wingdings" pitchFamily="2" charset="2"/>
              <a:buNone/>
              <a:defRPr/>
            </a:pPr>
            <a:r>
              <a:rPr lang="en-US" sz="2400" dirty="0" err="1" smtClean="0">
                <a:solidFill>
                  <a:srgbClr val="7030A0"/>
                </a:solidFill>
              </a:rPr>
              <a:t>Repolarisation</a:t>
            </a:r>
            <a:r>
              <a:rPr lang="en-US" sz="2400" dirty="0" smtClean="0">
                <a:solidFill>
                  <a:srgbClr val="7030A0"/>
                </a:solidFill>
              </a:rPr>
              <a:t> phase</a:t>
            </a:r>
          </a:p>
          <a:p>
            <a:pPr marL="342900" lvl="1" indent="-342900">
              <a:buClr>
                <a:schemeClr val="folHlink"/>
              </a:buClr>
              <a:buSzPct val="60000"/>
              <a:buFont typeface="Wingdings" pitchFamily="2" charset="2"/>
              <a:buNone/>
              <a:defRPr/>
            </a:pPr>
            <a:endParaRPr lang="en-US" sz="2400" dirty="0" smtClean="0">
              <a:solidFill>
                <a:srgbClr val="7030A0"/>
              </a:solidFill>
            </a:endParaRPr>
          </a:p>
          <a:p>
            <a:pPr marL="0" lvl="1" indent="0">
              <a:buClr>
                <a:schemeClr val="folHlink"/>
              </a:buClr>
              <a:buSzPct val="60000"/>
              <a:buFont typeface="Wingdings" pitchFamily="2" charset="2"/>
              <a:buNone/>
              <a:defRPr/>
            </a:pPr>
            <a:r>
              <a:rPr lang="en-US" sz="2400" dirty="0" smtClean="0">
                <a:solidFill>
                  <a:srgbClr val="7030A0"/>
                </a:solidFill>
              </a:rPr>
              <a:t>Electrical activity associated with one contraction in a muscle</a:t>
            </a:r>
            <a:endParaRPr lang="en-US"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solidFill>
                  <a:srgbClr val="00B050"/>
                </a:solidFill>
                <a:latin typeface="Arial" charset="0"/>
                <a:cs typeface="Arial" charset="0"/>
              </a:rPr>
              <a:t>Physiological Systems</a:t>
            </a:r>
            <a:r>
              <a:rPr lang="en-US" smtClean="0">
                <a:solidFill>
                  <a:srgbClr val="C00000"/>
                </a:solidFill>
                <a:latin typeface="Arial" charset="0"/>
                <a:cs typeface="Arial" charset="0"/>
              </a:rPr>
              <a:t>…</a:t>
            </a:r>
          </a:p>
        </p:txBody>
      </p:sp>
      <p:sp>
        <p:nvSpPr>
          <p:cNvPr id="26627" name="Rectangle 3"/>
          <p:cNvSpPr>
            <a:spLocks noGrp="1" noChangeArrowheads="1"/>
          </p:cNvSpPr>
          <p:nvPr>
            <p:ph idx="1"/>
          </p:nvPr>
        </p:nvSpPr>
        <p:spPr>
          <a:xfrm>
            <a:off x="838200" y="914400"/>
            <a:ext cx="8077200" cy="533400"/>
          </a:xfrm>
        </p:spPr>
        <p:txBody>
          <a:bodyPr/>
          <a:lstStyle/>
          <a:p>
            <a:pPr eaLnBrk="1" hangingPunct="1">
              <a:buFont typeface="Wingdings" pitchFamily="2" charset="2"/>
              <a:buNone/>
            </a:pPr>
            <a:r>
              <a:rPr lang="en-US" smtClean="0">
                <a:latin typeface="Arial" charset="0"/>
                <a:cs typeface="Arial" charset="0"/>
              </a:rPr>
              <a:t> </a:t>
            </a:r>
            <a:r>
              <a:rPr lang="en-US" sz="2800" smtClean="0">
                <a:solidFill>
                  <a:srgbClr val="C00000"/>
                </a:solidFill>
                <a:latin typeface="Arial" charset="0"/>
                <a:cs typeface="Arial" charset="0"/>
              </a:rPr>
              <a:t>Human body contains various types of systems:</a:t>
            </a:r>
          </a:p>
        </p:txBody>
      </p:sp>
      <p:grpSp>
        <p:nvGrpSpPr>
          <p:cNvPr id="26628" name="Group 7"/>
          <p:cNvGrpSpPr>
            <a:grpSpLocks/>
          </p:cNvGrpSpPr>
          <p:nvPr/>
        </p:nvGrpSpPr>
        <p:grpSpPr bwMode="auto">
          <a:xfrm>
            <a:off x="457200" y="1524000"/>
            <a:ext cx="8458200" cy="4876800"/>
            <a:chOff x="457200" y="1600200"/>
            <a:chExt cx="8458200" cy="4953000"/>
          </a:xfrm>
        </p:grpSpPr>
        <p:sp>
          <p:nvSpPr>
            <p:cNvPr id="26630" name="Rounded Rectangle 3"/>
            <p:cNvSpPr>
              <a:spLocks noChangeArrowheads="1"/>
            </p:cNvSpPr>
            <p:nvPr/>
          </p:nvSpPr>
          <p:spPr bwMode="auto">
            <a:xfrm>
              <a:off x="2895600" y="1828800"/>
              <a:ext cx="3276600" cy="4724400"/>
            </a:xfrm>
            <a:prstGeom prst="roundRect">
              <a:avLst>
                <a:gd name="adj" fmla="val 16667"/>
              </a:avLst>
            </a:prstGeom>
            <a:solidFill>
              <a:schemeClr val="accent1"/>
            </a:solidFill>
            <a:ln w="9525" algn="ctr">
              <a:solidFill>
                <a:schemeClr val="tx1"/>
              </a:solidFill>
              <a:miter lim="800000"/>
              <a:headEnd/>
              <a:tailEnd/>
            </a:ln>
          </p:spPr>
          <p:txBody>
            <a:bodyPr wrap="none"/>
            <a:lstStyle/>
            <a:p>
              <a:endParaRPr lang="en-US"/>
            </a:p>
            <a:p>
              <a:r>
                <a:rPr lang="en-US"/>
                <a:t>ELECTRICAL</a:t>
              </a:r>
            </a:p>
            <a:p>
              <a:r>
                <a:rPr lang="en-US"/>
                <a:t>MECHANICAL</a:t>
              </a:r>
            </a:p>
            <a:p>
              <a:r>
                <a:rPr lang="en-US"/>
                <a:t>ACOUSTIC</a:t>
              </a:r>
            </a:p>
            <a:p>
              <a:r>
                <a:rPr lang="en-US"/>
                <a:t>THERMAL</a:t>
              </a:r>
            </a:p>
            <a:p>
              <a:r>
                <a:rPr lang="en-US"/>
                <a:t>CHEMICAL</a:t>
              </a:r>
            </a:p>
            <a:p>
              <a:r>
                <a:rPr lang="en-US"/>
                <a:t>HYDRAULIC</a:t>
              </a:r>
            </a:p>
            <a:p>
              <a:r>
                <a:rPr lang="en-US"/>
                <a:t>PNEUMATIC</a:t>
              </a:r>
            </a:p>
            <a:p>
              <a:r>
                <a:rPr lang="en-US"/>
                <a:t>OPTICAL</a:t>
              </a:r>
            </a:p>
            <a:p>
              <a:r>
                <a:rPr lang="en-US"/>
                <a:t>COMPUTER </a:t>
              </a:r>
            </a:p>
            <a:p>
              <a:r>
                <a:rPr lang="en-US"/>
                <a:t>COMMUNICATION</a:t>
              </a:r>
            </a:p>
            <a:p>
              <a:r>
                <a:rPr lang="en-US"/>
                <a:t>CONTROL</a:t>
              </a:r>
            </a:p>
            <a:p>
              <a:endParaRPr lang="en-US"/>
            </a:p>
            <a:p>
              <a:endParaRPr lang="en-US"/>
            </a:p>
          </p:txBody>
        </p:sp>
        <p:sp>
          <p:nvSpPr>
            <p:cNvPr id="26631" name="Right Arrow 4"/>
            <p:cNvSpPr>
              <a:spLocks noChangeArrowheads="1"/>
            </p:cNvSpPr>
            <p:nvPr/>
          </p:nvSpPr>
          <p:spPr bwMode="auto">
            <a:xfrm>
              <a:off x="457200" y="1600200"/>
              <a:ext cx="2362200" cy="4724400"/>
            </a:xfrm>
            <a:prstGeom prst="rightArrow">
              <a:avLst>
                <a:gd name="adj1" fmla="val 66509"/>
                <a:gd name="adj2" fmla="val 50000"/>
              </a:avLst>
            </a:prstGeom>
            <a:solidFill>
              <a:schemeClr val="accent1"/>
            </a:solidFill>
            <a:ln w="9525" algn="ctr">
              <a:solidFill>
                <a:schemeClr val="tx1"/>
              </a:solidFill>
              <a:miter lim="800000"/>
              <a:headEnd/>
              <a:tailEnd/>
            </a:ln>
          </p:spPr>
          <p:txBody>
            <a:bodyPr wrap="none"/>
            <a:lstStyle/>
            <a:p>
              <a:r>
                <a:rPr lang="en-US"/>
                <a:t>Vision</a:t>
              </a:r>
            </a:p>
            <a:p>
              <a:r>
                <a:rPr lang="en-US"/>
                <a:t>Hearing</a:t>
              </a:r>
            </a:p>
            <a:p>
              <a:r>
                <a:rPr lang="en-US"/>
                <a:t>Smell</a:t>
              </a:r>
            </a:p>
            <a:p>
              <a:r>
                <a:rPr lang="en-US"/>
                <a:t>Taste</a:t>
              </a:r>
            </a:p>
            <a:p>
              <a:r>
                <a:rPr lang="en-US"/>
                <a:t>Inspired air</a:t>
              </a:r>
            </a:p>
            <a:p>
              <a:r>
                <a:rPr lang="en-US"/>
                <a:t>Sensation</a:t>
              </a:r>
            </a:p>
            <a:p>
              <a:r>
                <a:rPr lang="en-US"/>
                <a:t>Liquid intake</a:t>
              </a:r>
            </a:p>
            <a:p>
              <a:r>
                <a:rPr lang="en-US"/>
                <a:t>Food intake</a:t>
              </a:r>
            </a:p>
          </p:txBody>
        </p:sp>
        <p:sp>
          <p:nvSpPr>
            <p:cNvPr id="26632" name="Right Arrow 6"/>
            <p:cNvSpPr>
              <a:spLocks noChangeArrowheads="1"/>
            </p:cNvSpPr>
            <p:nvPr/>
          </p:nvSpPr>
          <p:spPr bwMode="auto">
            <a:xfrm>
              <a:off x="6324600" y="1676400"/>
              <a:ext cx="2590800" cy="4495800"/>
            </a:xfrm>
            <a:prstGeom prst="rightArrow">
              <a:avLst>
                <a:gd name="adj1" fmla="val 66509"/>
                <a:gd name="adj2" fmla="val 50000"/>
              </a:avLst>
            </a:prstGeom>
            <a:solidFill>
              <a:schemeClr val="accent1"/>
            </a:solidFill>
            <a:ln w="9525" algn="ctr">
              <a:solidFill>
                <a:schemeClr val="tx1"/>
              </a:solidFill>
              <a:miter lim="800000"/>
              <a:headEnd/>
              <a:tailEnd/>
            </a:ln>
          </p:spPr>
          <p:txBody>
            <a:bodyPr wrap="none"/>
            <a:lstStyle/>
            <a:p>
              <a:r>
                <a:rPr lang="en-US"/>
                <a:t>Identification</a:t>
              </a:r>
            </a:p>
            <a:p>
              <a:r>
                <a:rPr lang="en-US"/>
                <a:t>Speech</a:t>
              </a:r>
            </a:p>
            <a:p>
              <a:r>
                <a:rPr lang="en-US"/>
                <a:t>Behavior</a:t>
              </a:r>
            </a:p>
            <a:p>
              <a:r>
                <a:rPr lang="en-US"/>
                <a:t>Appearance</a:t>
              </a:r>
            </a:p>
            <a:p>
              <a:r>
                <a:rPr lang="en-US"/>
                <a:t>Expired air</a:t>
              </a:r>
            </a:p>
            <a:p>
              <a:r>
                <a:rPr lang="en-US"/>
                <a:t>Liquid waste</a:t>
              </a:r>
            </a:p>
            <a:p>
              <a:r>
                <a:rPr lang="en-US"/>
                <a:t>Food  waste</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3200" smtClean="0">
                <a:solidFill>
                  <a:srgbClr val="C00000"/>
                </a:solidFill>
              </a:rPr>
              <a:t>Cont..</a:t>
            </a:r>
          </a:p>
        </p:txBody>
      </p:sp>
      <p:sp>
        <p:nvSpPr>
          <p:cNvPr id="45059" name="Rectangle 3"/>
          <p:cNvSpPr>
            <a:spLocks noGrp="1" noChangeArrowheads="1"/>
          </p:cNvSpPr>
          <p:nvPr>
            <p:ph idx="1"/>
          </p:nvPr>
        </p:nvSpPr>
        <p:spPr>
          <a:xfrm>
            <a:off x="1182688" y="914400"/>
            <a:ext cx="7656512" cy="5638800"/>
          </a:xfrm>
        </p:spPr>
        <p:txBody>
          <a:bodyPr/>
          <a:lstStyle/>
          <a:p>
            <a:pPr eaLnBrk="1" hangingPunct="1"/>
            <a:r>
              <a:rPr lang="en-US" smtClean="0">
                <a:latin typeface="Arial" charset="0"/>
                <a:cs typeface="Arial" charset="0"/>
              </a:rPr>
              <a:t>Typical cell potential waveform</a:t>
            </a:r>
          </a:p>
          <a:p>
            <a:pPr eaLnBrk="1" hangingPunct="1">
              <a:buFont typeface="Wingdings" pitchFamily="2" charset="2"/>
              <a:buNone/>
            </a:pPr>
            <a:r>
              <a:rPr lang="en-US" smtClean="0">
                <a:latin typeface="Arial" charset="0"/>
                <a:cs typeface="Arial" charset="0"/>
              </a:rPr>
              <a:t>Typical terms:</a:t>
            </a:r>
          </a:p>
          <a:p>
            <a:pPr lvl="1" eaLnBrk="1" hangingPunct="1">
              <a:buFont typeface="Wingdings" pitchFamily="2" charset="2"/>
              <a:buChar char="Ø"/>
            </a:pPr>
            <a:r>
              <a:rPr lang="en-US" smtClean="0">
                <a:latin typeface="Arial" charset="0"/>
                <a:cs typeface="Arial" charset="0"/>
              </a:rPr>
              <a:t>Resting potential and action potential</a:t>
            </a:r>
          </a:p>
          <a:p>
            <a:pPr lvl="1" eaLnBrk="1" hangingPunct="1">
              <a:buFont typeface="Wingdings" pitchFamily="2" charset="2"/>
              <a:buChar char="Ø"/>
            </a:pPr>
            <a:r>
              <a:rPr lang="en-US" smtClean="0">
                <a:latin typeface="Arial" charset="0"/>
                <a:cs typeface="Arial" charset="0"/>
              </a:rPr>
              <a:t>Depolarization and Repolarization phase</a:t>
            </a:r>
          </a:p>
          <a:p>
            <a:pPr lvl="1" eaLnBrk="1" hangingPunct="1">
              <a:buFont typeface="Wingdings" pitchFamily="2" charset="2"/>
              <a:buChar char="Ø"/>
            </a:pPr>
            <a:r>
              <a:rPr lang="en-US" smtClean="0">
                <a:latin typeface="Arial" charset="0"/>
                <a:cs typeface="Arial" charset="0"/>
              </a:rPr>
              <a:t>Sodium pump</a:t>
            </a:r>
          </a:p>
          <a:p>
            <a:pPr lvl="1" eaLnBrk="1" hangingPunct="1">
              <a:buFont typeface="Wingdings" pitchFamily="2" charset="2"/>
              <a:buChar char="Ø"/>
            </a:pPr>
            <a:r>
              <a:rPr lang="en-US" smtClean="0">
                <a:latin typeface="Arial" charset="0"/>
                <a:cs typeface="Arial" charset="0"/>
              </a:rPr>
              <a:t>All-or-nothing law</a:t>
            </a:r>
          </a:p>
          <a:p>
            <a:pPr lvl="1" eaLnBrk="1" hangingPunct="1">
              <a:buFont typeface="Wingdings" pitchFamily="2" charset="2"/>
              <a:buChar char="Ø"/>
            </a:pPr>
            <a:r>
              <a:rPr lang="en-US" smtClean="0">
                <a:latin typeface="Arial" charset="0"/>
                <a:cs typeface="Arial" charset="0"/>
              </a:rPr>
              <a:t>Net height of the action potential</a:t>
            </a:r>
          </a:p>
          <a:p>
            <a:pPr lvl="1" eaLnBrk="1" hangingPunct="1">
              <a:buFont typeface="Wingdings" pitchFamily="2" charset="2"/>
              <a:buChar char="Ø"/>
            </a:pPr>
            <a:r>
              <a:rPr lang="en-US" smtClean="0">
                <a:latin typeface="Arial" charset="0"/>
                <a:cs typeface="Arial" charset="0"/>
              </a:rPr>
              <a:t>Absolute refractory period</a:t>
            </a:r>
          </a:p>
          <a:p>
            <a:pPr lvl="1" eaLnBrk="1" hangingPunct="1">
              <a:buFont typeface="Wingdings" pitchFamily="2" charset="2"/>
              <a:buChar char="Ø"/>
            </a:pPr>
            <a:r>
              <a:rPr lang="en-US" smtClean="0">
                <a:latin typeface="Arial" charset="0"/>
                <a:cs typeface="Arial" charset="0"/>
              </a:rPr>
              <a:t>Relative refractory period</a:t>
            </a:r>
          </a:p>
          <a:p>
            <a:pPr lvl="1" eaLnBrk="1" hangingPunct="1">
              <a:buFont typeface="Wingdings" pitchFamily="2" charset="2"/>
              <a:buChar char="Ø"/>
            </a:pPr>
            <a:r>
              <a:rPr lang="en-US" smtClean="0">
                <a:latin typeface="Arial" charset="0"/>
                <a:cs typeface="Arial" charset="0"/>
              </a:rPr>
              <a:t>Propagation rate/Nerve conduction rate/conduction velocity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200" smtClean="0">
                <a:solidFill>
                  <a:srgbClr val="C00000"/>
                </a:solidFill>
              </a:rPr>
              <a:t>Polarized state and Resting Potential..</a:t>
            </a:r>
          </a:p>
        </p:txBody>
      </p:sp>
      <p:pic>
        <p:nvPicPr>
          <p:cNvPr id="46084" name="Picture 2"/>
          <p:cNvPicPr>
            <a:picLocks noChangeAspect="1" noChangeArrowheads="1"/>
          </p:cNvPicPr>
          <p:nvPr/>
        </p:nvPicPr>
        <p:blipFill>
          <a:blip r:embed="rId3" cstate="print"/>
          <a:srcRect/>
          <a:stretch>
            <a:fillRect/>
          </a:stretch>
        </p:blipFill>
        <p:spPr bwMode="auto">
          <a:xfrm>
            <a:off x="1298575" y="1447800"/>
            <a:ext cx="4892675" cy="3352800"/>
          </a:xfrm>
          <a:prstGeom prst="rect">
            <a:avLst/>
          </a:prstGeom>
          <a:noFill/>
          <a:ln w="9525">
            <a:noFill/>
            <a:miter lim="800000"/>
            <a:headEnd/>
            <a:tailEnd/>
          </a:ln>
        </p:spPr>
      </p:pic>
      <p:pic>
        <p:nvPicPr>
          <p:cNvPr id="46085" name="Picture 3"/>
          <p:cNvPicPr>
            <a:picLocks noChangeAspect="1" noChangeArrowheads="1"/>
          </p:cNvPicPr>
          <p:nvPr/>
        </p:nvPicPr>
        <p:blipFill>
          <a:blip r:embed="rId4" cstate="print"/>
          <a:srcRect/>
          <a:stretch>
            <a:fillRect/>
          </a:stretch>
        </p:blipFill>
        <p:spPr bwMode="auto">
          <a:xfrm>
            <a:off x="6648450" y="4191000"/>
            <a:ext cx="127635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3200" smtClean="0">
                <a:solidFill>
                  <a:srgbClr val="C00000"/>
                </a:solidFill>
              </a:rPr>
              <a:t>Depolarized state and Action Potential..</a:t>
            </a:r>
          </a:p>
        </p:txBody>
      </p:sp>
      <p:pic>
        <p:nvPicPr>
          <p:cNvPr id="47108" name="Picture 2"/>
          <p:cNvPicPr>
            <a:picLocks noChangeAspect="1" noChangeArrowheads="1"/>
          </p:cNvPicPr>
          <p:nvPr/>
        </p:nvPicPr>
        <p:blipFill>
          <a:blip r:embed="rId3" cstate="print"/>
          <a:srcRect/>
          <a:stretch>
            <a:fillRect/>
          </a:stretch>
        </p:blipFill>
        <p:spPr bwMode="auto">
          <a:xfrm>
            <a:off x="1371600" y="1304925"/>
            <a:ext cx="3781425" cy="4873625"/>
          </a:xfrm>
          <a:prstGeom prst="rect">
            <a:avLst/>
          </a:prstGeom>
          <a:noFill/>
          <a:ln w="9525">
            <a:noFill/>
            <a:miter lim="800000"/>
            <a:headEnd/>
            <a:tailEnd/>
          </a:ln>
        </p:spPr>
      </p:pic>
      <p:pic>
        <p:nvPicPr>
          <p:cNvPr id="47109" name="Picture 3"/>
          <p:cNvPicPr>
            <a:picLocks noChangeAspect="1" noChangeArrowheads="1"/>
          </p:cNvPicPr>
          <p:nvPr/>
        </p:nvPicPr>
        <p:blipFill>
          <a:blip r:embed="rId4" cstate="print"/>
          <a:srcRect/>
          <a:stretch>
            <a:fillRect/>
          </a:stretch>
        </p:blipFill>
        <p:spPr bwMode="auto">
          <a:xfrm>
            <a:off x="6223000" y="3581400"/>
            <a:ext cx="17018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200" smtClean="0">
                <a:solidFill>
                  <a:srgbClr val="C00000"/>
                </a:solidFill>
              </a:rPr>
              <a:t>Action potential &amp; Resting potential</a:t>
            </a:r>
          </a:p>
        </p:txBody>
      </p:sp>
      <p:sp>
        <p:nvSpPr>
          <p:cNvPr id="48131" name="Rectangle 3"/>
          <p:cNvSpPr>
            <a:spLocks noGrp="1" noChangeArrowheads="1"/>
          </p:cNvSpPr>
          <p:nvPr>
            <p:ph idx="1"/>
          </p:nvPr>
        </p:nvSpPr>
        <p:spPr>
          <a:xfrm>
            <a:off x="762000" y="914400"/>
            <a:ext cx="5410200" cy="609600"/>
          </a:xfrm>
        </p:spPr>
        <p:txBody>
          <a:bodyPr/>
          <a:lstStyle/>
          <a:p>
            <a:r>
              <a:rPr lang="en-US" smtClean="0">
                <a:solidFill>
                  <a:srgbClr val="7030A0"/>
                </a:solidFill>
              </a:rPr>
              <a:t>Polarised state</a:t>
            </a:r>
            <a:endParaRPr lang="en-US" smtClean="0">
              <a:latin typeface="Arial" charset="0"/>
              <a:cs typeface="Arial" charset="0"/>
            </a:endParaRPr>
          </a:p>
        </p:txBody>
      </p:sp>
      <p:sp>
        <p:nvSpPr>
          <p:cNvPr id="48132" name="TextBox 8"/>
          <p:cNvSpPr txBox="1">
            <a:spLocks noChangeArrowheads="1"/>
          </p:cNvSpPr>
          <p:nvPr/>
        </p:nvSpPr>
        <p:spPr bwMode="auto">
          <a:xfrm>
            <a:off x="5105400" y="2979738"/>
            <a:ext cx="2895600" cy="830262"/>
          </a:xfrm>
          <a:prstGeom prst="rect">
            <a:avLst/>
          </a:prstGeom>
          <a:noFill/>
          <a:ln w="9525">
            <a:noFill/>
            <a:miter lim="800000"/>
            <a:headEnd/>
            <a:tailEnd/>
          </a:ln>
        </p:spPr>
        <p:txBody>
          <a:bodyPr>
            <a:spAutoFit/>
          </a:bodyPr>
          <a:lstStyle/>
          <a:p>
            <a:r>
              <a:rPr lang="en-US"/>
              <a:t>Semi permeable membrane</a:t>
            </a:r>
          </a:p>
        </p:txBody>
      </p:sp>
      <p:grpSp>
        <p:nvGrpSpPr>
          <p:cNvPr id="48133" name="Group 59"/>
          <p:cNvGrpSpPr>
            <a:grpSpLocks/>
          </p:cNvGrpSpPr>
          <p:nvPr/>
        </p:nvGrpSpPr>
        <p:grpSpPr bwMode="auto">
          <a:xfrm>
            <a:off x="2133600" y="1524000"/>
            <a:ext cx="3124200" cy="2514600"/>
            <a:chOff x="3581400" y="1066800"/>
            <a:chExt cx="3124200" cy="2514600"/>
          </a:xfrm>
        </p:grpSpPr>
        <p:sp>
          <p:nvSpPr>
            <p:cNvPr id="48191" name="TextBox 9"/>
            <p:cNvSpPr txBox="1">
              <a:spLocks noChangeArrowheads="1"/>
            </p:cNvSpPr>
            <p:nvPr/>
          </p:nvSpPr>
          <p:spPr bwMode="auto">
            <a:xfrm>
              <a:off x="4800600" y="1600200"/>
              <a:ext cx="609600" cy="461963"/>
            </a:xfrm>
            <a:prstGeom prst="rect">
              <a:avLst/>
            </a:prstGeom>
            <a:noFill/>
            <a:ln w="9525">
              <a:noFill/>
              <a:miter lim="800000"/>
              <a:headEnd/>
              <a:tailEnd/>
            </a:ln>
          </p:spPr>
          <p:txBody>
            <a:bodyPr>
              <a:spAutoFit/>
            </a:bodyPr>
            <a:lstStyle/>
            <a:p>
              <a:r>
                <a:rPr lang="en-US"/>
                <a:t>Cl</a:t>
              </a:r>
              <a:r>
                <a:rPr lang="en-US" baseline="30000"/>
                <a:t>-</a:t>
              </a:r>
            </a:p>
          </p:txBody>
        </p:sp>
        <p:sp>
          <p:nvSpPr>
            <p:cNvPr id="48192" name="TextBox 10"/>
            <p:cNvSpPr txBox="1">
              <a:spLocks noChangeArrowheads="1"/>
            </p:cNvSpPr>
            <p:nvPr/>
          </p:nvSpPr>
          <p:spPr bwMode="auto">
            <a:xfrm>
              <a:off x="4419600" y="1752600"/>
              <a:ext cx="533400" cy="461963"/>
            </a:xfrm>
            <a:prstGeom prst="rect">
              <a:avLst/>
            </a:prstGeom>
            <a:noFill/>
            <a:ln w="9525">
              <a:noFill/>
              <a:miter lim="800000"/>
              <a:headEnd/>
              <a:tailEnd/>
            </a:ln>
          </p:spPr>
          <p:txBody>
            <a:bodyPr>
              <a:spAutoFit/>
            </a:bodyPr>
            <a:lstStyle/>
            <a:p>
              <a:r>
                <a:rPr lang="en-US"/>
                <a:t>K</a:t>
              </a:r>
              <a:r>
                <a:rPr lang="en-US" baseline="30000"/>
                <a:t>+</a:t>
              </a:r>
            </a:p>
          </p:txBody>
        </p:sp>
        <p:sp>
          <p:nvSpPr>
            <p:cNvPr id="48193" name="TextBox 12"/>
            <p:cNvSpPr txBox="1">
              <a:spLocks noChangeArrowheads="1"/>
            </p:cNvSpPr>
            <p:nvPr/>
          </p:nvSpPr>
          <p:spPr bwMode="auto">
            <a:xfrm>
              <a:off x="4572000" y="2509838"/>
              <a:ext cx="609600" cy="461962"/>
            </a:xfrm>
            <a:prstGeom prst="rect">
              <a:avLst/>
            </a:prstGeom>
            <a:noFill/>
            <a:ln w="9525">
              <a:noFill/>
              <a:miter lim="800000"/>
              <a:headEnd/>
              <a:tailEnd/>
            </a:ln>
          </p:spPr>
          <p:txBody>
            <a:bodyPr>
              <a:spAutoFit/>
            </a:bodyPr>
            <a:lstStyle/>
            <a:p>
              <a:r>
                <a:rPr lang="en-US"/>
                <a:t>Cl</a:t>
              </a:r>
              <a:r>
                <a:rPr lang="en-US" baseline="30000"/>
                <a:t>-</a:t>
              </a:r>
            </a:p>
          </p:txBody>
        </p:sp>
        <p:sp>
          <p:nvSpPr>
            <p:cNvPr id="48194" name="TextBox 13"/>
            <p:cNvSpPr txBox="1">
              <a:spLocks noChangeArrowheads="1"/>
            </p:cNvSpPr>
            <p:nvPr/>
          </p:nvSpPr>
          <p:spPr bwMode="auto">
            <a:xfrm>
              <a:off x="5257800" y="2209800"/>
              <a:ext cx="609600" cy="461963"/>
            </a:xfrm>
            <a:prstGeom prst="rect">
              <a:avLst/>
            </a:prstGeom>
            <a:noFill/>
            <a:ln w="9525">
              <a:noFill/>
              <a:miter lim="800000"/>
              <a:headEnd/>
              <a:tailEnd/>
            </a:ln>
          </p:spPr>
          <p:txBody>
            <a:bodyPr>
              <a:spAutoFit/>
            </a:bodyPr>
            <a:lstStyle/>
            <a:p>
              <a:r>
                <a:rPr lang="en-US"/>
                <a:t>Cl</a:t>
              </a:r>
              <a:r>
                <a:rPr lang="en-US" baseline="30000"/>
                <a:t>-</a:t>
              </a:r>
            </a:p>
          </p:txBody>
        </p:sp>
        <p:sp>
          <p:nvSpPr>
            <p:cNvPr id="48195" name="TextBox 15"/>
            <p:cNvSpPr txBox="1">
              <a:spLocks noChangeArrowheads="1"/>
            </p:cNvSpPr>
            <p:nvPr/>
          </p:nvSpPr>
          <p:spPr bwMode="auto">
            <a:xfrm>
              <a:off x="5181600" y="1752600"/>
              <a:ext cx="533400" cy="461963"/>
            </a:xfrm>
            <a:prstGeom prst="rect">
              <a:avLst/>
            </a:prstGeom>
            <a:noFill/>
            <a:ln w="9525">
              <a:noFill/>
              <a:miter lim="800000"/>
              <a:headEnd/>
              <a:tailEnd/>
            </a:ln>
          </p:spPr>
          <p:txBody>
            <a:bodyPr>
              <a:spAutoFit/>
            </a:bodyPr>
            <a:lstStyle/>
            <a:p>
              <a:r>
                <a:rPr lang="en-US"/>
                <a:t>K</a:t>
              </a:r>
              <a:r>
                <a:rPr lang="en-US" baseline="30000"/>
                <a:t>+</a:t>
              </a:r>
            </a:p>
          </p:txBody>
        </p:sp>
        <p:sp>
          <p:nvSpPr>
            <p:cNvPr id="48196" name="TextBox 16"/>
            <p:cNvSpPr txBox="1">
              <a:spLocks noChangeArrowheads="1"/>
            </p:cNvSpPr>
            <p:nvPr/>
          </p:nvSpPr>
          <p:spPr bwMode="auto">
            <a:xfrm>
              <a:off x="5029200" y="2667000"/>
              <a:ext cx="533400" cy="461963"/>
            </a:xfrm>
            <a:prstGeom prst="rect">
              <a:avLst/>
            </a:prstGeom>
            <a:noFill/>
            <a:ln w="9525">
              <a:noFill/>
              <a:miter lim="800000"/>
              <a:headEnd/>
              <a:tailEnd/>
            </a:ln>
          </p:spPr>
          <p:txBody>
            <a:bodyPr>
              <a:spAutoFit/>
            </a:bodyPr>
            <a:lstStyle/>
            <a:p>
              <a:r>
                <a:rPr lang="en-US"/>
                <a:t>K</a:t>
              </a:r>
              <a:r>
                <a:rPr lang="en-US" baseline="30000"/>
                <a:t>+</a:t>
              </a:r>
            </a:p>
          </p:txBody>
        </p:sp>
        <p:sp>
          <p:nvSpPr>
            <p:cNvPr id="48197" name="TextBox 17"/>
            <p:cNvSpPr txBox="1">
              <a:spLocks noChangeArrowheads="1"/>
            </p:cNvSpPr>
            <p:nvPr/>
          </p:nvSpPr>
          <p:spPr bwMode="auto">
            <a:xfrm>
              <a:off x="4267200" y="2286000"/>
              <a:ext cx="609600" cy="461963"/>
            </a:xfrm>
            <a:prstGeom prst="rect">
              <a:avLst/>
            </a:prstGeom>
            <a:noFill/>
            <a:ln w="9525">
              <a:noFill/>
              <a:miter lim="800000"/>
              <a:headEnd/>
              <a:tailEnd/>
            </a:ln>
          </p:spPr>
          <p:txBody>
            <a:bodyPr>
              <a:spAutoFit/>
            </a:bodyPr>
            <a:lstStyle/>
            <a:p>
              <a:r>
                <a:rPr lang="en-US"/>
                <a:t>Cl</a:t>
              </a:r>
              <a:r>
                <a:rPr lang="en-US" baseline="30000"/>
                <a:t>-</a:t>
              </a:r>
            </a:p>
          </p:txBody>
        </p:sp>
        <p:grpSp>
          <p:nvGrpSpPr>
            <p:cNvPr id="48198" name="Group 58"/>
            <p:cNvGrpSpPr>
              <a:grpSpLocks/>
            </p:cNvGrpSpPr>
            <p:nvPr/>
          </p:nvGrpSpPr>
          <p:grpSpPr bwMode="auto">
            <a:xfrm>
              <a:off x="3581400" y="1066800"/>
              <a:ext cx="3124200" cy="2514600"/>
              <a:chOff x="3581400" y="1066800"/>
              <a:chExt cx="3124200" cy="2514600"/>
            </a:xfrm>
          </p:grpSpPr>
          <p:sp>
            <p:nvSpPr>
              <p:cNvPr id="6" name="Donut 5"/>
              <p:cNvSpPr/>
              <p:nvPr/>
            </p:nvSpPr>
            <p:spPr bwMode="auto">
              <a:xfrm>
                <a:off x="4191000" y="1524000"/>
                <a:ext cx="1676400" cy="1676400"/>
              </a:xfrm>
              <a:prstGeom prst="donut">
                <a:avLst>
                  <a:gd name="adj" fmla="val 4991"/>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
            <p:nvSpPr>
              <p:cNvPr id="48200" name="TextBox 11"/>
              <p:cNvSpPr txBox="1">
                <a:spLocks noChangeArrowheads="1"/>
              </p:cNvSpPr>
              <p:nvPr/>
            </p:nvSpPr>
            <p:spPr bwMode="auto">
              <a:xfrm>
                <a:off x="3657600" y="1600200"/>
                <a:ext cx="838200" cy="461963"/>
              </a:xfrm>
              <a:prstGeom prst="rect">
                <a:avLst/>
              </a:prstGeom>
              <a:noFill/>
              <a:ln w="9525">
                <a:noFill/>
                <a:miter lim="800000"/>
                <a:headEnd/>
                <a:tailEnd/>
              </a:ln>
            </p:spPr>
            <p:txBody>
              <a:bodyPr>
                <a:spAutoFit/>
              </a:bodyPr>
              <a:lstStyle/>
              <a:p>
                <a:r>
                  <a:rPr lang="en-US"/>
                  <a:t>Na</a:t>
                </a:r>
                <a:r>
                  <a:rPr lang="en-US" baseline="30000"/>
                  <a:t>+</a:t>
                </a:r>
              </a:p>
            </p:txBody>
          </p:sp>
          <p:sp>
            <p:nvSpPr>
              <p:cNvPr id="48201" name="TextBox 18"/>
              <p:cNvSpPr txBox="1">
                <a:spLocks noChangeArrowheads="1"/>
              </p:cNvSpPr>
              <p:nvPr/>
            </p:nvSpPr>
            <p:spPr bwMode="auto">
              <a:xfrm>
                <a:off x="3581400" y="2509838"/>
                <a:ext cx="838200" cy="461962"/>
              </a:xfrm>
              <a:prstGeom prst="rect">
                <a:avLst/>
              </a:prstGeom>
              <a:noFill/>
              <a:ln w="9525">
                <a:noFill/>
                <a:miter lim="800000"/>
                <a:headEnd/>
                <a:tailEnd/>
              </a:ln>
            </p:spPr>
            <p:txBody>
              <a:bodyPr>
                <a:spAutoFit/>
              </a:bodyPr>
              <a:lstStyle/>
              <a:p>
                <a:r>
                  <a:rPr lang="en-US"/>
                  <a:t>Na</a:t>
                </a:r>
                <a:r>
                  <a:rPr lang="en-US" baseline="30000"/>
                  <a:t>+</a:t>
                </a:r>
              </a:p>
            </p:txBody>
          </p:sp>
          <p:sp>
            <p:nvSpPr>
              <p:cNvPr id="48202" name="TextBox 19"/>
              <p:cNvSpPr txBox="1">
                <a:spLocks noChangeArrowheads="1"/>
              </p:cNvSpPr>
              <p:nvPr/>
            </p:nvSpPr>
            <p:spPr bwMode="auto">
              <a:xfrm>
                <a:off x="5867400" y="2209800"/>
                <a:ext cx="838200" cy="461963"/>
              </a:xfrm>
              <a:prstGeom prst="rect">
                <a:avLst/>
              </a:prstGeom>
              <a:noFill/>
              <a:ln w="9525">
                <a:noFill/>
                <a:miter lim="800000"/>
                <a:headEnd/>
                <a:tailEnd/>
              </a:ln>
            </p:spPr>
            <p:txBody>
              <a:bodyPr>
                <a:spAutoFit/>
              </a:bodyPr>
              <a:lstStyle/>
              <a:p>
                <a:r>
                  <a:rPr lang="en-US"/>
                  <a:t>Na</a:t>
                </a:r>
                <a:r>
                  <a:rPr lang="en-US" baseline="30000"/>
                  <a:t>+</a:t>
                </a:r>
              </a:p>
            </p:txBody>
          </p:sp>
          <p:sp>
            <p:nvSpPr>
              <p:cNvPr id="48203" name="TextBox 20"/>
              <p:cNvSpPr txBox="1">
                <a:spLocks noChangeArrowheads="1"/>
              </p:cNvSpPr>
              <p:nvPr/>
            </p:nvSpPr>
            <p:spPr bwMode="auto">
              <a:xfrm>
                <a:off x="4495800" y="3119438"/>
                <a:ext cx="838200" cy="461962"/>
              </a:xfrm>
              <a:prstGeom prst="rect">
                <a:avLst/>
              </a:prstGeom>
              <a:noFill/>
              <a:ln w="9525">
                <a:noFill/>
                <a:miter lim="800000"/>
                <a:headEnd/>
                <a:tailEnd/>
              </a:ln>
            </p:spPr>
            <p:txBody>
              <a:bodyPr>
                <a:spAutoFit/>
              </a:bodyPr>
              <a:lstStyle/>
              <a:p>
                <a:r>
                  <a:rPr lang="en-US"/>
                  <a:t>Na</a:t>
                </a:r>
                <a:r>
                  <a:rPr lang="en-US" baseline="30000"/>
                  <a:t>+</a:t>
                </a:r>
              </a:p>
            </p:txBody>
          </p:sp>
          <p:sp>
            <p:nvSpPr>
              <p:cNvPr id="48204" name="TextBox 21"/>
              <p:cNvSpPr txBox="1">
                <a:spLocks noChangeArrowheads="1"/>
              </p:cNvSpPr>
              <p:nvPr/>
            </p:nvSpPr>
            <p:spPr bwMode="auto">
              <a:xfrm>
                <a:off x="4724400" y="1066800"/>
                <a:ext cx="838200" cy="461963"/>
              </a:xfrm>
              <a:prstGeom prst="rect">
                <a:avLst/>
              </a:prstGeom>
              <a:noFill/>
              <a:ln w="9525">
                <a:noFill/>
                <a:miter lim="800000"/>
                <a:headEnd/>
                <a:tailEnd/>
              </a:ln>
            </p:spPr>
            <p:txBody>
              <a:bodyPr>
                <a:spAutoFit/>
              </a:bodyPr>
              <a:lstStyle/>
              <a:p>
                <a:r>
                  <a:rPr lang="en-US"/>
                  <a:t>Na</a:t>
                </a:r>
                <a:r>
                  <a:rPr lang="en-US" baseline="30000"/>
                  <a:t>+</a:t>
                </a:r>
              </a:p>
            </p:txBody>
          </p:sp>
          <p:sp>
            <p:nvSpPr>
              <p:cNvPr id="48205" name="TextBox 22"/>
              <p:cNvSpPr txBox="1">
                <a:spLocks noChangeArrowheads="1"/>
              </p:cNvSpPr>
              <p:nvPr/>
            </p:nvSpPr>
            <p:spPr bwMode="auto">
              <a:xfrm>
                <a:off x="5562600" y="2814638"/>
                <a:ext cx="838200" cy="461962"/>
              </a:xfrm>
              <a:prstGeom prst="rect">
                <a:avLst/>
              </a:prstGeom>
              <a:noFill/>
              <a:ln w="9525">
                <a:noFill/>
                <a:miter lim="800000"/>
                <a:headEnd/>
                <a:tailEnd/>
              </a:ln>
            </p:spPr>
            <p:txBody>
              <a:bodyPr>
                <a:spAutoFit/>
              </a:bodyPr>
              <a:lstStyle/>
              <a:p>
                <a:r>
                  <a:rPr lang="en-US"/>
                  <a:t>Na</a:t>
                </a:r>
                <a:r>
                  <a:rPr lang="en-US" baseline="30000"/>
                  <a:t>+</a:t>
                </a:r>
              </a:p>
            </p:txBody>
          </p:sp>
        </p:grpSp>
      </p:grpSp>
      <p:grpSp>
        <p:nvGrpSpPr>
          <p:cNvPr id="48134" name="Group 61"/>
          <p:cNvGrpSpPr>
            <a:grpSpLocks/>
          </p:cNvGrpSpPr>
          <p:nvPr/>
        </p:nvGrpSpPr>
        <p:grpSpPr bwMode="auto">
          <a:xfrm>
            <a:off x="228600" y="4191000"/>
            <a:ext cx="3581400" cy="2438400"/>
            <a:chOff x="2667000" y="4038600"/>
            <a:chExt cx="3581400" cy="2438400"/>
          </a:xfrm>
        </p:grpSpPr>
        <p:cxnSp>
          <p:nvCxnSpPr>
            <p:cNvPr id="48157" name="Straight Arrow Connector 62"/>
            <p:cNvCxnSpPr>
              <a:cxnSpLocks noChangeShapeType="1"/>
            </p:cNvCxnSpPr>
            <p:nvPr/>
          </p:nvCxnSpPr>
          <p:spPr bwMode="auto">
            <a:xfrm rot="5400000">
              <a:off x="4419601" y="4722812"/>
              <a:ext cx="1371600" cy="3175"/>
            </a:xfrm>
            <a:prstGeom prst="straightConnector1">
              <a:avLst/>
            </a:prstGeom>
            <a:noFill/>
            <a:ln w="9525" algn="ctr">
              <a:solidFill>
                <a:schemeClr val="tx1"/>
              </a:solidFill>
              <a:miter lim="800000"/>
              <a:headEnd/>
              <a:tailEnd type="arrow" w="med" len="med"/>
            </a:ln>
          </p:spPr>
        </p:cxnSp>
        <p:grpSp>
          <p:nvGrpSpPr>
            <p:cNvPr id="48158" name="Group 60"/>
            <p:cNvGrpSpPr>
              <a:grpSpLocks/>
            </p:cNvGrpSpPr>
            <p:nvPr/>
          </p:nvGrpSpPr>
          <p:grpSpPr bwMode="auto">
            <a:xfrm>
              <a:off x="2667000" y="4038600"/>
              <a:ext cx="3581400" cy="2438400"/>
              <a:chOff x="2667000" y="3886200"/>
              <a:chExt cx="3581400" cy="2438400"/>
            </a:xfrm>
          </p:grpSpPr>
          <p:grpSp>
            <p:nvGrpSpPr>
              <p:cNvPr id="48159" name="Group 60"/>
              <p:cNvGrpSpPr>
                <a:grpSpLocks/>
              </p:cNvGrpSpPr>
              <p:nvPr/>
            </p:nvGrpSpPr>
            <p:grpSpPr bwMode="auto">
              <a:xfrm>
                <a:off x="3886200" y="4113213"/>
                <a:ext cx="2362200" cy="2211387"/>
                <a:chOff x="3886200" y="3886200"/>
                <a:chExt cx="2362200" cy="2211387"/>
              </a:xfrm>
            </p:grpSpPr>
            <p:grpSp>
              <p:nvGrpSpPr>
                <p:cNvPr id="48165" name="Group 59"/>
                <p:cNvGrpSpPr>
                  <a:grpSpLocks/>
                </p:cNvGrpSpPr>
                <p:nvPr/>
              </p:nvGrpSpPr>
              <p:grpSpPr bwMode="auto">
                <a:xfrm>
                  <a:off x="3886200" y="3886200"/>
                  <a:ext cx="2362200" cy="1981200"/>
                  <a:chOff x="3886200" y="3962400"/>
                  <a:chExt cx="2362200" cy="1981200"/>
                </a:xfrm>
              </p:grpSpPr>
              <p:sp>
                <p:nvSpPr>
                  <p:cNvPr id="45" name="Plus 44"/>
                  <p:cNvSpPr/>
                  <p:nvPr/>
                </p:nvSpPr>
                <p:spPr bwMode="auto">
                  <a:xfrm>
                    <a:off x="4953000" y="39624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grpSp>
                <p:nvGrpSpPr>
                  <p:cNvPr id="48183" name="Group 56"/>
                  <p:cNvGrpSpPr>
                    <a:grpSpLocks/>
                  </p:cNvGrpSpPr>
                  <p:nvPr/>
                </p:nvGrpSpPr>
                <p:grpSpPr bwMode="auto">
                  <a:xfrm>
                    <a:off x="3886200" y="4267200"/>
                    <a:ext cx="2362200" cy="1676400"/>
                    <a:chOff x="3886200" y="4267200"/>
                    <a:chExt cx="2362200" cy="1676400"/>
                  </a:xfrm>
                </p:grpSpPr>
                <p:sp>
                  <p:nvSpPr>
                    <p:cNvPr id="44" name="Plus 43"/>
                    <p:cNvSpPr/>
                    <p:nvPr/>
                  </p:nvSpPr>
                  <p:spPr bwMode="auto">
                    <a:xfrm>
                      <a:off x="4191000" y="43434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
                  <p:nvSpPr>
                    <p:cNvPr id="46" name="Plus 45"/>
                    <p:cNvSpPr/>
                    <p:nvPr/>
                  </p:nvSpPr>
                  <p:spPr bwMode="auto">
                    <a:xfrm>
                      <a:off x="3886200" y="49530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grpSp>
                  <p:nvGrpSpPr>
                    <p:cNvPr id="48186" name="Group 55"/>
                    <p:cNvGrpSpPr>
                      <a:grpSpLocks/>
                    </p:cNvGrpSpPr>
                    <p:nvPr/>
                  </p:nvGrpSpPr>
                  <p:grpSpPr bwMode="auto">
                    <a:xfrm>
                      <a:off x="4267200" y="4267200"/>
                      <a:ext cx="1981200" cy="1676400"/>
                      <a:chOff x="4267200" y="4267200"/>
                      <a:chExt cx="1981200" cy="1676400"/>
                    </a:xfrm>
                  </p:grpSpPr>
                  <p:sp>
                    <p:nvSpPr>
                      <p:cNvPr id="24" name="Donut 23"/>
                      <p:cNvSpPr/>
                      <p:nvPr/>
                    </p:nvSpPr>
                    <p:spPr bwMode="auto">
                      <a:xfrm>
                        <a:off x="4267200" y="4267200"/>
                        <a:ext cx="1676400" cy="1676400"/>
                      </a:xfrm>
                      <a:prstGeom prst="donut">
                        <a:avLst>
                          <a:gd name="adj" fmla="val 4991"/>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grpSp>
                    <p:nvGrpSpPr>
                      <p:cNvPr id="48188" name="Group 54"/>
                      <p:cNvGrpSpPr>
                        <a:grpSpLocks/>
                      </p:cNvGrpSpPr>
                      <p:nvPr/>
                    </p:nvGrpSpPr>
                    <p:grpSpPr bwMode="auto">
                      <a:xfrm>
                        <a:off x="5715000" y="4343400"/>
                        <a:ext cx="533400" cy="838200"/>
                        <a:chOff x="5715000" y="4343400"/>
                        <a:chExt cx="533400" cy="838200"/>
                      </a:xfrm>
                    </p:grpSpPr>
                    <p:sp>
                      <p:nvSpPr>
                        <p:cNvPr id="49" name="Plus 48"/>
                        <p:cNvSpPr/>
                        <p:nvPr/>
                      </p:nvSpPr>
                      <p:spPr bwMode="auto">
                        <a:xfrm>
                          <a:off x="5715000" y="43434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
                      <p:nvSpPr>
                        <p:cNvPr id="51" name="Plus 50"/>
                        <p:cNvSpPr/>
                        <p:nvPr/>
                      </p:nvSpPr>
                      <p:spPr bwMode="auto">
                        <a:xfrm>
                          <a:off x="5943600" y="49530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grpSp>
                </p:grpSp>
              </p:grpSp>
            </p:grpSp>
            <p:grpSp>
              <p:nvGrpSpPr>
                <p:cNvPr id="48166" name="Group 58"/>
                <p:cNvGrpSpPr>
                  <a:grpSpLocks/>
                </p:cNvGrpSpPr>
                <p:nvPr/>
              </p:nvGrpSpPr>
              <p:grpSpPr bwMode="auto">
                <a:xfrm>
                  <a:off x="4114800" y="4419600"/>
                  <a:ext cx="1981200" cy="1677987"/>
                  <a:chOff x="4114800" y="4494213"/>
                  <a:chExt cx="1981200" cy="1677987"/>
                </a:xfrm>
              </p:grpSpPr>
              <p:cxnSp>
                <p:nvCxnSpPr>
                  <p:cNvPr id="48167" name="Straight Connector 25"/>
                  <p:cNvCxnSpPr>
                    <a:cxnSpLocks noChangeShapeType="1"/>
                  </p:cNvCxnSpPr>
                  <p:nvPr/>
                </p:nvCxnSpPr>
                <p:spPr bwMode="auto">
                  <a:xfrm>
                    <a:off x="5029200" y="4494213"/>
                    <a:ext cx="152400" cy="1587"/>
                  </a:xfrm>
                  <a:prstGeom prst="line">
                    <a:avLst/>
                  </a:prstGeom>
                  <a:noFill/>
                  <a:ln w="9525" algn="ctr">
                    <a:solidFill>
                      <a:schemeClr val="tx1"/>
                    </a:solidFill>
                    <a:miter lim="800000"/>
                    <a:headEnd/>
                    <a:tailEnd/>
                  </a:ln>
                </p:spPr>
              </p:cxnSp>
              <p:cxnSp>
                <p:nvCxnSpPr>
                  <p:cNvPr id="48168" name="Straight Connector 26"/>
                  <p:cNvCxnSpPr>
                    <a:cxnSpLocks noChangeShapeType="1"/>
                  </p:cNvCxnSpPr>
                  <p:nvPr/>
                </p:nvCxnSpPr>
                <p:spPr bwMode="auto">
                  <a:xfrm>
                    <a:off x="5410200" y="4646613"/>
                    <a:ext cx="152400" cy="1587"/>
                  </a:xfrm>
                  <a:prstGeom prst="line">
                    <a:avLst/>
                  </a:prstGeom>
                  <a:noFill/>
                  <a:ln w="9525" algn="ctr">
                    <a:solidFill>
                      <a:schemeClr val="tx1"/>
                    </a:solidFill>
                    <a:miter lim="800000"/>
                    <a:headEnd/>
                    <a:tailEnd/>
                  </a:ln>
                </p:spPr>
              </p:cxnSp>
              <p:cxnSp>
                <p:nvCxnSpPr>
                  <p:cNvPr id="48169" name="Straight Connector 27"/>
                  <p:cNvCxnSpPr>
                    <a:cxnSpLocks noChangeShapeType="1"/>
                  </p:cNvCxnSpPr>
                  <p:nvPr/>
                </p:nvCxnSpPr>
                <p:spPr bwMode="auto">
                  <a:xfrm>
                    <a:off x="4495800" y="4875213"/>
                    <a:ext cx="152400" cy="1587"/>
                  </a:xfrm>
                  <a:prstGeom prst="line">
                    <a:avLst/>
                  </a:prstGeom>
                  <a:noFill/>
                  <a:ln w="9525" algn="ctr">
                    <a:solidFill>
                      <a:schemeClr val="tx1"/>
                    </a:solidFill>
                    <a:miter lim="800000"/>
                    <a:headEnd/>
                    <a:tailEnd/>
                  </a:ln>
                </p:spPr>
              </p:cxnSp>
              <p:cxnSp>
                <p:nvCxnSpPr>
                  <p:cNvPr id="48170" name="Straight Connector 28"/>
                  <p:cNvCxnSpPr>
                    <a:cxnSpLocks noChangeShapeType="1"/>
                  </p:cNvCxnSpPr>
                  <p:nvPr/>
                </p:nvCxnSpPr>
                <p:spPr bwMode="auto">
                  <a:xfrm>
                    <a:off x="4648200" y="4646613"/>
                    <a:ext cx="152400" cy="1587"/>
                  </a:xfrm>
                  <a:prstGeom prst="line">
                    <a:avLst/>
                  </a:prstGeom>
                  <a:noFill/>
                  <a:ln w="9525" algn="ctr">
                    <a:solidFill>
                      <a:schemeClr val="tx1"/>
                    </a:solidFill>
                    <a:miter lim="800000"/>
                    <a:headEnd/>
                    <a:tailEnd/>
                  </a:ln>
                </p:spPr>
              </p:cxnSp>
              <p:cxnSp>
                <p:nvCxnSpPr>
                  <p:cNvPr id="48171" name="Straight Connector 29"/>
                  <p:cNvCxnSpPr>
                    <a:cxnSpLocks noChangeShapeType="1"/>
                  </p:cNvCxnSpPr>
                  <p:nvPr/>
                </p:nvCxnSpPr>
                <p:spPr bwMode="auto">
                  <a:xfrm>
                    <a:off x="5638800" y="5103813"/>
                    <a:ext cx="152400" cy="1587"/>
                  </a:xfrm>
                  <a:prstGeom prst="line">
                    <a:avLst/>
                  </a:prstGeom>
                  <a:noFill/>
                  <a:ln w="9525" algn="ctr">
                    <a:solidFill>
                      <a:schemeClr val="tx1"/>
                    </a:solidFill>
                    <a:miter lim="800000"/>
                    <a:headEnd/>
                    <a:tailEnd/>
                  </a:ln>
                </p:spPr>
              </p:cxnSp>
              <p:cxnSp>
                <p:nvCxnSpPr>
                  <p:cNvPr id="48172" name="Straight Connector 30"/>
                  <p:cNvCxnSpPr>
                    <a:cxnSpLocks noChangeShapeType="1"/>
                  </p:cNvCxnSpPr>
                  <p:nvPr/>
                </p:nvCxnSpPr>
                <p:spPr bwMode="auto">
                  <a:xfrm>
                    <a:off x="5562600" y="5408613"/>
                    <a:ext cx="152400" cy="1587"/>
                  </a:xfrm>
                  <a:prstGeom prst="line">
                    <a:avLst/>
                  </a:prstGeom>
                  <a:noFill/>
                  <a:ln w="9525" algn="ctr">
                    <a:solidFill>
                      <a:schemeClr val="tx1"/>
                    </a:solidFill>
                    <a:miter lim="800000"/>
                    <a:headEnd/>
                    <a:tailEnd/>
                  </a:ln>
                </p:spPr>
              </p:cxnSp>
              <p:cxnSp>
                <p:nvCxnSpPr>
                  <p:cNvPr id="48173" name="Straight Connector 31"/>
                  <p:cNvCxnSpPr>
                    <a:cxnSpLocks noChangeShapeType="1"/>
                  </p:cNvCxnSpPr>
                  <p:nvPr/>
                </p:nvCxnSpPr>
                <p:spPr bwMode="auto">
                  <a:xfrm>
                    <a:off x="4495800" y="5484813"/>
                    <a:ext cx="152400" cy="1587"/>
                  </a:xfrm>
                  <a:prstGeom prst="line">
                    <a:avLst/>
                  </a:prstGeom>
                  <a:noFill/>
                  <a:ln w="9525" algn="ctr">
                    <a:solidFill>
                      <a:schemeClr val="tx1"/>
                    </a:solidFill>
                    <a:miter lim="800000"/>
                    <a:headEnd/>
                    <a:tailEnd/>
                  </a:ln>
                </p:spPr>
              </p:cxnSp>
              <p:cxnSp>
                <p:nvCxnSpPr>
                  <p:cNvPr id="48174" name="Straight Connector 32"/>
                  <p:cNvCxnSpPr>
                    <a:cxnSpLocks noChangeShapeType="1"/>
                  </p:cNvCxnSpPr>
                  <p:nvPr/>
                </p:nvCxnSpPr>
                <p:spPr bwMode="auto">
                  <a:xfrm>
                    <a:off x="5562600" y="4876800"/>
                    <a:ext cx="152400" cy="1588"/>
                  </a:xfrm>
                  <a:prstGeom prst="line">
                    <a:avLst/>
                  </a:prstGeom>
                  <a:noFill/>
                  <a:ln w="9525" algn="ctr">
                    <a:solidFill>
                      <a:schemeClr val="tx1"/>
                    </a:solidFill>
                    <a:miter lim="800000"/>
                    <a:headEnd/>
                    <a:tailEnd/>
                  </a:ln>
                </p:spPr>
              </p:cxnSp>
              <p:cxnSp>
                <p:nvCxnSpPr>
                  <p:cNvPr id="48175" name="Straight Connector 33"/>
                  <p:cNvCxnSpPr>
                    <a:cxnSpLocks noChangeShapeType="1"/>
                  </p:cNvCxnSpPr>
                  <p:nvPr/>
                </p:nvCxnSpPr>
                <p:spPr bwMode="auto">
                  <a:xfrm>
                    <a:off x="4419600" y="5181600"/>
                    <a:ext cx="152400" cy="1588"/>
                  </a:xfrm>
                  <a:prstGeom prst="line">
                    <a:avLst/>
                  </a:prstGeom>
                  <a:noFill/>
                  <a:ln w="9525" algn="ctr">
                    <a:solidFill>
                      <a:schemeClr val="tx1"/>
                    </a:solidFill>
                    <a:miter lim="800000"/>
                    <a:headEnd/>
                    <a:tailEnd/>
                  </a:ln>
                </p:spPr>
              </p:cxnSp>
              <p:cxnSp>
                <p:nvCxnSpPr>
                  <p:cNvPr id="48176" name="Straight Connector 34"/>
                  <p:cNvCxnSpPr>
                    <a:cxnSpLocks noChangeShapeType="1"/>
                  </p:cNvCxnSpPr>
                  <p:nvPr/>
                </p:nvCxnSpPr>
                <p:spPr bwMode="auto">
                  <a:xfrm>
                    <a:off x="4724400" y="5638800"/>
                    <a:ext cx="152400" cy="1588"/>
                  </a:xfrm>
                  <a:prstGeom prst="line">
                    <a:avLst/>
                  </a:prstGeom>
                  <a:noFill/>
                  <a:ln w="9525" algn="ctr">
                    <a:solidFill>
                      <a:schemeClr val="tx1"/>
                    </a:solidFill>
                    <a:miter lim="800000"/>
                    <a:headEnd/>
                    <a:tailEnd/>
                  </a:ln>
                </p:spPr>
              </p:cxnSp>
              <p:cxnSp>
                <p:nvCxnSpPr>
                  <p:cNvPr id="48177" name="Straight Connector 35"/>
                  <p:cNvCxnSpPr>
                    <a:cxnSpLocks noChangeShapeType="1"/>
                  </p:cNvCxnSpPr>
                  <p:nvPr/>
                </p:nvCxnSpPr>
                <p:spPr bwMode="auto">
                  <a:xfrm>
                    <a:off x="5334000" y="5638800"/>
                    <a:ext cx="152400" cy="1588"/>
                  </a:xfrm>
                  <a:prstGeom prst="line">
                    <a:avLst/>
                  </a:prstGeom>
                  <a:noFill/>
                  <a:ln w="9525" algn="ctr">
                    <a:solidFill>
                      <a:schemeClr val="tx1"/>
                    </a:solidFill>
                    <a:miter lim="800000"/>
                    <a:headEnd/>
                    <a:tailEnd/>
                  </a:ln>
                </p:spPr>
              </p:cxnSp>
              <p:cxnSp>
                <p:nvCxnSpPr>
                  <p:cNvPr id="48178" name="Straight Connector 36"/>
                  <p:cNvCxnSpPr>
                    <a:cxnSpLocks noChangeShapeType="1"/>
                  </p:cNvCxnSpPr>
                  <p:nvPr/>
                </p:nvCxnSpPr>
                <p:spPr bwMode="auto">
                  <a:xfrm>
                    <a:off x="5029200" y="5791200"/>
                    <a:ext cx="152400" cy="1588"/>
                  </a:xfrm>
                  <a:prstGeom prst="line">
                    <a:avLst/>
                  </a:prstGeom>
                  <a:noFill/>
                  <a:ln w="9525" algn="ctr">
                    <a:solidFill>
                      <a:schemeClr val="tx1"/>
                    </a:solidFill>
                    <a:miter lim="800000"/>
                    <a:headEnd/>
                    <a:tailEnd/>
                  </a:ln>
                </p:spPr>
              </p:cxnSp>
              <p:sp>
                <p:nvSpPr>
                  <p:cNvPr id="47" name="Plus 46"/>
                  <p:cNvSpPr/>
                  <p:nvPr/>
                </p:nvSpPr>
                <p:spPr bwMode="auto">
                  <a:xfrm>
                    <a:off x="4114800" y="55626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
                <p:nvSpPr>
                  <p:cNvPr id="48" name="Plus 47"/>
                  <p:cNvSpPr/>
                  <p:nvPr/>
                </p:nvSpPr>
                <p:spPr bwMode="auto">
                  <a:xfrm>
                    <a:off x="5029200" y="59436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
                <p:nvSpPr>
                  <p:cNvPr id="52" name="Plus 51"/>
                  <p:cNvSpPr/>
                  <p:nvPr/>
                </p:nvSpPr>
                <p:spPr bwMode="auto">
                  <a:xfrm>
                    <a:off x="5791200" y="55626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grpSp>
          </p:grpSp>
          <p:cxnSp>
            <p:nvCxnSpPr>
              <p:cNvPr id="48160" name="Straight Connector 67"/>
              <p:cNvCxnSpPr>
                <a:cxnSpLocks noChangeShapeType="1"/>
              </p:cNvCxnSpPr>
              <p:nvPr/>
            </p:nvCxnSpPr>
            <p:spPr bwMode="auto">
              <a:xfrm>
                <a:off x="2971800" y="3886200"/>
                <a:ext cx="2133600" cy="1588"/>
              </a:xfrm>
              <a:prstGeom prst="line">
                <a:avLst/>
              </a:prstGeom>
              <a:noFill/>
              <a:ln w="9525" algn="ctr">
                <a:solidFill>
                  <a:schemeClr val="tx1"/>
                </a:solidFill>
                <a:miter lim="800000"/>
                <a:headEnd/>
                <a:tailEnd/>
              </a:ln>
            </p:spPr>
          </p:cxnSp>
          <p:cxnSp>
            <p:nvCxnSpPr>
              <p:cNvPr id="48161" name="Straight Connector 69"/>
              <p:cNvCxnSpPr>
                <a:cxnSpLocks noChangeShapeType="1"/>
                <a:endCxn id="48164" idx="0"/>
              </p:cNvCxnSpPr>
              <p:nvPr/>
            </p:nvCxnSpPr>
            <p:spPr bwMode="auto">
              <a:xfrm rot="5400000">
                <a:off x="2457450" y="4362450"/>
                <a:ext cx="990600" cy="38100"/>
              </a:xfrm>
              <a:prstGeom prst="line">
                <a:avLst/>
              </a:prstGeom>
              <a:noFill/>
              <a:ln w="9525" algn="ctr">
                <a:solidFill>
                  <a:schemeClr val="tx1"/>
                </a:solidFill>
                <a:miter lim="800000"/>
                <a:headEnd/>
                <a:tailEnd/>
              </a:ln>
            </p:spPr>
          </p:cxnSp>
          <p:cxnSp>
            <p:nvCxnSpPr>
              <p:cNvPr id="48162" name="Straight Connector 70"/>
              <p:cNvCxnSpPr>
                <a:cxnSpLocks noChangeShapeType="1"/>
                <a:stCxn id="48164" idx="4"/>
              </p:cNvCxnSpPr>
              <p:nvPr/>
            </p:nvCxnSpPr>
            <p:spPr bwMode="auto">
              <a:xfrm rot="16200000" flipH="1">
                <a:off x="2570957" y="5696743"/>
                <a:ext cx="762000" cy="36514"/>
              </a:xfrm>
              <a:prstGeom prst="line">
                <a:avLst/>
              </a:prstGeom>
              <a:noFill/>
              <a:ln w="9525" algn="ctr">
                <a:solidFill>
                  <a:schemeClr val="tx1"/>
                </a:solidFill>
                <a:miter lim="800000"/>
                <a:headEnd/>
                <a:tailEnd/>
              </a:ln>
            </p:spPr>
          </p:cxnSp>
          <p:cxnSp>
            <p:nvCxnSpPr>
              <p:cNvPr id="48163" name="Straight Connector 71"/>
              <p:cNvCxnSpPr>
                <a:cxnSpLocks noChangeShapeType="1"/>
              </p:cNvCxnSpPr>
              <p:nvPr/>
            </p:nvCxnSpPr>
            <p:spPr bwMode="auto">
              <a:xfrm>
                <a:off x="2971800" y="6096000"/>
                <a:ext cx="2133600" cy="1588"/>
              </a:xfrm>
              <a:prstGeom prst="line">
                <a:avLst/>
              </a:prstGeom>
              <a:noFill/>
              <a:ln w="9525" algn="ctr">
                <a:solidFill>
                  <a:schemeClr val="tx1"/>
                </a:solidFill>
                <a:miter lim="800000"/>
                <a:headEnd/>
                <a:tailEnd/>
              </a:ln>
            </p:spPr>
          </p:cxnSp>
          <p:sp>
            <p:nvSpPr>
              <p:cNvPr id="48164" name="Oval 54"/>
              <p:cNvSpPr>
                <a:spLocks noChangeArrowheads="1"/>
              </p:cNvSpPr>
              <p:nvPr/>
            </p:nvSpPr>
            <p:spPr bwMode="auto">
              <a:xfrm>
                <a:off x="2667000" y="4876800"/>
                <a:ext cx="533400" cy="457200"/>
              </a:xfrm>
              <a:prstGeom prst="ellipse">
                <a:avLst/>
              </a:prstGeom>
              <a:solidFill>
                <a:schemeClr val="accent1"/>
              </a:solidFill>
              <a:ln w="9525" algn="ctr">
                <a:solidFill>
                  <a:schemeClr val="tx1"/>
                </a:solidFill>
                <a:miter lim="800000"/>
                <a:headEnd/>
                <a:tailEnd/>
              </a:ln>
            </p:spPr>
            <p:txBody>
              <a:bodyPr wrap="none"/>
              <a:lstStyle/>
              <a:p>
                <a:r>
                  <a:rPr lang="en-US" sz="1800"/>
                  <a:t>-70mv</a:t>
                </a:r>
              </a:p>
            </p:txBody>
          </p:sp>
        </p:grpSp>
      </p:grpSp>
      <p:pic>
        <p:nvPicPr>
          <p:cNvPr id="48136" name="Picture 5"/>
          <p:cNvPicPr>
            <a:picLocks noChangeAspect="1" noChangeArrowheads="1"/>
          </p:cNvPicPr>
          <p:nvPr/>
        </p:nvPicPr>
        <p:blipFill>
          <a:blip r:embed="rId3" cstate="print"/>
          <a:srcRect/>
          <a:stretch>
            <a:fillRect/>
          </a:stretch>
        </p:blipFill>
        <p:spPr bwMode="auto">
          <a:xfrm>
            <a:off x="4953000" y="4114800"/>
            <a:ext cx="3449638" cy="2362200"/>
          </a:xfrm>
          <a:prstGeom prst="rect">
            <a:avLst/>
          </a:prstGeom>
          <a:noFill/>
          <a:ln w="9525">
            <a:noFill/>
            <a:miter lim="800000"/>
            <a:headEnd/>
            <a:tailEnd/>
          </a:ln>
        </p:spPr>
      </p:pic>
      <p:grpSp>
        <p:nvGrpSpPr>
          <p:cNvPr id="48137" name="Group 59"/>
          <p:cNvGrpSpPr>
            <a:grpSpLocks/>
          </p:cNvGrpSpPr>
          <p:nvPr/>
        </p:nvGrpSpPr>
        <p:grpSpPr bwMode="auto">
          <a:xfrm>
            <a:off x="5257800" y="152400"/>
            <a:ext cx="3124200" cy="2514600"/>
            <a:chOff x="3581400" y="1066800"/>
            <a:chExt cx="3124200" cy="2514600"/>
          </a:xfrm>
        </p:grpSpPr>
        <p:sp>
          <p:nvSpPr>
            <p:cNvPr id="48142" name="TextBox 9"/>
            <p:cNvSpPr txBox="1">
              <a:spLocks noChangeArrowheads="1"/>
            </p:cNvSpPr>
            <p:nvPr/>
          </p:nvSpPr>
          <p:spPr bwMode="auto">
            <a:xfrm>
              <a:off x="4800600" y="1600200"/>
              <a:ext cx="609600" cy="461963"/>
            </a:xfrm>
            <a:prstGeom prst="rect">
              <a:avLst/>
            </a:prstGeom>
            <a:noFill/>
            <a:ln w="9525">
              <a:noFill/>
              <a:miter lim="800000"/>
              <a:headEnd/>
              <a:tailEnd/>
            </a:ln>
          </p:spPr>
          <p:txBody>
            <a:bodyPr>
              <a:spAutoFit/>
            </a:bodyPr>
            <a:lstStyle/>
            <a:p>
              <a:r>
                <a:rPr lang="en-US"/>
                <a:t>Cl</a:t>
              </a:r>
              <a:r>
                <a:rPr lang="en-US" baseline="30000"/>
                <a:t>-</a:t>
              </a:r>
            </a:p>
          </p:txBody>
        </p:sp>
        <p:sp>
          <p:nvSpPr>
            <p:cNvPr id="48143" name="TextBox 10"/>
            <p:cNvSpPr txBox="1">
              <a:spLocks noChangeArrowheads="1"/>
            </p:cNvSpPr>
            <p:nvPr/>
          </p:nvSpPr>
          <p:spPr bwMode="auto">
            <a:xfrm>
              <a:off x="4419600" y="1752600"/>
              <a:ext cx="533400" cy="461963"/>
            </a:xfrm>
            <a:prstGeom prst="rect">
              <a:avLst/>
            </a:prstGeom>
            <a:noFill/>
            <a:ln w="9525">
              <a:noFill/>
              <a:miter lim="800000"/>
              <a:headEnd/>
              <a:tailEnd/>
            </a:ln>
          </p:spPr>
          <p:txBody>
            <a:bodyPr>
              <a:spAutoFit/>
            </a:bodyPr>
            <a:lstStyle/>
            <a:p>
              <a:r>
                <a:rPr lang="en-US"/>
                <a:t>K</a:t>
              </a:r>
              <a:r>
                <a:rPr lang="en-US" baseline="30000"/>
                <a:t>+</a:t>
              </a:r>
            </a:p>
          </p:txBody>
        </p:sp>
        <p:sp>
          <p:nvSpPr>
            <p:cNvPr id="48144" name="TextBox 12"/>
            <p:cNvSpPr txBox="1">
              <a:spLocks noChangeArrowheads="1"/>
            </p:cNvSpPr>
            <p:nvPr/>
          </p:nvSpPr>
          <p:spPr bwMode="auto">
            <a:xfrm>
              <a:off x="4572000" y="2509838"/>
              <a:ext cx="609600" cy="461962"/>
            </a:xfrm>
            <a:prstGeom prst="rect">
              <a:avLst/>
            </a:prstGeom>
            <a:noFill/>
            <a:ln w="9525">
              <a:noFill/>
              <a:miter lim="800000"/>
              <a:headEnd/>
              <a:tailEnd/>
            </a:ln>
          </p:spPr>
          <p:txBody>
            <a:bodyPr>
              <a:spAutoFit/>
            </a:bodyPr>
            <a:lstStyle/>
            <a:p>
              <a:r>
                <a:rPr lang="en-US"/>
                <a:t>Cl</a:t>
              </a:r>
              <a:r>
                <a:rPr lang="en-US" baseline="30000"/>
                <a:t>-</a:t>
              </a:r>
            </a:p>
          </p:txBody>
        </p:sp>
        <p:sp>
          <p:nvSpPr>
            <p:cNvPr id="48145" name="TextBox 13"/>
            <p:cNvSpPr txBox="1">
              <a:spLocks noChangeArrowheads="1"/>
            </p:cNvSpPr>
            <p:nvPr/>
          </p:nvSpPr>
          <p:spPr bwMode="auto">
            <a:xfrm>
              <a:off x="5257800" y="2209800"/>
              <a:ext cx="609600" cy="461963"/>
            </a:xfrm>
            <a:prstGeom prst="rect">
              <a:avLst/>
            </a:prstGeom>
            <a:noFill/>
            <a:ln w="9525">
              <a:noFill/>
              <a:miter lim="800000"/>
              <a:headEnd/>
              <a:tailEnd/>
            </a:ln>
          </p:spPr>
          <p:txBody>
            <a:bodyPr>
              <a:spAutoFit/>
            </a:bodyPr>
            <a:lstStyle/>
            <a:p>
              <a:r>
                <a:rPr lang="en-US"/>
                <a:t>Cl</a:t>
              </a:r>
              <a:r>
                <a:rPr lang="en-US" baseline="30000"/>
                <a:t>-</a:t>
              </a:r>
            </a:p>
          </p:txBody>
        </p:sp>
        <p:sp>
          <p:nvSpPr>
            <p:cNvPr id="48146" name="TextBox 15"/>
            <p:cNvSpPr txBox="1">
              <a:spLocks noChangeArrowheads="1"/>
            </p:cNvSpPr>
            <p:nvPr/>
          </p:nvSpPr>
          <p:spPr bwMode="auto">
            <a:xfrm>
              <a:off x="5181600" y="1752600"/>
              <a:ext cx="533400" cy="461963"/>
            </a:xfrm>
            <a:prstGeom prst="rect">
              <a:avLst/>
            </a:prstGeom>
            <a:noFill/>
            <a:ln w="9525">
              <a:noFill/>
              <a:miter lim="800000"/>
              <a:headEnd/>
              <a:tailEnd/>
            </a:ln>
          </p:spPr>
          <p:txBody>
            <a:bodyPr>
              <a:spAutoFit/>
            </a:bodyPr>
            <a:lstStyle/>
            <a:p>
              <a:r>
                <a:rPr lang="en-US"/>
                <a:t>K</a:t>
              </a:r>
              <a:r>
                <a:rPr lang="en-US" baseline="30000"/>
                <a:t>+</a:t>
              </a:r>
            </a:p>
          </p:txBody>
        </p:sp>
        <p:sp>
          <p:nvSpPr>
            <p:cNvPr id="48147" name="TextBox 16"/>
            <p:cNvSpPr txBox="1">
              <a:spLocks noChangeArrowheads="1"/>
            </p:cNvSpPr>
            <p:nvPr/>
          </p:nvSpPr>
          <p:spPr bwMode="auto">
            <a:xfrm>
              <a:off x="5029200" y="2667000"/>
              <a:ext cx="533400" cy="461963"/>
            </a:xfrm>
            <a:prstGeom prst="rect">
              <a:avLst/>
            </a:prstGeom>
            <a:noFill/>
            <a:ln w="9525">
              <a:noFill/>
              <a:miter lim="800000"/>
              <a:headEnd/>
              <a:tailEnd/>
            </a:ln>
          </p:spPr>
          <p:txBody>
            <a:bodyPr>
              <a:spAutoFit/>
            </a:bodyPr>
            <a:lstStyle/>
            <a:p>
              <a:r>
                <a:rPr lang="en-US"/>
                <a:t>K</a:t>
              </a:r>
              <a:r>
                <a:rPr lang="en-US" baseline="30000"/>
                <a:t>+</a:t>
              </a:r>
            </a:p>
          </p:txBody>
        </p:sp>
        <p:sp>
          <p:nvSpPr>
            <p:cNvPr id="48148" name="TextBox 17"/>
            <p:cNvSpPr txBox="1">
              <a:spLocks noChangeArrowheads="1"/>
            </p:cNvSpPr>
            <p:nvPr/>
          </p:nvSpPr>
          <p:spPr bwMode="auto">
            <a:xfrm>
              <a:off x="4267200" y="2286000"/>
              <a:ext cx="609600" cy="461963"/>
            </a:xfrm>
            <a:prstGeom prst="rect">
              <a:avLst/>
            </a:prstGeom>
            <a:noFill/>
            <a:ln w="9525">
              <a:noFill/>
              <a:miter lim="800000"/>
              <a:headEnd/>
              <a:tailEnd/>
            </a:ln>
          </p:spPr>
          <p:txBody>
            <a:bodyPr>
              <a:spAutoFit/>
            </a:bodyPr>
            <a:lstStyle/>
            <a:p>
              <a:r>
                <a:rPr lang="en-US"/>
                <a:t>Cl</a:t>
              </a:r>
              <a:r>
                <a:rPr lang="en-US" baseline="30000"/>
                <a:t>-</a:t>
              </a:r>
            </a:p>
          </p:txBody>
        </p:sp>
        <p:grpSp>
          <p:nvGrpSpPr>
            <p:cNvPr id="48149" name="Group 58"/>
            <p:cNvGrpSpPr>
              <a:grpSpLocks/>
            </p:cNvGrpSpPr>
            <p:nvPr/>
          </p:nvGrpSpPr>
          <p:grpSpPr bwMode="auto">
            <a:xfrm>
              <a:off x="3581400" y="1066800"/>
              <a:ext cx="3124200" cy="2514600"/>
              <a:chOff x="3581400" y="1066800"/>
              <a:chExt cx="3124200" cy="2514600"/>
            </a:xfrm>
          </p:grpSpPr>
          <p:sp>
            <p:nvSpPr>
              <p:cNvPr id="86" name="Donut 85"/>
              <p:cNvSpPr/>
              <p:nvPr/>
            </p:nvSpPr>
            <p:spPr bwMode="auto">
              <a:xfrm>
                <a:off x="4191000" y="1524000"/>
                <a:ext cx="1676400" cy="1676400"/>
              </a:xfrm>
              <a:prstGeom prst="donut">
                <a:avLst>
                  <a:gd name="adj" fmla="val 4991"/>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
            <p:nvSpPr>
              <p:cNvPr id="48151" name="TextBox 11"/>
              <p:cNvSpPr txBox="1">
                <a:spLocks noChangeArrowheads="1"/>
              </p:cNvSpPr>
              <p:nvPr/>
            </p:nvSpPr>
            <p:spPr bwMode="auto">
              <a:xfrm>
                <a:off x="3657600" y="1600200"/>
                <a:ext cx="838200" cy="461963"/>
              </a:xfrm>
              <a:prstGeom prst="rect">
                <a:avLst/>
              </a:prstGeom>
              <a:noFill/>
              <a:ln w="9525">
                <a:noFill/>
                <a:miter lim="800000"/>
                <a:headEnd/>
                <a:tailEnd/>
              </a:ln>
            </p:spPr>
            <p:txBody>
              <a:bodyPr>
                <a:spAutoFit/>
              </a:bodyPr>
              <a:lstStyle/>
              <a:p>
                <a:r>
                  <a:rPr lang="en-US"/>
                  <a:t>Na</a:t>
                </a:r>
                <a:r>
                  <a:rPr lang="en-US" baseline="30000"/>
                  <a:t>+</a:t>
                </a:r>
              </a:p>
            </p:txBody>
          </p:sp>
          <p:sp>
            <p:nvSpPr>
              <p:cNvPr id="48152" name="TextBox 18"/>
              <p:cNvSpPr txBox="1">
                <a:spLocks noChangeArrowheads="1"/>
              </p:cNvSpPr>
              <p:nvPr/>
            </p:nvSpPr>
            <p:spPr bwMode="auto">
              <a:xfrm>
                <a:off x="3581400" y="2509838"/>
                <a:ext cx="838200" cy="461962"/>
              </a:xfrm>
              <a:prstGeom prst="rect">
                <a:avLst/>
              </a:prstGeom>
              <a:noFill/>
              <a:ln w="9525">
                <a:noFill/>
                <a:miter lim="800000"/>
                <a:headEnd/>
                <a:tailEnd/>
              </a:ln>
            </p:spPr>
            <p:txBody>
              <a:bodyPr>
                <a:spAutoFit/>
              </a:bodyPr>
              <a:lstStyle/>
              <a:p>
                <a:r>
                  <a:rPr lang="en-US"/>
                  <a:t>Na</a:t>
                </a:r>
                <a:r>
                  <a:rPr lang="en-US" baseline="30000"/>
                  <a:t>+</a:t>
                </a:r>
              </a:p>
            </p:txBody>
          </p:sp>
          <p:sp>
            <p:nvSpPr>
              <p:cNvPr id="48153" name="TextBox 19"/>
              <p:cNvSpPr txBox="1">
                <a:spLocks noChangeArrowheads="1"/>
              </p:cNvSpPr>
              <p:nvPr/>
            </p:nvSpPr>
            <p:spPr bwMode="auto">
              <a:xfrm>
                <a:off x="5867400" y="2209800"/>
                <a:ext cx="838200" cy="461963"/>
              </a:xfrm>
              <a:prstGeom prst="rect">
                <a:avLst/>
              </a:prstGeom>
              <a:noFill/>
              <a:ln w="9525">
                <a:noFill/>
                <a:miter lim="800000"/>
                <a:headEnd/>
                <a:tailEnd/>
              </a:ln>
            </p:spPr>
            <p:txBody>
              <a:bodyPr>
                <a:spAutoFit/>
              </a:bodyPr>
              <a:lstStyle/>
              <a:p>
                <a:r>
                  <a:rPr lang="en-US"/>
                  <a:t>Na</a:t>
                </a:r>
                <a:r>
                  <a:rPr lang="en-US" baseline="30000"/>
                  <a:t>+</a:t>
                </a:r>
              </a:p>
            </p:txBody>
          </p:sp>
          <p:sp>
            <p:nvSpPr>
              <p:cNvPr id="48154" name="TextBox 20"/>
              <p:cNvSpPr txBox="1">
                <a:spLocks noChangeArrowheads="1"/>
              </p:cNvSpPr>
              <p:nvPr/>
            </p:nvSpPr>
            <p:spPr bwMode="auto">
              <a:xfrm>
                <a:off x="4495800" y="3119438"/>
                <a:ext cx="838200" cy="461962"/>
              </a:xfrm>
              <a:prstGeom prst="rect">
                <a:avLst/>
              </a:prstGeom>
              <a:noFill/>
              <a:ln w="9525">
                <a:noFill/>
                <a:miter lim="800000"/>
                <a:headEnd/>
                <a:tailEnd/>
              </a:ln>
            </p:spPr>
            <p:txBody>
              <a:bodyPr>
                <a:spAutoFit/>
              </a:bodyPr>
              <a:lstStyle/>
              <a:p>
                <a:r>
                  <a:rPr lang="en-US"/>
                  <a:t>Na</a:t>
                </a:r>
                <a:r>
                  <a:rPr lang="en-US" baseline="30000"/>
                  <a:t>+</a:t>
                </a:r>
              </a:p>
            </p:txBody>
          </p:sp>
          <p:sp>
            <p:nvSpPr>
              <p:cNvPr id="48155" name="TextBox 21"/>
              <p:cNvSpPr txBox="1">
                <a:spLocks noChangeArrowheads="1"/>
              </p:cNvSpPr>
              <p:nvPr/>
            </p:nvSpPr>
            <p:spPr bwMode="auto">
              <a:xfrm>
                <a:off x="4724400" y="1066800"/>
                <a:ext cx="838200" cy="461963"/>
              </a:xfrm>
              <a:prstGeom prst="rect">
                <a:avLst/>
              </a:prstGeom>
              <a:noFill/>
              <a:ln w="9525">
                <a:noFill/>
                <a:miter lim="800000"/>
                <a:headEnd/>
                <a:tailEnd/>
              </a:ln>
            </p:spPr>
            <p:txBody>
              <a:bodyPr>
                <a:spAutoFit/>
              </a:bodyPr>
              <a:lstStyle/>
              <a:p>
                <a:r>
                  <a:rPr lang="en-US"/>
                  <a:t>Na</a:t>
                </a:r>
                <a:r>
                  <a:rPr lang="en-US" baseline="30000"/>
                  <a:t>+</a:t>
                </a:r>
              </a:p>
            </p:txBody>
          </p:sp>
          <p:sp>
            <p:nvSpPr>
              <p:cNvPr id="48156" name="TextBox 22"/>
              <p:cNvSpPr txBox="1">
                <a:spLocks noChangeArrowheads="1"/>
              </p:cNvSpPr>
              <p:nvPr/>
            </p:nvSpPr>
            <p:spPr bwMode="auto">
              <a:xfrm>
                <a:off x="5562600" y="2814638"/>
                <a:ext cx="838200" cy="461962"/>
              </a:xfrm>
              <a:prstGeom prst="rect">
                <a:avLst/>
              </a:prstGeom>
              <a:noFill/>
              <a:ln w="9525">
                <a:noFill/>
                <a:miter lim="800000"/>
                <a:headEnd/>
                <a:tailEnd/>
              </a:ln>
            </p:spPr>
            <p:txBody>
              <a:bodyPr>
                <a:spAutoFit/>
              </a:bodyPr>
              <a:lstStyle/>
              <a:p>
                <a:r>
                  <a:rPr lang="en-US"/>
                  <a:t>Na</a:t>
                </a:r>
                <a:r>
                  <a:rPr lang="en-US" baseline="30000"/>
                  <a:t>+</a:t>
                </a:r>
              </a:p>
            </p:txBody>
          </p:sp>
        </p:grpSp>
      </p:grpSp>
      <p:cxnSp>
        <p:nvCxnSpPr>
          <p:cNvPr id="48138" name="Straight Arrow Connector 93"/>
          <p:cNvCxnSpPr>
            <a:cxnSpLocks noChangeShapeType="1"/>
          </p:cNvCxnSpPr>
          <p:nvPr/>
        </p:nvCxnSpPr>
        <p:spPr bwMode="auto">
          <a:xfrm>
            <a:off x="5257800" y="1295400"/>
            <a:ext cx="838200" cy="76200"/>
          </a:xfrm>
          <a:prstGeom prst="straightConnector1">
            <a:avLst/>
          </a:prstGeom>
          <a:noFill/>
          <a:ln w="9525" algn="ctr">
            <a:solidFill>
              <a:schemeClr val="tx1"/>
            </a:solidFill>
            <a:miter lim="800000"/>
            <a:headEnd/>
            <a:tailEnd type="arrow" w="med" len="med"/>
          </a:ln>
        </p:spPr>
      </p:cxnSp>
      <p:sp>
        <p:nvSpPr>
          <p:cNvPr id="48139" name="TextBox 18"/>
          <p:cNvSpPr txBox="1">
            <a:spLocks noChangeArrowheads="1"/>
          </p:cNvSpPr>
          <p:nvPr/>
        </p:nvSpPr>
        <p:spPr bwMode="auto">
          <a:xfrm>
            <a:off x="6019800" y="1143000"/>
            <a:ext cx="838200" cy="461963"/>
          </a:xfrm>
          <a:prstGeom prst="rect">
            <a:avLst/>
          </a:prstGeom>
          <a:noFill/>
          <a:ln w="9525">
            <a:noFill/>
            <a:miter lim="800000"/>
            <a:headEnd/>
            <a:tailEnd/>
          </a:ln>
        </p:spPr>
        <p:txBody>
          <a:bodyPr>
            <a:spAutoFit/>
          </a:bodyPr>
          <a:lstStyle/>
          <a:p>
            <a:r>
              <a:rPr lang="en-US"/>
              <a:t>Na</a:t>
            </a:r>
            <a:r>
              <a:rPr lang="en-US" baseline="30000"/>
              <a:t>+</a:t>
            </a:r>
          </a:p>
        </p:txBody>
      </p:sp>
      <p:cxnSp>
        <p:nvCxnSpPr>
          <p:cNvPr id="48140" name="Straight Arrow Connector 96"/>
          <p:cNvCxnSpPr>
            <a:cxnSpLocks noChangeShapeType="1"/>
          </p:cNvCxnSpPr>
          <p:nvPr/>
        </p:nvCxnSpPr>
        <p:spPr bwMode="auto">
          <a:xfrm rot="10800000" flipV="1">
            <a:off x="7239000" y="762000"/>
            <a:ext cx="609600" cy="533400"/>
          </a:xfrm>
          <a:prstGeom prst="straightConnector1">
            <a:avLst/>
          </a:prstGeom>
          <a:noFill/>
          <a:ln w="9525" algn="ctr">
            <a:solidFill>
              <a:schemeClr val="tx1"/>
            </a:solidFill>
            <a:miter lim="800000"/>
            <a:headEnd/>
            <a:tailEnd type="arrow" w="med" len="med"/>
          </a:ln>
        </p:spPr>
      </p:cxnSp>
      <p:cxnSp>
        <p:nvCxnSpPr>
          <p:cNvPr id="48141" name="Straight Arrow Connector 100"/>
          <p:cNvCxnSpPr>
            <a:cxnSpLocks noChangeShapeType="1"/>
          </p:cNvCxnSpPr>
          <p:nvPr/>
        </p:nvCxnSpPr>
        <p:spPr bwMode="auto">
          <a:xfrm rot="16200000" flipV="1">
            <a:off x="7010400" y="2133600"/>
            <a:ext cx="381000" cy="228600"/>
          </a:xfrm>
          <a:prstGeom prst="straightConnector1">
            <a:avLst/>
          </a:prstGeom>
          <a:noFill/>
          <a:ln w="9525" algn="ctr">
            <a:solidFill>
              <a:schemeClr val="tx1"/>
            </a:solidFill>
            <a:miter lim="800000"/>
            <a:headEnd/>
            <a:tailEnd type="arrow"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3200" smtClean="0">
                <a:solidFill>
                  <a:srgbClr val="C00000"/>
                </a:solidFill>
              </a:rPr>
              <a:t>Action potential &amp; Resting potential</a:t>
            </a:r>
          </a:p>
        </p:txBody>
      </p:sp>
      <p:sp>
        <p:nvSpPr>
          <p:cNvPr id="49155" name="Rectangle 3"/>
          <p:cNvSpPr>
            <a:spLocks noGrp="1" noChangeArrowheads="1"/>
          </p:cNvSpPr>
          <p:nvPr>
            <p:ph idx="1"/>
          </p:nvPr>
        </p:nvSpPr>
        <p:spPr>
          <a:xfrm>
            <a:off x="762000" y="914400"/>
            <a:ext cx="5410200" cy="609600"/>
          </a:xfrm>
        </p:spPr>
        <p:txBody>
          <a:bodyPr/>
          <a:lstStyle/>
          <a:p>
            <a:r>
              <a:rPr lang="en-US" smtClean="0">
                <a:solidFill>
                  <a:srgbClr val="7030A0"/>
                </a:solidFill>
              </a:rPr>
              <a:t>Polarised state</a:t>
            </a:r>
            <a:endParaRPr lang="en-US" smtClean="0">
              <a:latin typeface="Arial" charset="0"/>
              <a:cs typeface="Arial" charset="0"/>
            </a:endParaRPr>
          </a:p>
        </p:txBody>
      </p:sp>
      <p:sp>
        <p:nvSpPr>
          <p:cNvPr id="49156" name="TextBox 8"/>
          <p:cNvSpPr txBox="1">
            <a:spLocks noChangeArrowheads="1"/>
          </p:cNvSpPr>
          <p:nvPr/>
        </p:nvSpPr>
        <p:spPr bwMode="auto">
          <a:xfrm>
            <a:off x="5943600" y="1828800"/>
            <a:ext cx="2895600" cy="830263"/>
          </a:xfrm>
          <a:prstGeom prst="rect">
            <a:avLst/>
          </a:prstGeom>
          <a:noFill/>
          <a:ln w="9525">
            <a:noFill/>
            <a:miter lim="800000"/>
            <a:headEnd/>
            <a:tailEnd/>
          </a:ln>
        </p:spPr>
        <p:txBody>
          <a:bodyPr>
            <a:spAutoFit/>
          </a:bodyPr>
          <a:lstStyle/>
          <a:p>
            <a:r>
              <a:rPr lang="en-US"/>
              <a:t>Semi permeable membrane</a:t>
            </a:r>
          </a:p>
        </p:txBody>
      </p:sp>
      <p:grpSp>
        <p:nvGrpSpPr>
          <p:cNvPr id="49157" name="Group 59"/>
          <p:cNvGrpSpPr>
            <a:grpSpLocks/>
          </p:cNvGrpSpPr>
          <p:nvPr/>
        </p:nvGrpSpPr>
        <p:grpSpPr bwMode="auto">
          <a:xfrm>
            <a:off x="3048000" y="1066800"/>
            <a:ext cx="3124200" cy="2514600"/>
            <a:chOff x="3581400" y="1066800"/>
            <a:chExt cx="3124200" cy="2514303"/>
          </a:xfrm>
        </p:grpSpPr>
        <p:sp>
          <p:nvSpPr>
            <p:cNvPr id="49196" name="TextBox 9"/>
            <p:cNvSpPr txBox="1">
              <a:spLocks noChangeArrowheads="1"/>
            </p:cNvSpPr>
            <p:nvPr/>
          </p:nvSpPr>
          <p:spPr bwMode="auto">
            <a:xfrm>
              <a:off x="4800600" y="1600200"/>
              <a:ext cx="609600" cy="461963"/>
            </a:xfrm>
            <a:prstGeom prst="rect">
              <a:avLst/>
            </a:prstGeom>
            <a:noFill/>
            <a:ln w="9525">
              <a:noFill/>
              <a:miter lim="800000"/>
              <a:headEnd/>
              <a:tailEnd/>
            </a:ln>
          </p:spPr>
          <p:txBody>
            <a:bodyPr>
              <a:spAutoFit/>
            </a:bodyPr>
            <a:lstStyle/>
            <a:p>
              <a:r>
                <a:rPr lang="en-US"/>
                <a:t>Cl</a:t>
              </a:r>
              <a:r>
                <a:rPr lang="en-US" baseline="30000"/>
                <a:t>-</a:t>
              </a:r>
            </a:p>
          </p:txBody>
        </p:sp>
        <p:sp>
          <p:nvSpPr>
            <p:cNvPr id="49197" name="TextBox 10"/>
            <p:cNvSpPr txBox="1">
              <a:spLocks noChangeArrowheads="1"/>
            </p:cNvSpPr>
            <p:nvPr/>
          </p:nvSpPr>
          <p:spPr bwMode="auto">
            <a:xfrm>
              <a:off x="4419600" y="1871246"/>
              <a:ext cx="609600" cy="338554"/>
            </a:xfrm>
            <a:prstGeom prst="rect">
              <a:avLst/>
            </a:prstGeom>
            <a:noFill/>
            <a:ln w="9525">
              <a:noFill/>
              <a:miter lim="800000"/>
              <a:headEnd/>
              <a:tailEnd/>
            </a:ln>
          </p:spPr>
          <p:txBody>
            <a:bodyPr>
              <a:spAutoFit/>
            </a:bodyPr>
            <a:lstStyle/>
            <a:p>
              <a:r>
                <a:rPr lang="en-US" baseline="30000"/>
                <a:t>Na+</a:t>
              </a:r>
            </a:p>
          </p:txBody>
        </p:sp>
        <p:sp>
          <p:nvSpPr>
            <p:cNvPr id="49198" name="TextBox 12"/>
            <p:cNvSpPr txBox="1">
              <a:spLocks noChangeArrowheads="1"/>
            </p:cNvSpPr>
            <p:nvPr/>
          </p:nvSpPr>
          <p:spPr bwMode="auto">
            <a:xfrm>
              <a:off x="4343400" y="2586038"/>
              <a:ext cx="762000" cy="461665"/>
            </a:xfrm>
            <a:prstGeom prst="rect">
              <a:avLst/>
            </a:prstGeom>
            <a:noFill/>
            <a:ln w="9525">
              <a:noFill/>
              <a:miter lim="800000"/>
              <a:headEnd/>
              <a:tailEnd/>
            </a:ln>
          </p:spPr>
          <p:txBody>
            <a:bodyPr>
              <a:spAutoFit/>
            </a:bodyPr>
            <a:lstStyle/>
            <a:p>
              <a:r>
                <a:rPr lang="en-US"/>
                <a:t>Na</a:t>
              </a:r>
              <a:r>
                <a:rPr lang="en-US" baseline="30000"/>
                <a:t>+</a:t>
              </a:r>
            </a:p>
          </p:txBody>
        </p:sp>
        <p:sp>
          <p:nvSpPr>
            <p:cNvPr id="49199" name="TextBox 13"/>
            <p:cNvSpPr txBox="1">
              <a:spLocks noChangeArrowheads="1"/>
            </p:cNvSpPr>
            <p:nvPr/>
          </p:nvSpPr>
          <p:spPr bwMode="auto">
            <a:xfrm>
              <a:off x="5257800" y="2209800"/>
              <a:ext cx="609600" cy="461963"/>
            </a:xfrm>
            <a:prstGeom prst="rect">
              <a:avLst/>
            </a:prstGeom>
            <a:noFill/>
            <a:ln w="9525">
              <a:noFill/>
              <a:miter lim="800000"/>
              <a:headEnd/>
              <a:tailEnd/>
            </a:ln>
          </p:spPr>
          <p:txBody>
            <a:bodyPr>
              <a:spAutoFit/>
            </a:bodyPr>
            <a:lstStyle/>
            <a:p>
              <a:r>
                <a:rPr lang="en-US"/>
                <a:t>Cl</a:t>
              </a:r>
              <a:r>
                <a:rPr lang="en-US" baseline="30000"/>
                <a:t>-</a:t>
              </a:r>
            </a:p>
          </p:txBody>
        </p:sp>
        <p:sp>
          <p:nvSpPr>
            <p:cNvPr id="49200" name="TextBox 15"/>
            <p:cNvSpPr txBox="1">
              <a:spLocks noChangeArrowheads="1"/>
            </p:cNvSpPr>
            <p:nvPr/>
          </p:nvSpPr>
          <p:spPr bwMode="auto">
            <a:xfrm>
              <a:off x="5181600" y="1871246"/>
              <a:ext cx="685800" cy="338554"/>
            </a:xfrm>
            <a:prstGeom prst="rect">
              <a:avLst/>
            </a:prstGeom>
            <a:noFill/>
            <a:ln w="9525">
              <a:noFill/>
              <a:miter lim="800000"/>
              <a:headEnd/>
              <a:tailEnd/>
            </a:ln>
          </p:spPr>
          <p:txBody>
            <a:bodyPr>
              <a:spAutoFit/>
            </a:bodyPr>
            <a:lstStyle/>
            <a:p>
              <a:r>
                <a:rPr lang="en-US" baseline="30000"/>
                <a:t>Na+</a:t>
              </a:r>
            </a:p>
          </p:txBody>
        </p:sp>
        <p:sp>
          <p:nvSpPr>
            <p:cNvPr id="49201" name="TextBox 16"/>
            <p:cNvSpPr txBox="1">
              <a:spLocks noChangeArrowheads="1"/>
            </p:cNvSpPr>
            <p:nvPr/>
          </p:nvSpPr>
          <p:spPr bwMode="auto">
            <a:xfrm>
              <a:off x="4876800" y="2667000"/>
              <a:ext cx="762000" cy="461665"/>
            </a:xfrm>
            <a:prstGeom prst="rect">
              <a:avLst/>
            </a:prstGeom>
            <a:noFill/>
            <a:ln w="9525">
              <a:noFill/>
              <a:miter lim="800000"/>
              <a:headEnd/>
              <a:tailEnd/>
            </a:ln>
          </p:spPr>
          <p:txBody>
            <a:bodyPr>
              <a:spAutoFit/>
            </a:bodyPr>
            <a:lstStyle/>
            <a:p>
              <a:r>
                <a:rPr lang="en-US"/>
                <a:t>Na</a:t>
              </a:r>
              <a:r>
                <a:rPr lang="en-US" baseline="30000"/>
                <a:t>+</a:t>
              </a:r>
            </a:p>
          </p:txBody>
        </p:sp>
        <p:sp>
          <p:nvSpPr>
            <p:cNvPr id="49202" name="TextBox 17"/>
            <p:cNvSpPr txBox="1">
              <a:spLocks noChangeArrowheads="1"/>
            </p:cNvSpPr>
            <p:nvPr/>
          </p:nvSpPr>
          <p:spPr bwMode="auto">
            <a:xfrm>
              <a:off x="4267200" y="2133600"/>
              <a:ext cx="609600" cy="461963"/>
            </a:xfrm>
            <a:prstGeom prst="rect">
              <a:avLst/>
            </a:prstGeom>
            <a:noFill/>
            <a:ln w="9525">
              <a:noFill/>
              <a:miter lim="800000"/>
              <a:headEnd/>
              <a:tailEnd/>
            </a:ln>
          </p:spPr>
          <p:txBody>
            <a:bodyPr>
              <a:spAutoFit/>
            </a:bodyPr>
            <a:lstStyle/>
            <a:p>
              <a:r>
                <a:rPr lang="en-US"/>
                <a:t>Cl</a:t>
              </a:r>
              <a:r>
                <a:rPr lang="en-US" baseline="30000"/>
                <a:t>-</a:t>
              </a:r>
            </a:p>
          </p:txBody>
        </p:sp>
        <p:grpSp>
          <p:nvGrpSpPr>
            <p:cNvPr id="49203" name="Group 58"/>
            <p:cNvGrpSpPr>
              <a:grpSpLocks/>
            </p:cNvGrpSpPr>
            <p:nvPr/>
          </p:nvGrpSpPr>
          <p:grpSpPr bwMode="auto">
            <a:xfrm>
              <a:off x="3581400" y="1066800"/>
              <a:ext cx="3124200" cy="2514303"/>
              <a:chOff x="3581400" y="1066800"/>
              <a:chExt cx="3124200" cy="2514303"/>
            </a:xfrm>
          </p:grpSpPr>
          <p:sp>
            <p:nvSpPr>
              <p:cNvPr id="6" name="Donut 5"/>
              <p:cNvSpPr/>
              <p:nvPr/>
            </p:nvSpPr>
            <p:spPr bwMode="auto">
              <a:xfrm>
                <a:off x="4191000" y="1523946"/>
                <a:ext cx="1676400" cy="1676202"/>
              </a:xfrm>
              <a:prstGeom prst="donut">
                <a:avLst>
                  <a:gd name="adj" fmla="val 4991"/>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
            <p:nvSpPr>
              <p:cNvPr id="49205" name="TextBox 11"/>
              <p:cNvSpPr txBox="1">
                <a:spLocks noChangeArrowheads="1"/>
              </p:cNvSpPr>
              <p:nvPr/>
            </p:nvSpPr>
            <p:spPr bwMode="auto">
              <a:xfrm>
                <a:off x="3657600" y="1600200"/>
                <a:ext cx="838200" cy="461665"/>
              </a:xfrm>
              <a:prstGeom prst="rect">
                <a:avLst/>
              </a:prstGeom>
              <a:noFill/>
              <a:ln w="9525">
                <a:noFill/>
                <a:miter lim="800000"/>
                <a:headEnd/>
                <a:tailEnd/>
              </a:ln>
            </p:spPr>
            <p:txBody>
              <a:bodyPr>
                <a:spAutoFit/>
              </a:bodyPr>
              <a:lstStyle/>
              <a:p>
                <a:r>
                  <a:rPr lang="en-US"/>
                  <a:t>K</a:t>
                </a:r>
                <a:r>
                  <a:rPr lang="en-US" baseline="30000"/>
                  <a:t>+</a:t>
                </a:r>
              </a:p>
            </p:txBody>
          </p:sp>
          <p:sp>
            <p:nvSpPr>
              <p:cNvPr id="49206" name="TextBox 18"/>
              <p:cNvSpPr txBox="1">
                <a:spLocks noChangeArrowheads="1"/>
              </p:cNvSpPr>
              <p:nvPr/>
            </p:nvSpPr>
            <p:spPr bwMode="auto">
              <a:xfrm>
                <a:off x="3581400" y="2509838"/>
                <a:ext cx="838200" cy="461665"/>
              </a:xfrm>
              <a:prstGeom prst="rect">
                <a:avLst/>
              </a:prstGeom>
              <a:noFill/>
              <a:ln w="9525">
                <a:noFill/>
                <a:miter lim="800000"/>
                <a:headEnd/>
                <a:tailEnd/>
              </a:ln>
            </p:spPr>
            <p:txBody>
              <a:bodyPr>
                <a:spAutoFit/>
              </a:bodyPr>
              <a:lstStyle/>
              <a:p>
                <a:r>
                  <a:rPr lang="en-US"/>
                  <a:t>K</a:t>
                </a:r>
                <a:r>
                  <a:rPr lang="en-US" baseline="30000"/>
                  <a:t>+</a:t>
                </a:r>
              </a:p>
            </p:txBody>
          </p:sp>
          <p:sp>
            <p:nvSpPr>
              <p:cNvPr id="49207" name="TextBox 19"/>
              <p:cNvSpPr txBox="1">
                <a:spLocks noChangeArrowheads="1"/>
              </p:cNvSpPr>
              <p:nvPr/>
            </p:nvSpPr>
            <p:spPr bwMode="auto">
              <a:xfrm>
                <a:off x="5867400" y="2209800"/>
                <a:ext cx="838200" cy="461665"/>
              </a:xfrm>
              <a:prstGeom prst="rect">
                <a:avLst/>
              </a:prstGeom>
              <a:noFill/>
              <a:ln w="9525">
                <a:noFill/>
                <a:miter lim="800000"/>
                <a:headEnd/>
                <a:tailEnd/>
              </a:ln>
            </p:spPr>
            <p:txBody>
              <a:bodyPr>
                <a:spAutoFit/>
              </a:bodyPr>
              <a:lstStyle/>
              <a:p>
                <a:r>
                  <a:rPr lang="en-US"/>
                  <a:t>K</a:t>
                </a:r>
                <a:r>
                  <a:rPr lang="en-US" baseline="30000"/>
                  <a:t>+</a:t>
                </a:r>
              </a:p>
            </p:txBody>
          </p:sp>
          <p:sp>
            <p:nvSpPr>
              <p:cNvPr id="49208" name="TextBox 20"/>
              <p:cNvSpPr txBox="1">
                <a:spLocks noChangeArrowheads="1"/>
              </p:cNvSpPr>
              <p:nvPr/>
            </p:nvSpPr>
            <p:spPr bwMode="auto">
              <a:xfrm>
                <a:off x="4495800" y="3119438"/>
                <a:ext cx="838200" cy="461665"/>
              </a:xfrm>
              <a:prstGeom prst="rect">
                <a:avLst/>
              </a:prstGeom>
              <a:noFill/>
              <a:ln w="9525">
                <a:noFill/>
                <a:miter lim="800000"/>
                <a:headEnd/>
                <a:tailEnd/>
              </a:ln>
            </p:spPr>
            <p:txBody>
              <a:bodyPr>
                <a:spAutoFit/>
              </a:bodyPr>
              <a:lstStyle/>
              <a:p>
                <a:r>
                  <a:rPr lang="en-US"/>
                  <a:t>K</a:t>
                </a:r>
                <a:r>
                  <a:rPr lang="en-US" baseline="30000"/>
                  <a:t>+</a:t>
                </a:r>
              </a:p>
            </p:txBody>
          </p:sp>
          <p:sp>
            <p:nvSpPr>
              <p:cNvPr id="49209" name="TextBox 21"/>
              <p:cNvSpPr txBox="1">
                <a:spLocks noChangeArrowheads="1"/>
              </p:cNvSpPr>
              <p:nvPr/>
            </p:nvSpPr>
            <p:spPr bwMode="auto">
              <a:xfrm>
                <a:off x="4724400" y="1066800"/>
                <a:ext cx="838200" cy="461665"/>
              </a:xfrm>
              <a:prstGeom prst="rect">
                <a:avLst/>
              </a:prstGeom>
              <a:noFill/>
              <a:ln w="9525">
                <a:noFill/>
                <a:miter lim="800000"/>
                <a:headEnd/>
                <a:tailEnd/>
              </a:ln>
            </p:spPr>
            <p:txBody>
              <a:bodyPr>
                <a:spAutoFit/>
              </a:bodyPr>
              <a:lstStyle/>
              <a:p>
                <a:r>
                  <a:rPr lang="en-US"/>
                  <a:t>K</a:t>
                </a:r>
                <a:r>
                  <a:rPr lang="en-US" baseline="30000"/>
                  <a:t>+</a:t>
                </a:r>
              </a:p>
            </p:txBody>
          </p:sp>
          <p:sp>
            <p:nvSpPr>
              <p:cNvPr id="49210" name="TextBox 22"/>
              <p:cNvSpPr txBox="1">
                <a:spLocks noChangeArrowheads="1"/>
              </p:cNvSpPr>
              <p:nvPr/>
            </p:nvSpPr>
            <p:spPr bwMode="auto">
              <a:xfrm>
                <a:off x="5562600" y="2814638"/>
                <a:ext cx="838200" cy="461665"/>
              </a:xfrm>
              <a:prstGeom prst="rect">
                <a:avLst/>
              </a:prstGeom>
              <a:noFill/>
              <a:ln w="9525">
                <a:noFill/>
                <a:miter lim="800000"/>
                <a:headEnd/>
                <a:tailEnd/>
              </a:ln>
            </p:spPr>
            <p:txBody>
              <a:bodyPr>
                <a:spAutoFit/>
              </a:bodyPr>
              <a:lstStyle/>
              <a:p>
                <a:r>
                  <a:rPr lang="en-US"/>
                  <a:t>K</a:t>
                </a:r>
                <a:r>
                  <a:rPr lang="en-US" baseline="30000"/>
                  <a:t>+</a:t>
                </a:r>
              </a:p>
            </p:txBody>
          </p:sp>
        </p:grpSp>
      </p:grpSp>
      <p:grpSp>
        <p:nvGrpSpPr>
          <p:cNvPr id="49158" name="Group 61"/>
          <p:cNvGrpSpPr>
            <a:grpSpLocks/>
          </p:cNvGrpSpPr>
          <p:nvPr/>
        </p:nvGrpSpPr>
        <p:grpSpPr bwMode="auto">
          <a:xfrm>
            <a:off x="304800" y="4191000"/>
            <a:ext cx="3505200" cy="2286000"/>
            <a:chOff x="2667000" y="4038600"/>
            <a:chExt cx="3505200" cy="2286000"/>
          </a:xfrm>
        </p:grpSpPr>
        <p:cxnSp>
          <p:nvCxnSpPr>
            <p:cNvPr id="49162" name="Straight Arrow Connector 62"/>
            <p:cNvCxnSpPr>
              <a:cxnSpLocks noChangeShapeType="1"/>
            </p:cNvCxnSpPr>
            <p:nvPr/>
          </p:nvCxnSpPr>
          <p:spPr bwMode="auto">
            <a:xfrm rot="5400000">
              <a:off x="4419601" y="4722812"/>
              <a:ext cx="1371600" cy="3175"/>
            </a:xfrm>
            <a:prstGeom prst="straightConnector1">
              <a:avLst/>
            </a:prstGeom>
            <a:noFill/>
            <a:ln w="9525" algn="ctr">
              <a:solidFill>
                <a:schemeClr val="tx1"/>
              </a:solidFill>
              <a:miter lim="800000"/>
              <a:headEnd/>
              <a:tailEnd type="arrow" w="med" len="med"/>
            </a:ln>
          </p:spPr>
        </p:cxnSp>
        <p:grpSp>
          <p:nvGrpSpPr>
            <p:cNvPr id="49163" name="Group 60"/>
            <p:cNvGrpSpPr>
              <a:grpSpLocks/>
            </p:cNvGrpSpPr>
            <p:nvPr/>
          </p:nvGrpSpPr>
          <p:grpSpPr bwMode="auto">
            <a:xfrm>
              <a:off x="2667000" y="4038600"/>
              <a:ext cx="3505200" cy="2286000"/>
              <a:chOff x="2667000" y="3886200"/>
              <a:chExt cx="3505200" cy="2286000"/>
            </a:xfrm>
          </p:grpSpPr>
          <p:grpSp>
            <p:nvGrpSpPr>
              <p:cNvPr id="49164" name="Group 60"/>
              <p:cNvGrpSpPr>
                <a:grpSpLocks/>
              </p:cNvGrpSpPr>
              <p:nvPr/>
            </p:nvGrpSpPr>
            <p:grpSpPr bwMode="auto">
              <a:xfrm>
                <a:off x="4038600" y="4341813"/>
                <a:ext cx="2133600" cy="1830387"/>
                <a:chOff x="4038600" y="4114800"/>
                <a:chExt cx="2133600" cy="1830387"/>
              </a:xfrm>
            </p:grpSpPr>
            <p:grpSp>
              <p:nvGrpSpPr>
                <p:cNvPr id="49170" name="Group 59"/>
                <p:cNvGrpSpPr>
                  <a:grpSpLocks/>
                </p:cNvGrpSpPr>
                <p:nvPr/>
              </p:nvGrpSpPr>
              <p:grpSpPr bwMode="auto">
                <a:xfrm>
                  <a:off x="4267200" y="4191000"/>
                  <a:ext cx="1676400" cy="1676400"/>
                  <a:chOff x="4267200" y="4267200"/>
                  <a:chExt cx="1676400" cy="1676400"/>
                </a:xfrm>
              </p:grpSpPr>
              <p:sp>
                <p:nvSpPr>
                  <p:cNvPr id="45" name="Plus 44"/>
                  <p:cNvSpPr/>
                  <p:nvPr/>
                </p:nvSpPr>
                <p:spPr bwMode="auto">
                  <a:xfrm>
                    <a:off x="4953000" y="4344987"/>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grpSp>
                <p:nvGrpSpPr>
                  <p:cNvPr id="49188" name="Group 56"/>
                  <p:cNvGrpSpPr>
                    <a:grpSpLocks/>
                  </p:cNvGrpSpPr>
                  <p:nvPr/>
                </p:nvGrpSpPr>
                <p:grpSpPr bwMode="auto">
                  <a:xfrm>
                    <a:off x="4267200" y="4267200"/>
                    <a:ext cx="1676400" cy="1676400"/>
                    <a:chOff x="4267200" y="4267200"/>
                    <a:chExt cx="1676400" cy="1676400"/>
                  </a:xfrm>
                </p:grpSpPr>
                <p:sp>
                  <p:nvSpPr>
                    <p:cNvPr id="44" name="Plus 43"/>
                    <p:cNvSpPr/>
                    <p:nvPr/>
                  </p:nvSpPr>
                  <p:spPr bwMode="auto">
                    <a:xfrm>
                      <a:off x="4495800" y="4573587"/>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
                  <p:nvSpPr>
                    <p:cNvPr id="46" name="Plus 45"/>
                    <p:cNvSpPr/>
                    <p:nvPr/>
                  </p:nvSpPr>
                  <p:spPr bwMode="auto">
                    <a:xfrm>
                      <a:off x="4343400" y="49530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grpSp>
                  <p:nvGrpSpPr>
                    <p:cNvPr id="49191" name="Group 55"/>
                    <p:cNvGrpSpPr>
                      <a:grpSpLocks/>
                    </p:cNvGrpSpPr>
                    <p:nvPr/>
                  </p:nvGrpSpPr>
                  <p:grpSpPr bwMode="auto">
                    <a:xfrm>
                      <a:off x="4267200" y="4267200"/>
                      <a:ext cx="1676400" cy="1676400"/>
                      <a:chOff x="4267200" y="4267200"/>
                      <a:chExt cx="1676400" cy="1676400"/>
                    </a:xfrm>
                  </p:grpSpPr>
                  <p:sp>
                    <p:nvSpPr>
                      <p:cNvPr id="24" name="Donut 23"/>
                      <p:cNvSpPr/>
                      <p:nvPr/>
                    </p:nvSpPr>
                    <p:spPr bwMode="auto">
                      <a:xfrm>
                        <a:off x="4267200" y="4267200"/>
                        <a:ext cx="1676400" cy="1676400"/>
                      </a:xfrm>
                      <a:prstGeom prst="donut">
                        <a:avLst>
                          <a:gd name="adj" fmla="val 4991"/>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grpSp>
                    <p:nvGrpSpPr>
                      <p:cNvPr id="49193" name="Group 54"/>
                      <p:cNvGrpSpPr>
                        <a:grpSpLocks/>
                      </p:cNvGrpSpPr>
                      <p:nvPr/>
                    </p:nvGrpSpPr>
                    <p:grpSpPr bwMode="auto">
                      <a:xfrm>
                        <a:off x="5410200" y="4573587"/>
                        <a:ext cx="457200" cy="685800"/>
                        <a:chOff x="5410200" y="4573587"/>
                        <a:chExt cx="457200" cy="685800"/>
                      </a:xfrm>
                    </p:grpSpPr>
                    <p:sp>
                      <p:nvSpPr>
                        <p:cNvPr id="49" name="Plus 48"/>
                        <p:cNvSpPr/>
                        <p:nvPr/>
                      </p:nvSpPr>
                      <p:spPr bwMode="auto">
                        <a:xfrm>
                          <a:off x="5410200" y="4573587"/>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
                      <p:nvSpPr>
                        <p:cNvPr id="51" name="Plus 50"/>
                        <p:cNvSpPr/>
                        <p:nvPr/>
                      </p:nvSpPr>
                      <p:spPr bwMode="auto">
                        <a:xfrm>
                          <a:off x="5562600" y="5030787"/>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grpSp>
                </p:grpSp>
              </p:grpSp>
            </p:grpSp>
            <p:grpSp>
              <p:nvGrpSpPr>
                <p:cNvPr id="49171" name="Group 58"/>
                <p:cNvGrpSpPr>
                  <a:grpSpLocks/>
                </p:cNvGrpSpPr>
                <p:nvPr/>
              </p:nvGrpSpPr>
              <p:grpSpPr bwMode="auto">
                <a:xfrm>
                  <a:off x="4038600" y="4114800"/>
                  <a:ext cx="2133600" cy="1830387"/>
                  <a:chOff x="4038600" y="4189413"/>
                  <a:chExt cx="2133600" cy="1830387"/>
                </a:xfrm>
              </p:grpSpPr>
              <p:cxnSp>
                <p:nvCxnSpPr>
                  <p:cNvPr id="49172" name="Straight Connector 25"/>
                  <p:cNvCxnSpPr>
                    <a:cxnSpLocks noChangeShapeType="1"/>
                  </p:cNvCxnSpPr>
                  <p:nvPr/>
                </p:nvCxnSpPr>
                <p:spPr bwMode="auto">
                  <a:xfrm>
                    <a:off x="5029200" y="4189413"/>
                    <a:ext cx="152400" cy="1587"/>
                  </a:xfrm>
                  <a:prstGeom prst="line">
                    <a:avLst/>
                  </a:prstGeom>
                  <a:noFill/>
                  <a:ln w="9525" algn="ctr">
                    <a:solidFill>
                      <a:schemeClr val="tx1"/>
                    </a:solidFill>
                    <a:miter lim="800000"/>
                    <a:headEnd/>
                    <a:tailEnd/>
                  </a:ln>
                </p:spPr>
              </p:cxnSp>
              <p:cxnSp>
                <p:nvCxnSpPr>
                  <p:cNvPr id="49173" name="Straight Connector 26"/>
                  <p:cNvCxnSpPr>
                    <a:cxnSpLocks noChangeShapeType="1"/>
                  </p:cNvCxnSpPr>
                  <p:nvPr/>
                </p:nvCxnSpPr>
                <p:spPr bwMode="auto">
                  <a:xfrm>
                    <a:off x="5562600" y="4343400"/>
                    <a:ext cx="152400" cy="1587"/>
                  </a:xfrm>
                  <a:prstGeom prst="line">
                    <a:avLst/>
                  </a:prstGeom>
                  <a:noFill/>
                  <a:ln w="9525" algn="ctr">
                    <a:solidFill>
                      <a:schemeClr val="tx1"/>
                    </a:solidFill>
                    <a:miter lim="800000"/>
                    <a:headEnd/>
                    <a:tailEnd/>
                  </a:ln>
                </p:spPr>
              </p:cxnSp>
              <p:cxnSp>
                <p:nvCxnSpPr>
                  <p:cNvPr id="49174" name="Straight Connector 27"/>
                  <p:cNvCxnSpPr>
                    <a:cxnSpLocks noChangeShapeType="1"/>
                  </p:cNvCxnSpPr>
                  <p:nvPr/>
                </p:nvCxnSpPr>
                <p:spPr bwMode="auto">
                  <a:xfrm>
                    <a:off x="4038600" y="5027613"/>
                    <a:ext cx="152400" cy="1587"/>
                  </a:xfrm>
                  <a:prstGeom prst="line">
                    <a:avLst/>
                  </a:prstGeom>
                  <a:noFill/>
                  <a:ln w="9525" algn="ctr">
                    <a:solidFill>
                      <a:schemeClr val="tx1"/>
                    </a:solidFill>
                    <a:miter lim="800000"/>
                    <a:headEnd/>
                    <a:tailEnd/>
                  </a:ln>
                </p:spPr>
              </p:cxnSp>
              <p:cxnSp>
                <p:nvCxnSpPr>
                  <p:cNvPr id="49175" name="Straight Connector 28"/>
                  <p:cNvCxnSpPr>
                    <a:cxnSpLocks noChangeShapeType="1"/>
                  </p:cNvCxnSpPr>
                  <p:nvPr/>
                </p:nvCxnSpPr>
                <p:spPr bwMode="auto">
                  <a:xfrm>
                    <a:off x="4419600" y="4419600"/>
                    <a:ext cx="152400" cy="1587"/>
                  </a:xfrm>
                  <a:prstGeom prst="line">
                    <a:avLst/>
                  </a:prstGeom>
                  <a:noFill/>
                  <a:ln w="9525" algn="ctr">
                    <a:solidFill>
                      <a:schemeClr val="tx1"/>
                    </a:solidFill>
                    <a:miter lim="800000"/>
                    <a:headEnd/>
                    <a:tailEnd/>
                  </a:ln>
                </p:spPr>
              </p:cxnSp>
              <p:cxnSp>
                <p:nvCxnSpPr>
                  <p:cNvPr id="49176" name="Straight Connector 29"/>
                  <p:cNvCxnSpPr>
                    <a:cxnSpLocks noChangeShapeType="1"/>
                  </p:cNvCxnSpPr>
                  <p:nvPr/>
                </p:nvCxnSpPr>
                <p:spPr bwMode="auto">
                  <a:xfrm>
                    <a:off x="6019800" y="5103813"/>
                    <a:ext cx="152400" cy="1587"/>
                  </a:xfrm>
                  <a:prstGeom prst="line">
                    <a:avLst/>
                  </a:prstGeom>
                  <a:noFill/>
                  <a:ln w="9525" algn="ctr">
                    <a:solidFill>
                      <a:schemeClr val="tx1"/>
                    </a:solidFill>
                    <a:miter lim="800000"/>
                    <a:headEnd/>
                    <a:tailEnd/>
                  </a:ln>
                </p:spPr>
              </p:cxnSp>
              <p:cxnSp>
                <p:nvCxnSpPr>
                  <p:cNvPr id="49177" name="Straight Connector 30"/>
                  <p:cNvCxnSpPr>
                    <a:cxnSpLocks noChangeShapeType="1"/>
                  </p:cNvCxnSpPr>
                  <p:nvPr/>
                </p:nvCxnSpPr>
                <p:spPr bwMode="auto">
                  <a:xfrm>
                    <a:off x="5943600" y="5484813"/>
                    <a:ext cx="152400" cy="1587"/>
                  </a:xfrm>
                  <a:prstGeom prst="line">
                    <a:avLst/>
                  </a:prstGeom>
                  <a:noFill/>
                  <a:ln w="9525" algn="ctr">
                    <a:solidFill>
                      <a:schemeClr val="tx1"/>
                    </a:solidFill>
                    <a:miter lim="800000"/>
                    <a:headEnd/>
                    <a:tailEnd/>
                  </a:ln>
                </p:spPr>
              </p:cxnSp>
              <p:cxnSp>
                <p:nvCxnSpPr>
                  <p:cNvPr id="49178" name="Straight Connector 31"/>
                  <p:cNvCxnSpPr>
                    <a:cxnSpLocks noChangeShapeType="1"/>
                  </p:cNvCxnSpPr>
                  <p:nvPr/>
                </p:nvCxnSpPr>
                <p:spPr bwMode="auto">
                  <a:xfrm>
                    <a:off x="4191000" y="5637213"/>
                    <a:ext cx="152400" cy="1587"/>
                  </a:xfrm>
                  <a:prstGeom prst="line">
                    <a:avLst/>
                  </a:prstGeom>
                  <a:noFill/>
                  <a:ln w="9525" algn="ctr">
                    <a:solidFill>
                      <a:schemeClr val="tx1"/>
                    </a:solidFill>
                    <a:miter lim="800000"/>
                    <a:headEnd/>
                    <a:tailEnd/>
                  </a:ln>
                </p:spPr>
              </p:cxnSp>
              <p:cxnSp>
                <p:nvCxnSpPr>
                  <p:cNvPr id="49179" name="Straight Connector 32"/>
                  <p:cNvCxnSpPr>
                    <a:cxnSpLocks noChangeShapeType="1"/>
                  </p:cNvCxnSpPr>
                  <p:nvPr/>
                </p:nvCxnSpPr>
                <p:spPr bwMode="auto">
                  <a:xfrm>
                    <a:off x="5867400" y="4648200"/>
                    <a:ext cx="152400" cy="1588"/>
                  </a:xfrm>
                  <a:prstGeom prst="line">
                    <a:avLst/>
                  </a:prstGeom>
                  <a:noFill/>
                  <a:ln w="9525" algn="ctr">
                    <a:solidFill>
                      <a:schemeClr val="tx1"/>
                    </a:solidFill>
                    <a:miter lim="800000"/>
                    <a:headEnd/>
                    <a:tailEnd/>
                  </a:ln>
                </p:spPr>
              </p:cxnSp>
              <p:cxnSp>
                <p:nvCxnSpPr>
                  <p:cNvPr id="49180" name="Straight Connector 33"/>
                  <p:cNvCxnSpPr>
                    <a:cxnSpLocks noChangeShapeType="1"/>
                  </p:cNvCxnSpPr>
                  <p:nvPr/>
                </p:nvCxnSpPr>
                <p:spPr bwMode="auto">
                  <a:xfrm>
                    <a:off x="4038600" y="5332412"/>
                    <a:ext cx="152400" cy="1588"/>
                  </a:xfrm>
                  <a:prstGeom prst="line">
                    <a:avLst/>
                  </a:prstGeom>
                  <a:noFill/>
                  <a:ln w="9525" algn="ctr">
                    <a:solidFill>
                      <a:schemeClr val="tx1"/>
                    </a:solidFill>
                    <a:miter lim="800000"/>
                    <a:headEnd/>
                    <a:tailEnd/>
                  </a:ln>
                </p:spPr>
              </p:cxnSp>
              <p:cxnSp>
                <p:nvCxnSpPr>
                  <p:cNvPr id="49181" name="Straight Connector 34"/>
                  <p:cNvCxnSpPr>
                    <a:cxnSpLocks noChangeShapeType="1"/>
                  </p:cNvCxnSpPr>
                  <p:nvPr/>
                </p:nvCxnSpPr>
                <p:spPr bwMode="auto">
                  <a:xfrm>
                    <a:off x="4495800" y="5865812"/>
                    <a:ext cx="152400" cy="1588"/>
                  </a:xfrm>
                  <a:prstGeom prst="line">
                    <a:avLst/>
                  </a:prstGeom>
                  <a:noFill/>
                  <a:ln w="9525" algn="ctr">
                    <a:solidFill>
                      <a:schemeClr val="tx1"/>
                    </a:solidFill>
                    <a:miter lim="800000"/>
                    <a:headEnd/>
                    <a:tailEnd/>
                  </a:ln>
                </p:spPr>
              </p:cxnSp>
              <p:cxnSp>
                <p:nvCxnSpPr>
                  <p:cNvPr id="49182" name="Straight Connector 35"/>
                  <p:cNvCxnSpPr>
                    <a:cxnSpLocks noChangeShapeType="1"/>
                  </p:cNvCxnSpPr>
                  <p:nvPr/>
                </p:nvCxnSpPr>
                <p:spPr bwMode="auto">
                  <a:xfrm>
                    <a:off x="5638800" y="5865812"/>
                    <a:ext cx="152400" cy="1588"/>
                  </a:xfrm>
                  <a:prstGeom prst="line">
                    <a:avLst/>
                  </a:prstGeom>
                  <a:noFill/>
                  <a:ln w="9525" algn="ctr">
                    <a:solidFill>
                      <a:schemeClr val="tx1"/>
                    </a:solidFill>
                    <a:miter lim="800000"/>
                    <a:headEnd/>
                    <a:tailEnd/>
                  </a:ln>
                </p:spPr>
              </p:cxnSp>
              <p:cxnSp>
                <p:nvCxnSpPr>
                  <p:cNvPr id="49183" name="Straight Connector 36"/>
                  <p:cNvCxnSpPr>
                    <a:cxnSpLocks noChangeShapeType="1"/>
                  </p:cNvCxnSpPr>
                  <p:nvPr/>
                </p:nvCxnSpPr>
                <p:spPr bwMode="auto">
                  <a:xfrm>
                    <a:off x="5105400" y="6018212"/>
                    <a:ext cx="152400" cy="1588"/>
                  </a:xfrm>
                  <a:prstGeom prst="line">
                    <a:avLst/>
                  </a:prstGeom>
                  <a:noFill/>
                  <a:ln w="9525" algn="ctr">
                    <a:solidFill>
                      <a:schemeClr val="tx1"/>
                    </a:solidFill>
                    <a:miter lim="800000"/>
                    <a:headEnd/>
                    <a:tailEnd/>
                  </a:ln>
                </p:spPr>
              </p:cxnSp>
              <p:sp>
                <p:nvSpPr>
                  <p:cNvPr id="47" name="Plus 46"/>
                  <p:cNvSpPr/>
                  <p:nvPr/>
                </p:nvSpPr>
                <p:spPr bwMode="auto">
                  <a:xfrm>
                    <a:off x="4495800" y="54102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
                <p:nvSpPr>
                  <p:cNvPr id="48" name="Plus 47"/>
                  <p:cNvSpPr/>
                  <p:nvPr/>
                </p:nvSpPr>
                <p:spPr bwMode="auto">
                  <a:xfrm>
                    <a:off x="5029200" y="56388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
                <p:nvSpPr>
                  <p:cNvPr id="52" name="Plus 51"/>
                  <p:cNvSpPr/>
                  <p:nvPr/>
                </p:nvSpPr>
                <p:spPr bwMode="auto">
                  <a:xfrm>
                    <a:off x="5410200" y="5410200"/>
                    <a:ext cx="3048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grpSp>
          </p:grpSp>
          <p:cxnSp>
            <p:nvCxnSpPr>
              <p:cNvPr id="49165" name="Straight Connector 67"/>
              <p:cNvCxnSpPr>
                <a:cxnSpLocks noChangeShapeType="1"/>
              </p:cNvCxnSpPr>
              <p:nvPr/>
            </p:nvCxnSpPr>
            <p:spPr bwMode="auto">
              <a:xfrm>
                <a:off x="2971800" y="3886200"/>
                <a:ext cx="2133600" cy="1588"/>
              </a:xfrm>
              <a:prstGeom prst="line">
                <a:avLst/>
              </a:prstGeom>
              <a:noFill/>
              <a:ln w="9525" algn="ctr">
                <a:solidFill>
                  <a:schemeClr val="tx1"/>
                </a:solidFill>
                <a:miter lim="800000"/>
                <a:headEnd/>
                <a:tailEnd/>
              </a:ln>
            </p:spPr>
          </p:cxnSp>
          <p:cxnSp>
            <p:nvCxnSpPr>
              <p:cNvPr id="49166" name="Straight Connector 69"/>
              <p:cNvCxnSpPr>
                <a:cxnSpLocks noChangeShapeType="1"/>
                <a:endCxn id="49169" idx="0"/>
              </p:cNvCxnSpPr>
              <p:nvPr/>
            </p:nvCxnSpPr>
            <p:spPr bwMode="auto">
              <a:xfrm rot="5400000">
                <a:off x="2457450" y="4362450"/>
                <a:ext cx="990600" cy="38100"/>
              </a:xfrm>
              <a:prstGeom prst="line">
                <a:avLst/>
              </a:prstGeom>
              <a:noFill/>
              <a:ln w="9525" algn="ctr">
                <a:solidFill>
                  <a:schemeClr val="tx1"/>
                </a:solidFill>
                <a:miter lim="800000"/>
                <a:headEnd/>
                <a:tailEnd/>
              </a:ln>
            </p:spPr>
          </p:cxnSp>
          <p:cxnSp>
            <p:nvCxnSpPr>
              <p:cNvPr id="49167" name="Straight Connector 70"/>
              <p:cNvCxnSpPr>
                <a:cxnSpLocks noChangeShapeType="1"/>
                <a:stCxn id="49169" idx="4"/>
              </p:cNvCxnSpPr>
              <p:nvPr/>
            </p:nvCxnSpPr>
            <p:spPr bwMode="auto">
              <a:xfrm rot="16200000" flipH="1">
                <a:off x="2570957" y="5696743"/>
                <a:ext cx="762000" cy="36514"/>
              </a:xfrm>
              <a:prstGeom prst="line">
                <a:avLst/>
              </a:prstGeom>
              <a:noFill/>
              <a:ln w="9525" algn="ctr">
                <a:solidFill>
                  <a:schemeClr val="tx1"/>
                </a:solidFill>
                <a:miter lim="800000"/>
                <a:headEnd/>
                <a:tailEnd/>
              </a:ln>
            </p:spPr>
          </p:cxnSp>
          <p:cxnSp>
            <p:nvCxnSpPr>
              <p:cNvPr id="49168" name="Straight Connector 71"/>
              <p:cNvCxnSpPr>
                <a:cxnSpLocks noChangeShapeType="1"/>
              </p:cNvCxnSpPr>
              <p:nvPr/>
            </p:nvCxnSpPr>
            <p:spPr bwMode="auto">
              <a:xfrm>
                <a:off x="2971800" y="6096000"/>
                <a:ext cx="2133600" cy="1588"/>
              </a:xfrm>
              <a:prstGeom prst="line">
                <a:avLst/>
              </a:prstGeom>
              <a:noFill/>
              <a:ln w="9525" algn="ctr">
                <a:solidFill>
                  <a:schemeClr val="tx1"/>
                </a:solidFill>
                <a:miter lim="800000"/>
                <a:headEnd/>
                <a:tailEnd/>
              </a:ln>
            </p:spPr>
          </p:cxnSp>
          <p:sp>
            <p:nvSpPr>
              <p:cNvPr id="49169" name="Oval 54"/>
              <p:cNvSpPr>
                <a:spLocks noChangeArrowheads="1"/>
              </p:cNvSpPr>
              <p:nvPr/>
            </p:nvSpPr>
            <p:spPr bwMode="auto">
              <a:xfrm>
                <a:off x="2667000" y="4876800"/>
                <a:ext cx="533400" cy="457200"/>
              </a:xfrm>
              <a:prstGeom prst="ellipse">
                <a:avLst/>
              </a:prstGeom>
              <a:solidFill>
                <a:schemeClr val="accent1"/>
              </a:solidFill>
              <a:ln w="9525" algn="ctr">
                <a:solidFill>
                  <a:schemeClr val="tx1"/>
                </a:solidFill>
                <a:miter lim="800000"/>
                <a:headEnd/>
                <a:tailEnd/>
              </a:ln>
            </p:spPr>
            <p:txBody>
              <a:bodyPr wrap="none"/>
              <a:lstStyle/>
              <a:p>
                <a:r>
                  <a:rPr lang="en-US" sz="1800"/>
                  <a:t>20  mv</a:t>
                </a:r>
              </a:p>
            </p:txBody>
          </p:sp>
        </p:grpSp>
      </p:grpSp>
      <p:cxnSp>
        <p:nvCxnSpPr>
          <p:cNvPr id="49160" name="Straight Connector 28"/>
          <p:cNvCxnSpPr>
            <a:cxnSpLocks noChangeShapeType="1"/>
          </p:cNvCxnSpPr>
          <p:nvPr/>
        </p:nvCxnSpPr>
        <p:spPr bwMode="auto">
          <a:xfrm>
            <a:off x="4114800" y="5027613"/>
            <a:ext cx="152400" cy="1587"/>
          </a:xfrm>
          <a:prstGeom prst="line">
            <a:avLst/>
          </a:prstGeom>
          <a:noFill/>
          <a:ln w="9525" algn="ctr">
            <a:solidFill>
              <a:schemeClr val="tx1"/>
            </a:solidFill>
            <a:miter lim="800000"/>
            <a:headEnd/>
            <a:tailEnd/>
          </a:ln>
        </p:spPr>
      </p:cxnSp>
      <p:pic>
        <p:nvPicPr>
          <p:cNvPr id="49161" name="Picture 5"/>
          <p:cNvPicPr>
            <a:picLocks noChangeAspect="1" noChangeArrowheads="1"/>
          </p:cNvPicPr>
          <p:nvPr/>
        </p:nvPicPr>
        <p:blipFill>
          <a:blip r:embed="rId3" cstate="print"/>
          <a:srcRect/>
          <a:stretch>
            <a:fillRect/>
          </a:stretch>
        </p:blipFill>
        <p:spPr bwMode="auto">
          <a:xfrm>
            <a:off x="4953000" y="4114800"/>
            <a:ext cx="3449638"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0178" name="Picture 5"/>
          <p:cNvPicPr>
            <a:picLocks noChangeAspect="1" noChangeArrowheads="1"/>
          </p:cNvPicPr>
          <p:nvPr/>
        </p:nvPicPr>
        <p:blipFill>
          <a:blip r:embed="rId2" cstate="print"/>
          <a:srcRect/>
          <a:stretch>
            <a:fillRect/>
          </a:stretch>
        </p:blipFill>
        <p:spPr bwMode="auto">
          <a:xfrm>
            <a:off x="1143000" y="1295400"/>
            <a:ext cx="7010400" cy="4800600"/>
          </a:xfrm>
          <a:prstGeom prst="rect">
            <a:avLst/>
          </a:prstGeom>
          <a:noFill/>
          <a:ln w="9525">
            <a:noFill/>
            <a:miter lim="800000"/>
            <a:headEnd/>
            <a:tailEnd/>
          </a:ln>
        </p:spPr>
      </p:pic>
      <p:sp>
        <p:nvSpPr>
          <p:cNvPr id="50180" name="Title 7"/>
          <p:cNvSpPr>
            <a:spLocks noGrp="1"/>
          </p:cNvSpPr>
          <p:nvPr>
            <p:ph type="title"/>
          </p:nvPr>
        </p:nvSpPr>
        <p:spPr/>
        <p:txBody>
          <a:bodyPr/>
          <a:lstStyle/>
          <a:p>
            <a:r>
              <a:rPr lang="en-US" smtClean="0">
                <a:solidFill>
                  <a:srgbClr val="C00000"/>
                </a:solidFill>
              </a:rPr>
              <a:t>CELL POTENTIAL:</a:t>
            </a: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itle 6"/>
          <p:cNvSpPr>
            <a:spLocks noGrp="1"/>
          </p:cNvSpPr>
          <p:nvPr>
            <p:ph type="title"/>
          </p:nvPr>
        </p:nvSpPr>
        <p:spPr/>
        <p:txBody>
          <a:bodyPr/>
          <a:lstStyle/>
          <a:p>
            <a:r>
              <a:rPr lang="en-US" sz="3200" smtClean="0">
                <a:solidFill>
                  <a:srgbClr val="C00000"/>
                </a:solidFill>
              </a:rPr>
              <a:t>CELL POTENTIAL:</a:t>
            </a:r>
            <a:endParaRPr lang="en-US" sz="3200" smtClean="0"/>
          </a:p>
        </p:txBody>
      </p:sp>
      <p:pic>
        <p:nvPicPr>
          <p:cNvPr id="51203" name="Picture 2"/>
          <p:cNvPicPr>
            <a:picLocks noChangeAspect="1" noChangeArrowheads="1"/>
          </p:cNvPicPr>
          <p:nvPr/>
        </p:nvPicPr>
        <p:blipFill>
          <a:blip r:embed="rId2" cstate="print"/>
          <a:srcRect/>
          <a:stretch>
            <a:fillRect/>
          </a:stretch>
        </p:blipFill>
        <p:spPr bwMode="auto">
          <a:xfrm>
            <a:off x="2133600" y="1447800"/>
            <a:ext cx="4310063" cy="4624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Title 6"/>
          <p:cNvSpPr>
            <a:spLocks noGrp="1"/>
          </p:cNvSpPr>
          <p:nvPr>
            <p:ph type="title"/>
          </p:nvPr>
        </p:nvSpPr>
        <p:spPr/>
        <p:txBody>
          <a:bodyPr/>
          <a:lstStyle/>
          <a:p>
            <a:r>
              <a:rPr lang="en-US" sz="3200" b="1" smtClean="0">
                <a:solidFill>
                  <a:srgbClr val="C00000"/>
                </a:solidFill>
              </a:rPr>
              <a:t>Cell membrane potential process:</a:t>
            </a:r>
          </a:p>
        </p:txBody>
      </p:sp>
      <p:pic>
        <p:nvPicPr>
          <p:cNvPr id="52228" name="Picture 2"/>
          <p:cNvPicPr>
            <a:picLocks noChangeAspect="1" noChangeArrowheads="1"/>
          </p:cNvPicPr>
          <p:nvPr/>
        </p:nvPicPr>
        <p:blipFill>
          <a:blip r:embed="rId2" cstate="print"/>
          <a:srcRect/>
          <a:stretch>
            <a:fillRect/>
          </a:stretch>
        </p:blipFill>
        <p:spPr bwMode="auto">
          <a:xfrm>
            <a:off x="1600200" y="1524000"/>
            <a:ext cx="4876800" cy="4073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itle 1"/>
          <p:cNvSpPr>
            <a:spLocks noGrp="1"/>
          </p:cNvSpPr>
          <p:nvPr>
            <p:ph type="title"/>
          </p:nvPr>
        </p:nvSpPr>
        <p:spPr>
          <a:xfrm>
            <a:off x="762000" y="1143000"/>
            <a:ext cx="8001000" cy="5105400"/>
          </a:xfrm>
        </p:spPr>
        <p:txBody>
          <a:bodyPr/>
          <a:lstStyle/>
          <a:p>
            <a:pPr>
              <a:spcBef>
                <a:spcPts val="1200"/>
              </a:spcBef>
              <a:spcAft>
                <a:spcPts val="1200"/>
              </a:spcAft>
            </a:pPr>
            <a:r>
              <a:rPr lang="en-US" sz="2000" b="1" smtClean="0"/>
              <a:t>All or Nothing law: </a:t>
            </a:r>
            <a:r>
              <a:rPr lang="en-US" sz="2000" smtClean="0"/>
              <a:t>The action potential is always the same for any given cell irrespective of method by which cell is excited and intensity of the stimulus.</a:t>
            </a:r>
            <a:br>
              <a:rPr lang="en-US" sz="2000" smtClean="0"/>
            </a:br>
            <a:r>
              <a:rPr lang="en-US" sz="2000" smtClean="0"/>
              <a:t/>
            </a:r>
            <a:br>
              <a:rPr lang="en-US" sz="2000" smtClean="0"/>
            </a:br>
            <a:r>
              <a:rPr lang="en-US" sz="2000" b="1" smtClean="0"/>
              <a:t>Net Height of the action potential: </a:t>
            </a:r>
            <a:r>
              <a:rPr lang="en-US" sz="2000" smtClean="0"/>
              <a:t>Difference between the peak of the action potential and the resting Potential.</a:t>
            </a:r>
            <a:br>
              <a:rPr lang="en-US" sz="2000" smtClean="0"/>
            </a:br>
            <a:r>
              <a:rPr lang="en-US" sz="2000" smtClean="0"/>
              <a:t/>
            </a:r>
            <a:br>
              <a:rPr lang="en-US" sz="2000" smtClean="0"/>
            </a:br>
            <a:r>
              <a:rPr lang="en-US" sz="2000" b="1" smtClean="0"/>
              <a:t>Absolute refractory period: </a:t>
            </a:r>
            <a:r>
              <a:rPr lang="en-US" sz="2000" smtClean="0"/>
              <a:t>Brief period of time during which the cell can not respond to any new stimulus(1msec in nerve cells)</a:t>
            </a:r>
            <a:br>
              <a:rPr lang="en-US" sz="2000" smtClean="0"/>
            </a:br>
            <a:r>
              <a:rPr lang="en-US" sz="2000" smtClean="0"/>
              <a:t/>
            </a:r>
            <a:br>
              <a:rPr lang="en-US" sz="2000" smtClean="0"/>
            </a:br>
            <a:r>
              <a:rPr lang="en-US" sz="2000" b="1" smtClean="0"/>
              <a:t>Relative refractory period: </a:t>
            </a:r>
            <a:r>
              <a:rPr lang="en-US" sz="2000" smtClean="0"/>
              <a:t>Period of time during which another action potential can be obtained with a much stonger stimulation (several msec ). Its result of after potential.</a:t>
            </a:r>
            <a:br>
              <a:rPr lang="en-US" sz="2000" smtClean="0"/>
            </a:br>
            <a:r>
              <a:rPr lang="en-US" sz="2000" smtClean="0"/>
              <a:t/>
            </a:r>
            <a:br>
              <a:rPr lang="en-US" sz="2000" smtClean="0"/>
            </a:br>
            <a:endParaRPr lang="en-US" sz="2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itle 1"/>
          <p:cNvSpPr>
            <a:spLocks noGrp="1"/>
          </p:cNvSpPr>
          <p:nvPr>
            <p:ph type="title"/>
          </p:nvPr>
        </p:nvSpPr>
        <p:spPr>
          <a:xfrm>
            <a:off x="762000" y="1447800"/>
            <a:ext cx="8001000" cy="1828800"/>
          </a:xfrm>
        </p:spPr>
        <p:txBody>
          <a:bodyPr/>
          <a:lstStyle/>
          <a:p>
            <a:pPr>
              <a:spcBef>
                <a:spcPts val="1200"/>
              </a:spcBef>
              <a:spcAft>
                <a:spcPts val="1200"/>
              </a:spcAft>
            </a:pPr>
            <a:r>
              <a:rPr lang="en-US" sz="2000" b="1" smtClean="0"/>
              <a:t>Propagation rate: </a:t>
            </a:r>
            <a:r>
              <a:rPr lang="en-US" sz="2000" smtClean="0"/>
              <a:t>The rate at which an action potential moves down a fiber or propagated from cell to cell is called propagation rate.( Nerve conduction rate: 20-140m/sec, Heart muscle: 0.2-0.4 m/sec, special time delay fibers between the atria and venticles: 0.03 -0.05m/sec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152400"/>
            <a:ext cx="7772400" cy="762000"/>
          </a:xfrm>
        </p:spPr>
        <p:txBody>
          <a:bodyPr/>
          <a:lstStyle/>
          <a:p>
            <a:pPr marL="58738" indent="-58738" algn="ctr">
              <a:spcBef>
                <a:spcPct val="50000"/>
              </a:spcBef>
            </a:pPr>
            <a:r>
              <a:rPr lang="en-US" sz="3600" b="1" smtClean="0"/>
              <a:t/>
            </a:r>
            <a:br>
              <a:rPr lang="en-US" sz="3600" b="1" smtClean="0"/>
            </a:br>
            <a:r>
              <a:rPr lang="en-US" sz="3200" b="1" smtClean="0">
                <a:solidFill>
                  <a:srgbClr val="FF0000"/>
                </a:solidFill>
                <a:latin typeface="Times New Roman" pitchFamily="18" charset="0"/>
                <a:cs typeface="Times New Roman" pitchFamily="18" charset="0"/>
              </a:rPr>
              <a:t>Components in Man – Instrument system</a:t>
            </a:r>
          </a:p>
        </p:txBody>
      </p:sp>
      <p:sp>
        <p:nvSpPr>
          <p:cNvPr id="27651" name="Rectangle 3"/>
          <p:cNvSpPr>
            <a:spLocks noGrp="1" noChangeArrowheads="1"/>
          </p:cNvSpPr>
          <p:nvPr>
            <p:ph type="body" idx="1"/>
          </p:nvPr>
        </p:nvSpPr>
        <p:spPr>
          <a:xfrm>
            <a:off x="152400" y="1143000"/>
            <a:ext cx="8686800" cy="5257800"/>
          </a:xfrm>
        </p:spPr>
        <p:txBody>
          <a:bodyPr/>
          <a:lstStyle/>
          <a:p>
            <a:pPr marL="58738" indent="-58738">
              <a:spcBef>
                <a:spcPct val="50000"/>
              </a:spcBef>
              <a:buClr>
                <a:srgbClr val="FF9900"/>
              </a:buClr>
              <a:buFont typeface="Wingdings" pitchFamily="2" charset="2"/>
              <a:buChar char="§"/>
            </a:pPr>
            <a:endParaRPr lang="en-US" sz="2400" dirty="0" smtClean="0"/>
          </a:p>
        </p:txBody>
      </p:sp>
      <p:cxnSp>
        <p:nvCxnSpPr>
          <p:cNvPr id="32" name="Straight Arrow Connector 31"/>
          <p:cNvCxnSpPr/>
          <p:nvPr/>
        </p:nvCxnSpPr>
        <p:spPr>
          <a:xfrm>
            <a:off x="6705600" y="2971800"/>
            <a:ext cx="3048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27654" name="Group 98"/>
          <p:cNvGrpSpPr>
            <a:grpSpLocks/>
          </p:cNvGrpSpPr>
          <p:nvPr/>
        </p:nvGrpSpPr>
        <p:grpSpPr bwMode="auto">
          <a:xfrm>
            <a:off x="304800" y="1219200"/>
            <a:ext cx="8153400" cy="4933950"/>
            <a:chOff x="304799" y="1219200"/>
            <a:chExt cx="8153401" cy="4934129"/>
          </a:xfrm>
        </p:grpSpPr>
        <p:grpSp>
          <p:nvGrpSpPr>
            <p:cNvPr id="27655" name="Group 97"/>
            <p:cNvGrpSpPr>
              <a:grpSpLocks/>
            </p:cNvGrpSpPr>
            <p:nvPr/>
          </p:nvGrpSpPr>
          <p:grpSpPr bwMode="auto">
            <a:xfrm>
              <a:off x="304799" y="1219200"/>
              <a:ext cx="8153401" cy="4934129"/>
              <a:chOff x="304799" y="1219200"/>
              <a:chExt cx="8153401" cy="4934129"/>
            </a:xfrm>
          </p:grpSpPr>
          <p:sp>
            <p:nvSpPr>
              <p:cNvPr id="27678" name="TextBox 6"/>
              <p:cNvSpPr txBox="1">
                <a:spLocks noChangeArrowheads="1"/>
              </p:cNvSpPr>
              <p:nvPr/>
            </p:nvSpPr>
            <p:spPr bwMode="auto">
              <a:xfrm>
                <a:off x="4800600" y="1219200"/>
                <a:ext cx="3657600" cy="461682"/>
              </a:xfrm>
              <a:prstGeom prst="rect">
                <a:avLst/>
              </a:prstGeom>
              <a:noFill/>
              <a:ln w="38100">
                <a:solidFill>
                  <a:srgbClr val="0000FF"/>
                </a:solidFill>
                <a:miter lim="800000"/>
                <a:headEnd/>
                <a:tailEnd/>
              </a:ln>
            </p:spPr>
            <p:txBody>
              <a:bodyPr>
                <a:spAutoFit/>
              </a:bodyPr>
              <a:lstStyle/>
              <a:p>
                <a:r>
                  <a:rPr lang="en-US"/>
                  <a:t>Control feedback</a:t>
                </a:r>
              </a:p>
            </p:txBody>
          </p:sp>
          <p:sp>
            <p:nvSpPr>
              <p:cNvPr id="27679" name="TextBox 8"/>
              <p:cNvSpPr txBox="1">
                <a:spLocks noChangeArrowheads="1"/>
              </p:cNvSpPr>
              <p:nvPr/>
            </p:nvSpPr>
            <p:spPr bwMode="auto">
              <a:xfrm>
                <a:off x="5105400" y="4953000"/>
                <a:ext cx="3352800" cy="1200329"/>
              </a:xfrm>
              <a:prstGeom prst="rect">
                <a:avLst/>
              </a:prstGeom>
              <a:noFill/>
              <a:ln w="38100">
                <a:solidFill>
                  <a:srgbClr val="0000FF"/>
                </a:solidFill>
                <a:miter lim="800000"/>
                <a:headEnd/>
                <a:tailEnd/>
              </a:ln>
            </p:spPr>
            <p:txBody>
              <a:bodyPr>
                <a:spAutoFit/>
              </a:bodyPr>
              <a:lstStyle/>
              <a:p>
                <a:r>
                  <a:rPr lang="en-US"/>
                  <a:t>Recording , data processing and transmission of data</a:t>
                </a:r>
              </a:p>
            </p:txBody>
          </p:sp>
          <p:sp>
            <p:nvSpPr>
              <p:cNvPr id="27680" name="TextBox 9"/>
              <p:cNvSpPr txBox="1">
                <a:spLocks noChangeArrowheads="1"/>
              </p:cNvSpPr>
              <p:nvPr/>
            </p:nvSpPr>
            <p:spPr bwMode="auto">
              <a:xfrm>
                <a:off x="4953000" y="2286000"/>
                <a:ext cx="1752600" cy="1877505"/>
              </a:xfrm>
              <a:prstGeom prst="rect">
                <a:avLst/>
              </a:prstGeom>
              <a:noFill/>
              <a:ln w="38100">
                <a:solidFill>
                  <a:srgbClr val="0000FF"/>
                </a:solidFill>
                <a:miter lim="800000"/>
                <a:headEnd/>
                <a:tailEnd/>
              </a:ln>
            </p:spPr>
            <p:txBody>
              <a:bodyPr>
                <a:spAutoFit/>
              </a:bodyPr>
              <a:lstStyle/>
              <a:p>
                <a:r>
                  <a:rPr lang="en-US"/>
                  <a:t>Signal </a:t>
                </a:r>
                <a:r>
                  <a:rPr lang="en-US" sz="2000"/>
                  <a:t>conditioning </a:t>
                </a:r>
                <a:r>
                  <a:rPr lang="en-US"/>
                  <a:t>equipment</a:t>
                </a:r>
              </a:p>
              <a:p>
                <a:endParaRPr lang="en-US"/>
              </a:p>
              <a:p>
                <a:endParaRPr lang="en-US"/>
              </a:p>
            </p:txBody>
          </p:sp>
          <p:sp>
            <p:nvSpPr>
              <p:cNvPr id="27681" name="TextBox 10"/>
              <p:cNvSpPr txBox="1">
                <a:spLocks noChangeArrowheads="1"/>
              </p:cNvSpPr>
              <p:nvPr/>
            </p:nvSpPr>
            <p:spPr bwMode="auto">
              <a:xfrm>
                <a:off x="7239000" y="2667000"/>
                <a:ext cx="1143000" cy="1569717"/>
              </a:xfrm>
              <a:prstGeom prst="rect">
                <a:avLst/>
              </a:prstGeom>
              <a:noFill/>
              <a:ln w="38100">
                <a:solidFill>
                  <a:srgbClr val="0000FF"/>
                </a:solidFill>
                <a:miter lim="800000"/>
                <a:headEnd/>
                <a:tailEnd/>
              </a:ln>
            </p:spPr>
            <p:txBody>
              <a:bodyPr>
                <a:spAutoFit/>
              </a:bodyPr>
              <a:lstStyle/>
              <a:p>
                <a:r>
                  <a:rPr lang="en-US" sz="2200"/>
                  <a:t>Display</a:t>
                </a:r>
              </a:p>
              <a:p>
                <a:endParaRPr lang="en-US"/>
              </a:p>
              <a:p>
                <a:endParaRPr lang="en-US"/>
              </a:p>
              <a:p>
                <a:endParaRPr lang="en-US"/>
              </a:p>
            </p:txBody>
          </p:sp>
          <p:sp>
            <p:nvSpPr>
              <p:cNvPr id="27682" name="TextBox 34"/>
              <p:cNvSpPr txBox="1">
                <a:spLocks noChangeArrowheads="1"/>
              </p:cNvSpPr>
              <p:nvPr/>
            </p:nvSpPr>
            <p:spPr bwMode="auto">
              <a:xfrm>
                <a:off x="2057400" y="2362200"/>
                <a:ext cx="1828800" cy="461682"/>
              </a:xfrm>
              <a:prstGeom prst="rect">
                <a:avLst/>
              </a:prstGeom>
              <a:noFill/>
              <a:ln w="38100">
                <a:solidFill>
                  <a:srgbClr val="0000FF"/>
                </a:solidFill>
                <a:miter lim="800000"/>
                <a:headEnd/>
                <a:tailEnd/>
              </a:ln>
            </p:spPr>
            <p:txBody>
              <a:bodyPr>
                <a:spAutoFit/>
              </a:bodyPr>
              <a:lstStyle/>
              <a:p>
                <a:r>
                  <a:rPr lang="en-US"/>
                  <a:t>Transducer</a:t>
                </a:r>
              </a:p>
            </p:txBody>
          </p:sp>
          <p:sp>
            <p:nvSpPr>
              <p:cNvPr id="27683" name="TextBox 35"/>
              <p:cNvSpPr txBox="1">
                <a:spLocks noChangeArrowheads="1"/>
              </p:cNvSpPr>
              <p:nvPr/>
            </p:nvSpPr>
            <p:spPr bwMode="auto">
              <a:xfrm>
                <a:off x="2057400" y="3048000"/>
                <a:ext cx="1828800" cy="461682"/>
              </a:xfrm>
              <a:prstGeom prst="rect">
                <a:avLst/>
              </a:prstGeom>
              <a:noFill/>
              <a:ln w="38100">
                <a:solidFill>
                  <a:srgbClr val="0000FF"/>
                </a:solidFill>
                <a:miter lim="800000"/>
                <a:headEnd/>
                <a:tailEnd/>
              </a:ln>
            </p:spPr>
            <p:txBody>
              <a:bodyPr>
                <a:spAutoFit/>
              </a:bodyPr>
              <a:lstStyle/>
              <a:p>
                <a:r>
                  <a:rPr lang="en-US"/>
                  <a:t>Transducer</a:t>
                </a:r>
              </a:p>
            </p:txBody>
          </p:sp>
          <p:sp>
            <p:nvSpPr>
              <p:cNvPr id="27684" name="TextBox 36"/>
              <p:cNvSpPr txBox="1">
                <a:spLocks noChangeArrowheads="1"/>
              </p:cNvSpPr>
              <p:nvPr/>
            </p:nvSpPr>
            <p:spPr bwMode="auto">
              <a:xfrm>
                <a:off x="2057400" y="3733800"/>
                <a:ext cx="1828800" cy="461682"/>
              </a:xfrm>
              <a:prstGeom prst="rect">
                <a:avLst/>
              </a:prstGeom>
              <a:noFill/>
              <a:ln w="38100">
                <a:solidFill>
                  <a:srgbClr val="0000FF"/>
                </a:solidFill>
                <a:miter lim="800000"/>
                <a:headEnd/>
                <a:tailEnd/>
              </a:ln>
            </p:spPr>
            <p:txBody>
              <a:bodyPr>
                <a:spAutoFit/>
              </a:bodyPr>
              <a:lstStyle/>
              <a:p>
                <a:r>
                  <a:rPr lang="en-US"/>
                  <a:t>Transducer</a:t>
                </a:r>
              </a:p>
            </p:txBody>
          </p:sp>
          <p:sp>
            <p:nvSpPr>
              <p:cNvPr id="27685" name="TextBox 64"/>
              <p:cNvSpPr txBox="1">
                <a:spLocks noChangeArrowheads="1"/>
              </p:cNvSpPr>
              <p:nvPr/>
            </p:nvSpPr>
            <p:spPr bwMode="auto">
              <a:xfrm rot="-5400000">
                <a:off x="-209120" y="2952319"/>
                <a:ext cx="1489503" cy="461665"/>
              </a:xfrm>
              <a:prstGeom prst="rect">
                <a:avLst/>
              </a:prstGeom>
              <a:noFill/>
              <a:ln w="38100">
                <a:solidFill>
                  <a:srgbClr val="0000FF"/>
                </a:solidFill>
                <a:miter lim="800000"/>
                <a:headEnd/>
                <a:tailEnd/>
              </a:ln>
            </p:spPr>
            <p:txBody>
              <a:bodyPr>
                <a:spAutoFit/>
              </a:bodyPr>
              <a:lstStyle/>
              <a:p>
                <a:r>
                  <a:rPr lang="en-US"/>
                  <a:t>Stimulus</a:t>
                </a:r>
              </a:p>
            </p:txBody>
          </p:sp>
        </p:grpSp>
        <p:grpSp>
          <p:nvGrpSpPr>
            <p:cNvPr id="27656" name="Group 96"/>
            <p:cNvGrpSpPr>
              <a:grpSpLocks/>
            </p:cNvGrpSpPr>
            <p:nvPr/>
          </p:nvGrpSpPr>
          <p:grpSpPr bwMode="auto">
            <a:xfrm>
              <a:off x="533400" y="1447808"/>
              <a:ext cx="7697788" cy="3506915"/>
              <a:chOff x="533400" y="1447808"/>
              <a:chExt cx="7697788" cy="3506915"/>
            </a:xfrm>
          </p:grpSpPr>
          <p:grpSp>
            <p:nvGrpSpPr>
              <p:cNvPr id="27657" name="Group 93"/>
              <p:cNvGrpSpPr>
                <a:grpSpLocks/>
              </p:cNvGrpSpPr>
              <p:nvPr/>
            </p:nvGrpSpPr>
            <p:grpSpPr bwMode="auto">
              <a:xfrm>
                <a:off x="533400" y="1447808"/>
                <a:ext cx="7697788" cy="3506915"/>
                <a:chOff x="533400" y="1447808"/>
                <a:chExt cx="7697788" cy="3506915"/>
              </a:xfrm>
            </p:grpSpPr>
            <p:cxnSp>
              <p:nvCxnSpPr>
                <p:cNvPr id="13" name="Straight Arrow Connector 12"/>
                <p:cNvCxnSpPr/>
                <p:nvPr/>
              </p:nvCxnSpPr>
              <p:spPr>
                <a:xfrm rot="5400000" flipH="1" flipV="1">
                  <a:off x="5027599" y="4572121"/>
                  <a:ext cx="763616" cy="1587"/>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7086586" y="4572121"/>
                  <a:ext cx="762028" cy="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6020580" y="4571327"/>
                  <a:ext cx="762028"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7811282" y="4609429"/>
                  <a:ext cx="685825"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7735076" y="2170940"/>
                  <a:ext cx="990636"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515378" y="1904231"/>
                  <a:ext cx="912845" cy="3175"/>
                </a:xfrm>
                <a:prstGeom prst="straightConnector1">
                  <a:avLst/>
                </a:prstGeom>
                <a:ln w="38100">
                  <a:solidFill>
                    <a:srgbClr val="0000FF"/>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6363470" y="2323346"/>
                  <a:ext cx="1295447"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7682" idx="3"/>
                </p:cNvCxnSpPr>
                <p:nvPr/>
              </p:nvCxnSpPr>
              <p:spPr>
                <a:xfrm flipV="1">
                  <a:off x="3886199" y="2590849"/>
                  <a:ext cx="10668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7683" idx="3"/>
                </p:cNvCxnSpPr>
                <p:nvPr/>
              </p:nvCxnSpPr>
              <p:spPr>
                <a:xfrm flipV="1">
                  <a:off x="3886199" y="3276674"/>
                  <a:ext cx="10668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7684" idx="3"/>
                </p:cNvCxnSpPr>
                <p:nvPr/>
              </p:nvCxnSpPr>
              <p:spPr>
                <a:xfrm flipV="1">
                  <a:off x="3886199" y="3962499"/>
                  <a:ext cx="10668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7678" idx="1"/>
                </p:cNvCxnSpPr>
                <p:nvPr/>
              </p:nvCxnSpPr>
              <p:spPr>
                <a:xfrm flipH="1" flipV="1">
                  <a:off x="533399" y="1447808"/>
                  <a:ext cx="4267201"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a:off x="38875" y="1942332"/>
                  <a:ext cx="990636"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7682" idx="2"/>
                  <a:endCxn id="27683" idx="0"/>
                </p:cNvCxnSpPr>
                <p:nvPr/>
              </p:nvCxnSpPr>
              <p:spPr>
                <a:xfrm>
                  <a:off x="2971799" y="2824221"/>
                  <a:ext cx="0" cy="223845"/>
                </a:xfrm>
                <a:prstGeom prst="straightConnector1">
                  <a:avLst/>
                </a:prstGeom>
                <a:ln w="38100">
                  <a:solidFill>
                    <a:srgbClr val="0000FF"/>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7683" idx="2"/>
                  <a:endCxn id="27684" idx="0"/>
                </p:cNvCxnSpPr>
                <p:nvPr/>
              </p:nvCxnSpPr>
              <p:spPr>
                <a:xfrm>
                  <a:off x="2971799" y="3510046"/>
                  <a:ext cx="0" cy="223845"/>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705600" y="3581485"/>
                  <a:ext cx="5334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761999" y="2971863"/>
                  <a:ext cx="457200" cy="15240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27682" idx="1"/>
                </p:cNvCxnSpPr>
                <p:nvPr/>
              </p:nvCxnSpPr>
              <p:spPr>
                <a:xfrm flipV="1">
                  <a:off x="1523999" y="2592437"/>
                  <a:ext cx="533400" cy="303223"/>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27683" idx="1"/>
                </p:cNvCxnSpPr>
                <p:nvPr/>
              </p:nvCxnSpPr>
              <p:spPr>
                <a:xfrm flipV="1">
                  <a:off x="1523999" y="3278262"/>
                  <a:ext cx="533400" cy="74615"/>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7684" idx="1"/>
                </p:cNvCxnSpPr>
                <p:nvPr/>
              </p:nvCxnSpPr>
              <p:spPr>
                <a:xfrm>
                  <a:off x="1523999" y="3733891"/>
                  <a:ext cx="533400" cy="23019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96" name="Straight Arrow Connector 95"/>
              <p:cNvCxnSpPr/>
              <p:nvPr/>
            </p:nvCxnSpPr>
            <p:spPr>
              <a:xfrm rot="5400000">
                <a:off x="5256996" y="1982021"/>
                <a:ext cx="609622" cy="1587"/>
              </a:xfrm>
              <a:prstGeom prst="straightConnector1">
                <a:avLst/>
              </a:prstGeom>
              <a:ln w="38100">
                <a:solidFill>
                  <a:srgbClr val="0000FF"/>
                </a:solidFill>
                <a:prstDash val="sysDash"/>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z="3200" smtClean="0">
                <a:solidFill>
                  <a:srgbClr val="C00000"/>
                </a:solidFill>
              </a:rPr>
              <a:t>L4:	Different bioelectric Signals:</a:t>
            </a:r>
          </a:p>
        </p:txBody>
      </p:sp>
      <p:sp>
        <p:nvSpPr>
          <p:cNvPr id="55299" name="Rectangle 3"/>
          <p:cNvSpPr>
            <a:spLocks noGrp="1" noChangeArrowheads="1"/>
          </p:cNvSpPr>
          <p:nvPr>
            <p:ph idx="1"/>
          </p:nvPr>
        </p:nvSpPr>
        <p:spPr>
          <a:xfrm>
            <a:off x="1182688" y="914400"/>
            <a:ext cx="7199312" cy="5105400"/>
          </a:xfrm>
        </p:spPr>
        <p:txBody>
          <a:bodyPr/>
          <a:lstStyle/>
          <a:p>
            <a:pPr eaLnBrk="1" hangingPunct="1"/>
            <a:endParaRPr lang="en-US" sz="2000" smtClean="0">
              <a:solidFill>
                <a:schemeClr val="tx2"/>
              </a:solidFill>
            </a:endParaRPr>
          </a:p>
          <a:p>
            <a:pPr eaLnBrk="1" hangingPunct="1"/>
            <a:endParaRPr lang="en-US" sz="2000" smtClean="0">
              <a:solidFill>
                <a:schemeClr val="tx2"/>
              </a:solidFill>
            </a:endParaRPr>
          </a:p>
          <a:p>
            <a:pPr eaLnBrk="1" hangingPunct="1"/>
            <a:r>
              <a:rPr lang="en-US" sz="2400" smtClean="0">
                <a:solidFill>
                  <a:schemeClr val="tx2"/>
                </a:solidFill>
              </a:rPr>
              <a:t>Importance of various  bioelectric signals</a:t>
            </a:r>
          </a:p>
          <a:p>
            <a:pPr eaLnBrk="1" hangingPunct="1">
              <a:buFont typeface="Wingdings" pitchFamily="2" charset="2"/>
              <a:buNone/>
            </a:pPr>
            <a:endParaRPr lang="en-US" sz="2000" smtClean="0">
              <a:solidFill>
                <a:schemeClr val="tx2"/>
              </a:solidFill>
            </a:endParaRPr>
          </a:p>
          <a:p>
            <a:pPr eaLnBrk="1" hangingPunct="1"/>
            <a:r>
              <a:rPr lang="en-US" sz="2400" smtClean="0">
                <a:solidFill>
                  <a:schemeClr val="tx2"/>
                </a:solidFill>
              </a:rPr>
              <a:t>Electrical activity of various cells(body organs ) results in biopotentials.</a:t>
            </a:r>
          </a:p>
          <a:p>
            <a:pPr eaLnBrk="1" hangingPunct="1">
              <a:buFont typeface="Wingdings" pitchFamily="2" charset="2"/>
              <a:buNone/>
            </a:pPr>
            <a:endParaRPr lang="en-US" sz="2000" smtClean="0">
              <a:solidFill>
                <a:schemeClr val="tx2"/>
              </a:solidFill>
            </a:endParaRPr>
          </a:p>
          <a:p>
            <a:pPr eaLnBrk="1" hangingPunct="1"/>
            <a:r>
              <a:rPr lang="en-US" sz="2400" smtClean="0">
                <a:solidFill>
                  <a:schemeClr val="tx2"/>
                </a:solidFill>
              </a:rPr>
              <a:t> Nature and important features of bio-Signals like </a:t>
            </a:r>
          </a:p>
          <a:p>
            <a:pPr eaLnBrk="1" hangingPunct="1">
              <a:buFont typeface="Wingdings" pitchFamily="2" charset="2"/>
              <a:buNone/>
            </a:pPr>
            <a:r>
              <a:rPr lang="en-US" sz="2400" smtClean="0">
                <a:solidFill>
                  <a:schemeClr val="tx2"/>
                </a:solidFill>
              </a:rPr>
              <a:t>     ECG, EEG, EMG </a:t>
            </a:r>
            <a:endParaRPr lang="en-US" sz="2400" smtClean="0">
              <a:latin typeface="Arial" charset="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3200" smtClean="0">
                <a:solidFill>
                  <a:srgbClr val="C00000"/>
                </a:solidFill>
              </a:rPr>
              <a:t>Different bioelectric signals</a:t>
            </a:r>
          </a:p>
        </p:txBody>
      </p:sp>
      <p:sp>
        <p:nvSpPr>
          <p:cNvPr id="56323" name="Rectangle 3"/>
          <p:cNvSpPr>
            <a:spLocks noGrp="1" noChangeArrowheads="1"/>
          </p:cNvSpPr>
          <p:nvPr>
            <p:ph idx="1"/>
          </p:nvPr>
        </p:nvSpPr>
        <p:spPr>
          <a:xfrm>
            <a:off x="762000" y="1143000"/>
            <a:ext cx="8193088" cy="4989513"/>
          </a:xfrm>
        </p:spPr>
        <p:txBody>
          <a:bodyPr/>
          <a:lstStyle/>
          <a:p>
            <a:r>
              <a:rPr lang="en-US" sz="2800" smtClean="0">
                <a:solidFill>
                  <a:srgbClr val="7030A0"/>
                </a:solidFill>
              </a:rPr>
              <a:t>The primary characteristics of typical  bioelectric signals:</a:t>
            </a:r>
          </a:p>
          <a:p>
            <a:endParaRPr lang="en-US" sz="2800" smtClean="0">
              <a:solidFill>
                <a:srgbClr val="7030A0"/>
              </a:solidFill>
            </a:endParaRPr>
          </a:p>
          <a:p>
            <a:endParaRPr lang="en-US" smtClean="0"/>
          </a:p>
          <a:p>
            <a:pPr eaLnBrk="1" hangingPunct="1"/>
            <a:endParaRPr lang="en-US" smtClean="0">
              <a:latin typeface="Arial" charset="0"/>
              <a:cs typeface="Arial" charset="0"/>
            </a:endParaRPr>
          </a:p>
        </p:txBody>
      </p:sp>
      <p:graphicFrame>
        <p:nvGraphicFramePr>
          <p:cNvPr id="5" name="Table 4"/>
          <p:cNvGraphicFramePr>
            <a:graphicFrameLocks noGrp="1"/>
          </p:cNvGraphicFramePr>
          <p:nvPr/>
        </p:nvGraphicFramePr>
        <p:xfrm>
          <a:off x="838200" y="2286000"/>
          <a:ext cx="7924799" cy="3942080"/>
        </p:xfrm>
        <a:graphic>
          <a:graphicData uri="http://schemas.openxmlformats.org/drawingml/2006/table">
            <a:tbl>
              <a:tblPr firstRow="1" bandRow="1">
                <a:tableStyleId>{5C22544A-7EE6-4342-B048-85BDC9FD1C3A}</a:tableStyleId>
              </a:tblPr>
              <a:tblGrid>
                <a:gridCol w="1447800"/>
                <a:gridCol w="2286000"/>
                <a:gridCol w="2057400"/>
                <a:gridCol w="2133599"/>
              </a:tblGrid>
              <a:tr h="370840">
                <a:tc rowSpan="2">
                  <a:txBody>
                    <a:bodyPr/>
                    <a:lstStyle/>
                    <a:p>
                      <a:r>
                        <a:rPr lang="en-US" dirty="0" smtClean="0">
                          <a:solidFill>
                            <a:srgbClr val="C00000"/>
                          </a:solidFill>
                        </a:rPr>
                        <a:t>Parameter</a:t>
                      </a:r>
                      <a:endParaRPr lang="en-US" dirty="0">
                        <a:solidFill>
                          <a:srgbClr val="C00000"/>
                        </a:solidFill>
                      </a:endParaRPr>
                    </a:p>
                  </a:txBody>
                  <a:tcPr/>
                </a:tc>
                <a:tc gridSpan="2">
                  <a:txBody>
                    <a:bodyPr/>
                    <a:lstStyle/>
                    <a:p>
                      <a:r>
                        <a:rPr lang="en-US" dirty="0" smtClean="0">
                          <a:solidFill>
                            <a:srgbClr val="C00000"/>
                          </a:solidFill>
                        </a:rPr>
                        <a:t>Primary Signal characteristics</a:t>
                      </a:r>
                    </a:p>
                  </a:txBody>
                  <a:tcPr/>
                </a:tc>
                <a:tc hMerge="1">
                  <a:txBody>
                    <a:bodyPr/>
                    <a:lstStyle/>
                    <a:p>
                      <a:endParaRPr lang="en-US"/>
                    </a:p>
                  </a:txBody>
                  <a:tcPr/>
                </a:tc>
                <a:tc rowSpan="2">
                  <a:txBody>
                    <a:bodyPr/>
                    <a:lstStyle/>
                    <a:p>
                      <a:r>
                        <a:rPr lang="en-US" dirty="0" smtClean="0">
                          <a:solidFill>
                            <a:srgbClr val="C00000"/>
                          </a:solidFill>
                        </a:rPr>
                        <a:t>Type of Electrode</a:t>
                      </a:r>
                      <a:endParaRPr lang="en-US" dirty="0">
                        <a:solidFill>
                          <a:srgbClr val="C00000"/>
                        </a:solidFill>
                      </a:endParaRPr>
                    </a:p>
                  </a:txBody>
                  <a:tcPr/>
                </a:tc>
              </a:tr>
              <a:tr h="370840">
                <a:tc vMerge="1">
                  <a:txBody>
                    <a:bodyPr/>
                    <a:lstStyle/>
                    <a:p>
                      <a:endParaRPr lang="en-US" dirty="0">
                        <a:solidFill>
                          <a:srgbClr val="7030A0"/>
                        </a:solidFill>
                      </a:endParaRPr>
                    </a:p>
                  </a:txBody>
                  <a:tcPr/>
                </a:tc>
                <a:tc>
                  <a:txBody>
                    <a:bodyPr/>
                    <a:lstStyle/>
                    <a:p>
                      <a:r>
                        <a:rPr lang="en-US" dirty="0" smtClean="0">
                          <a:solidFill>
                            <a:srgbClr val="C00000"/>
                          </a:solidFill>
                        </a:rPr>
                        <a:t>Frequency range </a:t>
                      </a:r>
                      <a:endParaRPr 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signal Amplitude</a:t>
                      </a:r>
                      <a:endParaRPr lang="en-US" dirty="0">
                        <a:solidFill>
                          <a:srgbClr val="C00000"/>
                        </a:solidFill>
                      </a:endParaRPr>
                    </a:p>
                  </a:txBody>
                  <a:tcPr/>
                </a:tc>
                <a:tc vMerge="1">
                  <a:txBody>
                    <a:bodyPr/>
                    <a:lstStyle/>
                    <a:p>
                      <a:endParaRPr lang="en-US" dirty="0">
                        <a:solidFill>
                          <a:srgbClr val="7030A0"/>
                        </a:solidFill>
                      </a:endParaRPr>
                    </a:p>
                  </a:txBody>
                  <a:tcPr/>
                </a:tc>
              </a:tr>
              <a:tr h="370840">
                <a:tc>
                  <a:txBody>
                    <a:bodyPr/>
                    <a:lstStyle/>
                    <a:p>
                      <a:pPr algn="ctr"/>
                      <a:r>
                        <a:rPr lang="en-US" dirty="0" smtClean="0"/>
                        <a:t>ECG</a:t>
                      </a:r>
                      <a:endParaRPr lang="en-US" dirty="0"/>
                    </a:p>
                  </a:txBody>
                  <a:tcPr/>
                </a:tc>
                <a:tc>
                  <a:txBody>
                    <a:bodyPr/>
                    <a:lstStyle/>
                    <a:p>
                      <a:pPr algn="ctr"/>
                      <a:r>
                        <a:rPr lang="en-US" dirty="0" smtClean="0"/>
                        <a:t>0.05 to 120 Hz (100Hz)</a:t>
                      </a:r>
                      <a:endParaRPr lang="en-US" dirty="0"/>
                    </a:p>
                  </a:txBody>
                  <a:tcPr/>
                </a:tc>
                <a:tc>
                  <a:txBody>
                    <a:bodyPr/>
                    <a:lstStyle/>
                    <a:p>
                      <a:pPr algn="ctr"/>
                      <a:r>
                        <a:rPr lang="en-US" dirty="0" smtClean="0"/>
                        <a:t>0.1-</a:t>
                      </a:r>
                      <a:r>
                        <a:rPr lang="en-US" baseline="0" dirty="0" smtClean="0"/>
                        <a:t> 5 mV</a:t>
                      </a:r>
                    </a:p>
                    <a:p>
                      <a:pPr algn="ctr"/>
                      <a:r>
                        <a:rPr lang="en-US" baseline="0" dirty="0" smtClean="0"/>
                        <a:t>(1mV)</a:t>
                      </a:r>
                      <a:endParaRPr lang="en-US" dirty="0"/>
                    </a:p>
                  </a:txBody>
                  <a:tcPr/>
                </a:tc>
                <a:tc>
                  <a:txBody>
                    <a:bodyPr/>
                    <a:lstStyle/>
                    <a:p>
                      <a:pPr algn="ctr"/>
                      <a:r>
                        <a:rPr lang="en-US" dirty="0" smtClean="0"/>
                        <a:t>Skin electrode</a:t>
                      </a:r>
                      <a:endParaRPr lang="en-US" dirty="0"/>
                    </a:p>
                  </a:txBody>
                  <a:tcPr/>
                </a:tc>
              </a:tr>
              <a:tr h="370840">
                <a:tc>
                  <a:txBody>
                    <a:bodyPr/>
                    <a:lstStyle/>
                    <a:p>
                      <a:pPr algn="ctr"/>
                      <a:r>
                        <a:rPr lang="en-US" dirty="0" smtClean="0"/>
                        <a:t>EEG</a:t>
                      </a:r>
                      <a:endParaRPr lang="en-US" dirty="0"/>
                    </a:p>
                  </a:txBody>
                  <a:tcPr/>
                </a:tc>
                <a:tc>
                  <a:txBody>
                    <a:bodyPr/>
                    <a:lstStyle/>
                    <a:p>
                      <a:pPr algn="ctr"/>
                      <a:r>
                        <a:rPr lang="en-US" dirty="0" smtClean="0"/>
                        <a:t>0.1 to 100 Hz (100Hz)</a:t>
                      </a:r>
                      <a:endParaRPr lang="en-US" dirty="0"/>
                    </a:p>
                  </a:txBody>
                  <a:tcPr/>
                </a:tc>
                <a:tc>
                  <a:txBody>
                    <a:bodyPr/>
                    <a:lstStyle/>
                    <a:p>
                      <a:pPr algn="ctr"/>
                      <a:r>
                        <a:rPr lang="en-US" dirty="0" smtClean="0"/>
                        <a:t>2-</a:t>
                      </a:r>
                      <a:r>
                        <a:rPr lang="en-US" baseline="0" dirty="0" smtClean="0"/>
                        <a:t> 200 </a:t>
                      </a:r>
                      <a:r>
                        <a:rPr lang="en-US" baseline="0" dirty="0" err="1" smtClean="0"/>
                        <a:t>uV</a:t>
                      </a:r>
                      <a:endParaRPr lang="en-US" baseline="0" dirty="0" smtClean="0"/>
                    </a:p>
                    <a:p>
                      <a:pPr algn="ctr"/>
                      <a:r>
                        <a:rPr lang="en-US" baseline="0" dirty="0" smtClean="0"/>
                        <a:t>(50uV)</a:t>
                      </a:r>
                      <a:endParaRPr lang="en-US" dirty="0"/>
                    </a:p>
                  </a:txBody>
                  <a:tcPr/>
                </a:tc>
                <a:tc>
                  <a:txBody>
                    <a:bodyPr/>
                    <a:lstStyle/>
                    <a:p>
                      <a:pPr algn="ctr"/>
                      <a:r>
                        <a:rPr lang="en-US" dirty="0" smtClean="0"/>
                        <a:t>Scalp</a:t>
                      </a:r>
                      <a:r>
                        <a:rPr lang="en-US" baseline="0" dirty="0" smtClean="0"/>
                        <a:t> electrode</a:t>
                      </a:r>
                      <a:endParaRPr lang="en-US" dirty="0"/>
                    </a:p>
                  </a:txBody>
                  <a:tcPr/>
                </a:tc>
              </a:tr>
              <a:tr h="370840">
                <a:tc>
                  <a:txBody>
                    <a:bodyPr/>
                    <a:lstStyle/>
                    <a:p>
                      <a:pPr algn="ctr"/>
                      <a:r>
                        <a:rPr lang="en-US" dirty="0" smtClean="0"/>
                        <a:t>EMG</a:t>
                      </a:r>
                      <a:endParaRPr lang="en-US" dirty="0"/>
                    </a:p>
                  </a:txBody>
                  <a:tcPr/>
                </a:tc>
                <a:tc>
                  <a:txBody>
                    <a:bodyPr/>
                    <a:lstStyle/>
                    <a:p>
                      <a:pPr algn="ctr"/>
                      <a:r>
                        <a:rPr lang="en-US" dirty="0" smtClean="0"/>
                        <a:t>5 to 3000 Hz (100Hz)</a:t>
                      </a:r>
                      <a:endParaRPr lang="en-US" dirty="0"/>
                    </a:p>
                  </a:txBody>
                  <a:tcPr/>
                </a:tc>
                <a:tc>
                  <a:txBody>
                    <a:bodyPr/>
                    <a:lstStyle/>
                    <a:p>
                      <a:pPr algn="ctr"/>
                      <a:r>
                        <a:rPr lang="en-US" dirty="0" smtClean="0"/>
                        <a:t>0.1-</a:t>
                      </a:r>
                      <a:r>
                        <a:rPr lang="en-US" baseline="0" dirty="0" smtClean="0"/>
                        <a:t> </a:t>
                      </a:r>
                      <a:r>
                        <a:rPr lang="en-US" baseline="0" smtClean="0"/>
                        <a:t>5 mV</a:t>
                      </a:r>
                      <a:endParaRPr lang="en-US" baseline="0" dirty="0" smtClean="0"/>
                    </a:p>
                    <a:p>
                      <a:pPr algn="ctr"/>
                      <a:r>
                        <a:rPr lang="en-US" baseline="0" dirty="0" smtClean="0"/>
                        <a:t>(50uV)</a:t>
                      </a:r>
                      <a:endParaRPr lang="en-US" dirty="0"/>
                    </a:p>
                  </a:txBody>
                  <a:tcPr/>
                </a:tc>
                <a:tc>
                  <a:txBody>
                    <a:bodyPr/>
                    <a:lstStyle/>
                    <a:p>
                      <a:pPr algn="ctr"/>
                      <a:r>
                        <a:rPr lang="en-US" baseline="0" dirty="0" smtClean="0"/>
                        <a:t>Needle electrode</a:t>
                      </a:r>
                      <a:endParaRPr lang="en-US" dirty="0"/>
                    </a:p>
                  </a:txBody>
                  <a:tcPr/>
                </a:tc>
              </a:tr>
              <a:tr h="370840">
                <a:tc>
                  <a:txBody>
                    <a:bodyPr/>
                    <a:lstStyle/>
                    <a:p>
                      <a:pPr algn="ctr"/>
                      <a:r>
                        <a:rPr lang="en-US" dirty="0" smtClean="0"/>
                        <a:t>ERG</a:t>
                      </a:r>
                    </a:p>
                    <a:p>
                      <a:pPr algn="ctr"/>
                      <a:endParaRPr lang="en-US" dirty="0"/>
                    </a:p>
                  </a:txBody>
                  <a:tcPr/>
                </a:tc>
                <a:tc>
                  <a:txBody>
                    <a:bodyPr/>
                    <a:lstStyle/>
                    <a:p>
                      <a:pPr algn="ctr"/>
                      <a:r>
                        <a:rPr lang="en-US" dirty="0" smtClean="0"/>
                        <a:t>0-20Hz</a:t>
                      </a:r>
                      <a:endParaRPr lang="en-US" dirty="0"/>
                    </a:p>
                  </a:txBody>
                  <a:tcPr/>
                </a:tc>
                <a:tc>
                  <a:txBody>
                    <a:bodyPr/>
                    <a:lstStyle/>
                    <a:p>
                      <a:pPr algn="ctr"/>
                      <a:r>
                        <a:rPr lang="en-US" dirty="0" smtClean="0"/>
                        <a:t>0.5uv-1mV</a:t>
                      </a:r>
                      <a:endParaRPr lang="en-US" dirty="0"/>
                    </a:p>
                  </a:txBody>
                  <a:tcPr/>
                </a:tc>
                <a:tc>
                  <a:txBody>
                    <a:bodyPr/>
                    <a:lstStyle/>
                    <a:p>
                      <a:pPr algn="ctr"/>
                      <a:r>
                        <a:rPr lang="en-US" dirty="0" smtClean="0"/>
                        <a:t>Contact electrode</a:t>
                      </a:r>
                      <a:endParaRPr lang="en-US" dirty="0"/>
                    </a:p>
                  </a:txBody>
                  <a:tcPr/>
                </a:tc>
              </a:tr>
              <a:tr h="370840">
                <a:tc>
                  <a:txBody>
                    <a:bodyPr/>
                    <a:lstStyle/>
                    <a:p>
                      <a:pPr algn="ctr"/>
                      <a:r>
                        <a:rPr lang="en-US" dirty="0" smtClean="0"/>
                        <a:t>EOG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0-100Hz</a:t>
                      </a:r>
                    </a:p>
                    <a:p>
                      <a:pPr algn="ctr"/>
                      <a:endParaRPr lang="en-US" dirty="0"/>
                    </a:p>
                  </a:txBody>
                  <a:tcPr/>
                </a:tc>
                <a:tc>
                  <a:txBody>
                    <a:bodyPr/>
                    <a:lstStyle/>
                    <a:p>
                      <a:pPr algn="ctr"/>
                      <a:r>
                        <a:rPr lang="en-US" dirty="0" smtClean="0"/>
                        <a:t>10uv-3.5mV</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Contact electrode</a:t>
                      </a:r>
                      <a:endParaRPr lang="en-US"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Cont…</a:t>
            </a:r>
          </a:p>
        </p:txBody>
      </p:sp>
      <p:sp>
        <p:nvSpPr>
          <p:cNvPr id="57347" name="Rectangle 3"/>
          <p:cNvSpPr>
            <a:spLocks noGrp="1" noChangeArrowheads="1"/>
          </p:cNvSpPr>
          <p:nvPr>
            <p:ph idx="1"/>
          </p:nvPr>
        </p:nvSpPr>
        <p:spPr>
          <a:xfrm>
            <a:off x="1182688" y="838200"/>
            <a:ext cx="7772400" cy="5638800"/>
          </a:xfrm>
        </p:spPr>
        <p:txBody>
          <a:bodyPr/>
          <a:lstStyle/>
          <a:p>
            <a:r>
              <a:rPr lang="en-US" sz="2800" smtClean="0">
                <a:solidFill>
                  <a:srgbClr val="7030A0"/>
                </a:solidFill>
              </a:rPr>
              <a:t>features of important biomedical signals such as- E</a:t>
            </a:r>
            <a:r>
              <a:rPr lang="en-US" sz="2400" smtClean="0">
                <a:solidFill>
                  <a:srgbClr val="7030A0"/>
                </a:solidFill>
              </a:rPr>
              <a:t>CG</a:t>
            </a:r>
          </a:p>
        </p:txBody>
      </p:sp>
      <p:pic>
        <p:nvPicPr>
          <p:cNvPr id="57348" name="Picture 5"/>
          <p:cNvPicPr>
            <a:picLocks noChangeAspect="1" noChangeArrowheads="1"/>
          </p:cNvPicPr>
          <p:nvPr/>
        </p:nvPicPr>
        <p:blipFill>
          <a:blip r:embed="rId3" cstate="print"/>
          <a:srcRect/>
          <a:stretch>
            <a:fillRect/>
          </a:stretch>
        </p:blipFill>
        <p:spPr bwMode="auto">
          <a:xfrm>
            <a:off x="1833563" y="1981200"/>
            <a:ext cx="6091237" cy="442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extBox 5"/>
          <p:cNvSpPr txBox="1">
            <a:spLocks noChangeArrowheads="1"/>
          </p:cNvSpPr>
          <p:nvPr/>
        </p:nvSpPr>
        <p:spPr bwMode="auto">
          <a:xfrm>
            <a:off x="2209800" y="6477000"/>
            <a:ext cx="5562600" cy="276225"/>
          </a:xfrm>
          <a:prstGeom prst="rect">
            <a:avLst/>
          </a:prstGeom>
          <a:noFill/>
          <a:ln w="9525">
            <a:noFill/>
            <a:miter lim="800000"/>
            <a:headEnd/>
            <a:tailEnd/>
          </a:ln>
        </p:spPr>
        <p:txBody>
          <a:bodyPr>
            <a:spAutoFit/>
          </a:bodyPr>
          <a:lstStyle/>
          <a:p>
            <a:r>
              <a:rPr lang="en-US" sz="1200"/>
              <a:t>Dept. of Electronics and Telecommunication Engineering</a:t>
            </a:r>
          </a:p>
        </p:txBody>
      </p:sp>
      <p:sp>
        <p:nvSpPr>
          <p:cNvPr id="58371" name="TextBox 7"/>
          <p:cNvSpPr txBox="1">
            <a:spLocks noChangeArrowheads="1"/>
          </p:cNvSpPr>
          <p:nvPr/>
        </p:nvSpPr>
        <p:spPr bwMode="auto">
          <a:xfrm>
            <a:off x="1828800" y="838200"/>
            <a:ext cx="7239000" cy="369888"/>
          </a:xfrm>
          <a:prstGeom prst="rect">
            <a:avLst/>
          </a:prstGeom>
          <a:noFill/>
          <a:ln w="9525">
            <a:noFill/>
            <a:miter lim="800000"/>
            <a:headEnd/>
            <a:tailEnd/>
          </a:ln>
        </p:spPr>
        <p:txBody>
          <a:bodyPr>
            <a:spAutoFit/>
          </a:bodyPr>
          <a:lstStyle/>
          <a:p>
            <a:r>
              <a:rPr lang="en-US" b="1">
                <a:solidFill>
                  <a:srgbClr val="C00000"/>
                </a:solidFill>
              </a:rPr>
              <a:t>ELECTRO-CONDUCTION OF HEART MUSCLES:</a:t>
            </a:r>
          </a:p>
        </p:txBody>
      </p:sp>
      <p:pic>
        <p:nvPicPr>
          <p:cNvPr id="58372" name="Picture 3"/>
          <p:cNvPicPr>
            <a:picLocks noChangeAspect="1" noChangeArrowheads="1"/>
          </p:cNvPicPr>
          <p:nvPr/>
        </p:nvPicPr>
        <p:blipFill>
          <a:blip r:embed="rId2" cstate="print"/>
          <a:srcRect/>
          <a:stretch>
            <a:fillRect/>
          </a:stretch>
        </p:blipFill>
        <p:spPr bwMode="auto">
          <a:xfrm>
            <a:off x="2600325" y="1752600"/>
            <a:ext cx="5324475" cy="4271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150938" y="609600"/>
            <a:ext cx="7793037" cy="1066800"/>
          </a:xfrm>
        </p:spPr>
        <p:txBody>
          <a:bodyPr/>
          <a:lstStyle/>
          <a:p>
            <a:pPr eaLnBrk="1" hangingPunct="1"/>
            <a:r>
              <a:rPr lang="en-US" sz="3200" smtClean="0">
                <a:solidFill>
                  <a:srgbClr val="7030A0"/>
                </a:solidFill>
              </a:rPr>
              <a:t/>
            </a:r>
            <a:br>
              <a:rPr lang="en-US" sz="3200" smtClean="0">
                <a:solidFill>
                  <a:srgbClr val="7030A0"/>
                </a:solidFill>
              </a:rPr>
            </a:br>
            <a:r>
              <a:rPr lang="en-US" sz="3200" smtClean="0">
                <a:solidFill>
                  <a:srgbClr val="7030A0"/>
                </a:solidFill>
              </a:rPr>
              <a:t/>
            </a:r>
            <a:br>
              <a:rPr lang="en-US" sz="3200" smtClean="0">
                <a:solidFill>
                  <a:srgbClr val="7030A0"/>
                </a:solidFill>
              </a:rPr>
            </a:br>
            <a:r>
              <a:rPr lang="en-US" sz="3200" smtClean="0">
                <a:solidFill>
                  <a:srgbClr val="7030A0"/>
                </a:solidFill>
              </a:rPr>
              <a:t>features of important biomedical signals such as- ECG</a:t>
            </a:r>
            <a:r>
              <a:rPr lang="en-US" sz="4000" smtClean="0">
                <a:solidFill>
                  <a:srgbClr val="7030A0"/>
                </a:solidFill>
              </a:rPr>
              <a:t/>
            </a:r>
            <a:br>
              <a:rPr lang="en-US" sz="4000" smtClean="0">
                <a:solidFill>
                  <a:srgbClr val="7030A0"/>
                </a:solidFill>
              </a:rPr>
            </a:br>
            <a:endParaRPr lang="en-US" smtClean="0"/>
          </a:p>
        </p:txBody>
      </p:sp>
      <p:pic>
        <p:nvPicPr>
          <p:cNvPr id="59395" name="Picture 6"/>
          <p:cNvPicPr>
            <a:picLocks noChangeAspect="1" noChangeArrowheads="1"/>
          </p:cNvPicPr>
          <p:nvPr/>
        </p:nvPicPr>
        <p:blipFill>
          <a:blip r:embed="rId3" cstate="print"/>
          <a:srcRect/>
          <a:stretch>
            <a:fillRect/>
          </a:stretch>
        </p:blipFill>
        <p:spPr bwMode="auto">
          <a:xfrm>
            <a:off x="1905000" y="1143000"/>
            <a:ext cx="5595938" cy="520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0419" name="TextBox 5"/>
          <p:cNvSpPr txBox="1">
            <a:spLocks noChangeArrowheads="1"/>
          </p:cNvSpPr>
          <p:nvPr/>
        </p:nvSpPr>
        <p:spPr bwMode="auto">
          <a:xfrm>
            <a:off x="2209800" y="6477000"/>
            <a:ext cx="5562600" cy="276225"/>
          </a:xfrm>
          <a:prstGeom prst="rect">
            <a:avLst/>
          </a:prstGeom>
          <a:noFill/>
          <a:ln w="9525">
            <a:noFill/>
            <a:miter lim="800000"/>
            <a:headEnd/>
            <a:tailEnd/>
          </a:ln>
        </p:spPr>
        <p:txBody>
          <a:bodyPr>
            <a:spAutoFit/>
          </a:bodyPr>
          <a:lstStyle/>
          <a:p>
            <a:r>
              <a:rPr lang="en-US" sz="1200"/>
              <a:t>Dept. of Electronics and Telecommunication Engineering</a:t>
            </a:r>
          </a:p>
        </p:txBody>
      </p:sp>
      <p:sp>
        <p:nvSpPr>
          <p:cNvPr id="60420" name="TextBox 7"/>
          <p:cNvSpPr txBox="1">
            <a:spLocks noChangeArrowheads="1"/>
          </p:cNvSpPr>
          <p:nvPr/>
        </p:nvSpPr>
        <p:spPr bwMode="auto">
          <a:xfrm>
            <a:off x="1828800" y="838200"/>
            <a:ext cx="7239000" cy="369888"/>
          </a:xfrm>
          <a:prstGeom prst="rect">
            <a:avLst/>
          </a:prstGeom>
          <a:noFill/>
          <a:ln w="9525">
            <a:noFill/>
            <a:miter lim="800000"/>
            <a:headEnd/>
            <a:tailEnd/>
          </a:ln>
        </p:spPr>
        <p:txBody>
          <a:bodyPr>
            <a:spAutoFit/>
          </a:bodyPr>
          <a:lstStyle/>
          <a:p>
            <a:r>
              <a:rPr lang="en-US" b="1">
                <a:solidFill>
                  <a:srgbClr val="C00000"/>
                </a:solidFill>
              </a:rPr>
              <a:t>ECG SIGNAL :</a:t>
            </a:r>
          </a:p>
        </p:txBody>
      </p:sp>
      <p:pic>
        <p:nvPicPr>
          <p:cNvPr id="60421" name="Picture 4"/>
          <p:cNvPicPr>
            <a:picLocks noChangeAspect="1" noChangeArrowheads="1"/>
          </p:cNvPicPr>
          <p:nvPr/>
        </p:nvPicPr>
        <p:blipFill>
          <a:blip r:embed="rId3" cstate="print"/>
          <a:srcRect/>
          <a:stretch>
            <a:fillRect/>
          </a:stretch>
        </p:blipFill>
        <p:spPr bwMode="auto">
          <a:xfrm>
            <a:off x="2624138" y="1524000"/>
            <a:ext cx="5665787"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TextBox 5"/>
          <p:cNvSpPr txBox="1">
            <a:spLocks noChangeArrowheads="1"/>
          </p:cNvSpPr>
          <p:nvPr/>
        </p:nvSpPr>
        <p:spPr bwMode="auto">
          <a:xfrm>
            <a:off x="2209800" y="6477000"/>
            <a:ext cx="5562600" cy="276225"/>
          </a:xfrm>
          <a:prstGeom prst="rect">
            <a:avLst/>
          </a:prstGeom>
          <a:noFill/>
          <a:ln w="9525">
            <a:noFill/>
            <a:miter lim="800000"/>
            <a:headEnd/>
            <a:tailEnd/>
          </a:ln>
        </p:spPr>
        <p:txBody>
          <a:bodyPr>
            <a:spAutoFit/>
          </a:bodyPr>
          <a:lstStyle/>
          <a:p>
            <a:r>
              <a:rPr lang="en-US" sz="1200"/>
              <a:t>Dept. of Electronics and Telecommunication Engineering</a:t>
            </a:r>
          </a:p>
        </p:txBody>
      </p:sp>
      <p:sp>
        <p:nvSpPr>
          <p:cNvPr id="61443" name="TextBox 7"/>
          <p:cNvSpPr txBox="1">
            <a:spLocks noChangeArrowheads="1"/>
          </p:cNvSpPr>
          <p:nvPr/>
        </p:nvSpPr>
        <p:spPr bwMode="auto">
          <a:xfrm>
            <a:off x="1828800" y="838200"/>
            <a:ext cx="7239000" cy="369888"/>
          </a:xfrm>
          <a:prstGeom prst="rect">
            <a:avLst/>
          </a:prstGeom>
          <a:noFill/>
          <a:ln w="9525">
            <a:noFill/>
            <a:miter lim="800000"/>
            <a:headEnd/>
            <a:tailEnd/>
          </a:ln>
        </p:spPr>
        <p:txBody>
          <a:bodyPr>
            <a:spAutoFit/>
          </a:bodyPr>
          <a:lstStyle/>
          <a:p>
            <a:r>
              <a:rPr lang="en-US" b="1">
                <a:solidFill>
                  <a:srgbClr val="C00000"/>
                </a:solidFill>
              </a:rPr>
              <a:t>EEG SIGNAL :</a:t>
            </a:r>
          </a:p>
        </p:txBody>
      </p:sp>
      <p:pic>
        <p:nvPicPr>
          <p:cNvPr id="61444" name="Picture 2"/>
          <p:cNvPicPr>
            <a:picLocks noChangeAspect="1" noChangeArrowheads="1"/>
          </p:cNvPicPr>
          <p:nvPr/>
        </p:nvPicPr>
        <p:blipFill>
          <a:blip r:embed="rId2" cstate="print"/>
          <a:srcRect/>
          <a:stretch>
            <a:fillRect/>
          </a:stretch>
        </p:blipFill>
        <p:spPr bwMode="auto">
          <a:xfrm>
            <a:off x="2133600" y="1281113"/>
            <a:ext cx="5897563" cy="2452687"/>
          </a:xfrm>
          <a:prstGeom prst="rect">
            <a:avLst/>
          </a:prstGeom>
          <a:noFill/>
          <a:ln w="9525">
            <a:noFill/>
            <a:miter lim="800000"/>
            <a:headEnd/>
            <a:tailEnd/>
          </a:ln>
        </p:spPr>
      </p:pic>
      <p:pic>
        <p:nvPicPr>
          <p:cNvPr id="61445" name="Picture 3"/>
          <p:cNvPicPr>
            <a:picLocks noChangeAspect="1" noChangeArrowheads="1"/>
          </p:cNvPicPr>
          <p:nvPr/>
        </p:nvPicPr>
        <p:blipFill>
          <a:blip r:embed="rId3" cstate="print"/>
          <a:srcRect/>
          <a:stretch>
            <a:fillRect/>
          </a:stretch>
        </p:blipFill>
        <p:spPr bwMode="auto">
          <a:xfrm>
            <a:off x="2443163" y="3876675"/>
            <a:ext cx="5949950"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Box 5"/>
          <p:cNvSpPr txBox="1">
            <a:spLocks noChangeArrowheads="1"/>
          </p:cNvSpPr>
          <p:nvPr/>
        </p:nvSpPr>
        <p:spPr bwMode="auto">
          <a:xfrm>
            <a:off x="2209800" y="6477000"/>
            <a:ext cx="5562600" cy="276225"/>
          </a:xfrm>
          <a:prstGeom prst="rect">
            <a:avLst/>
          </a:prstGeom>
          <a:noFill/>
          <a:ln w="9525">
            <a:noFill/>
            <a:miter lim="800000"/>
            <a:headEnd/>
            <a:tailEnd/>
          </a:ln>
        </p:spPr>
        <p:txBody>
          <a:bodyPr>
            <a:spAutoFit/>
          </a:bodyPr>
          <a:lstStyle/>
          <a:p>
            <a:r>
              <a:rPr lang="en-US" sz="1200"/>
              <a:t>Dept. of Electronics and Telecommunication Engineering</a:t>
            </a:r>
          </a:p>
        </p:txBody>
      </p:sp>
      <p:sp>
        <p:nvSpPr>
          <p:cNvPr id="62467" name="TextBox 6"/>
          <p:cNvSpPr txBox="1">
            <a:spLocks noChangeArrowheads="1"/>
          </p:cNvSpPr>
          <p:nvPr/>
        </p:nvSpPr>
        <p:spPr bwMode="auto">
          <a:xfrm>
            <a:off x="0" y="6477000"/>
            <a:ext cx="1447800" cy="276225"/>
          </a:xfrm>
          <a:prstGeom prst="rect">
            <a:avLst/>
          </a:prstGeom>
          <a:noFill/>
          <a:ln w="9525">
            <a:noFill/>
            <a:miter lim="800000"/>
            <a:headEnd/>
            <a:tailEnd/>
          </a:ln>
        </p:spPr>
        <p:txBody>
          <a:bodyPr>
            <a:spAutoFit/>
          </a:bodyPr>
          <a:lstStyle/>
          <a:p>
            <a:r>
              <a:rPr lang="en-US" sz="1200"/>
              <a:t>VM Umale</a:t>
            </a:r>
          </a:p>
        </p:txBody>
      </p:sp>
      <p:sp>
        <p:nvSpPr>
          <p:cNvPr id="62468" name="TextBox 7"/>
          <p:cNvSpPr txBox="1">
            <a:spLocks noChangeArrowheads="1"/>
          </p:cNvSpPr>
          <p:nvPr/>
        </p:nvSpPr>
        <p:spPr bwMode="auto">
          <a:xfrm>
            <a:off x="1828800" y="838200"/>
            <a:ext cx="7239000" cy="369888"/>
          </a:xfrm>
          <a:prstGeom prst="rect">
            <a:avLst/>
          </a:prstGeom>
          <a:noFill/>
          <a:ln w="9525">
            <a:noFill/>
            <a:miter lim="800000"/>
            <a:headEnd/>
            <a:tailEnd/>
          </a:ln>
        </p:spPr>
        <p:txBody>
          <a:bodyPr>
            <a:spAutoFit/>
          </a:bodyPr>
          <a:lstStyle/>
          <a:p>
            <a:r>
              <a:rPr lang="en-US" b="1">
                <a:solidFill>
                  <a:srgbClr val="C00000"/>
                </a:solidFill>
              </a:rPr>
              <a:t>EMG SIGNAL :</a:t>
            </a:r>
          </a:p>
        </p:txBody>
      </p:sp>
      <p:pic>
        <p:nvPicPr>
          <p:cNvPr id="62469" name="Picture 2"/>
          <p:cNvPicPr>
            <a:picLocks noChangeAspect="1" noChangeArrowheads="1"/>
          </p:cNvPicPr>
          <p:nvPr/>
        </p:nvPicPr>
        <p:blipFill>
          <a:blip r:embed="rId2" cstate="print"/>
          <a:srcRect/>
          <a:stretch>
            <a:fillRect/>
          </a:stretch>
        </p:blipFill>
        <p:spPr bwMode="auto">
          <a:xfrm>
            <a:off x="3290888" y="1368425"/>
            <a:ext cx="4557712" cy="427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50938" y="0"/>
            <a:ext cx="7793037" cy="838200"/>
          </a:xfrm>
        </p:spPr>
        <p:txBody>
          <a:bodyPr/>
          <a:lstStyle/>
          <a:p>
            <a:pPr eaLnBrk="1" hangingPunct="1"/>
            <a:r>
              <a:rPr lang="en-US" sz="2400" smtClean="0">
                <a:solidFill>
                  <a:srgbClr val="C00000"/>
                </a:solidFill>
              </a:rPr>
              <a:t>L5:	Electrode theory- </a:t>
            </a:r>
            <a:br>
              <a:rPr lang="en-US" sz="2400" smtClean="0">
                <a:solidFill>
                  <a:srgbClr val="C00000"/>
                </a:solidFill>
              </a:rPr>
            </a:br>
            <a:r>
              <a:rPr lang="en-US" sz="2400" smtClean="0">
                <a:solidFill>
                  <a:srgbClr val="C00000"/>
                </a:solidFill>
              </a:rPr>
              <a:t>	Basic electrode, Electrodes for ECG</a:t>
            </a:r>
          </a:p>
        </p:txBody>
      </p:sp>
      <p:sp>
        <p:nvSpPr>
          <p:cNvPr id="63491" name="Rectangle 3"/>
          <p:cNvSpPr>
            <a:spLocks noGrp="1" noChangeArrowheads="1"/>
          </p:cNvSpPr>
          <p:nvPr>
            <p:ph idx="1"/>
          </p:nvPr>
        </p:nvSpPr>
        <p:spPr>
          <a:xfrm>
            <a:off x="1182688" y="914400"/>
            <a:ext cx="7199312" cy="5105400"/>
          </a:xfrm>
        </p:spPr>
        <p:txBody>
          <a:bodyPr/>
          <a:lstStyle/>
          <a:p>
            <a:pPr eaLnBrk="1" hangingPunct="1"/>
            <a:endParaRPr lang="en-US" sz="2000" smtClean="0">
              <a:solidFill>
                <a:schemeClr val="tx2"/>
              </a:solidFill>
            </a:endParaRPr>
          </a:p>
          <a:p>
            <a:pPr eaLnBrk="1" hangingPunct="1"/>
            <a:endParaRPr lang="en-US" sz="2000" smtClean="0">
              <a:solidFill>
                <a:schemeClr val="tx2"/>
              </a:solidFill>
            </a:endParaRPr>
          </a:p>
          <a:p>
            <a:pPr eaLnBrk="1" hangingPunct="1"/>
            <a:endParaRPr lang="en-US" sz="2000" smtClean="0">
              <a:solidFill>
                <a:schemeClr val="tx2"/>
              </a:solidFill>
            </a:endParaRPr>
          </a:p>
          <a:p>
            <a:r>
              <a:rPr lang="en-US" sz="2000" smtClean="0"/>
              <a:t>Electrode theory</a:t>
            </a:r>
          </a:p>
          <a:p>
            <a:endParaRPr lang="en-US" sz="2000" smtClean="0"/>
          </a:p>
          <a:p>
            <a:r>
              <a:rPr lang="en-US" sz="2000" smtClean="0"/>
              <a:t>Need, types of Bio-potential electrodes.</a:t>
            </a:r>
          </a:p>
          <a:p>
            <a:endParaRPr lang="en-US" sz="2000" smtClean="0"/>
          </a:p>
          <a:p>
            <a:r>
              <a:rPr lang="en-US" sz="2000" smtClean="0"/>
              <a:t>Basic electrode theory</a:t>
            </a:r>
          </a:p>
          <a:p>
            <a:endParaRPr lang="en-US" sz="2000" smtClean="0"/>
          </a:p>
          <a:p>
            <a:r>
              <a:rPr lang="en-US" sz="2000" smtClean="0"/>
              <a:t>Various Electrodes for ECG.</a:t>
            </a:r>
          </a:p>
          <a:p>
            <a:endParaRPr lang="en-US" sz="2000" smtClean="0"/>
          </a:p>
          <a:p>
            <a:endParaRPr lang="en-US" sz="2000" smtClean="0"/>
          </a:p>
          <a:p>
            <a:pPr eaLnBrk="1" hangingPunct="1"/>
            <a:endParaRPr lang="en-US" sz="2000" smtClean="0">
              <a:solidFill>
                <a:schemeClr val="tx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extBox 5"/>
          <p:cNvSpPr txBox="1">
            <a:spLocks noChangeArrowheads="1"/>
          </p:cNvSpPr>
          <p:nvPr/>
        </p:nvSpPr>
        <p:spPr bwMode="auto">
          <a:xfrm>
            <a:off x="2209800" y="6477000"/>
            <a:ext cx="5562600" cy="276225"/>
          </a:xfrm>
          <a:prstGeom prst="rect">
            <a:avLst/>
          </a:prstGeom>
          <a:noFill/>
          <a:ln w="9525">
            <a:noFill/>
            <a:miter lim="800000"/>
            <a:headEnd/>
            <a:tailEnd/>
          </a:ln>
        </p:spPr>
        <p:txBody>
          <a:bodyPr>
            <a:spAutoFit/>
          </a:bodyPr>
          <a:lstStyle/>
          <a:p>
            <a:r>
              <a:rPr lang="en-US" sz="1200"/>
              <a:t>Dept. of Electronics and Telecommunication Engineering</a:t>
            </a:r>
          </a:p>
        </p:txBody>
      </p:sp>
      <p:sp>
        <p:nvSpPr>
          <p:cNvPr id="64515" name="TextBox 7"/>
          <p:cNvSpPr txBox="1">
            <a:spLocks noChangeArrowheads="1"/>
          </p:cNvSpPr>
          <p:nvPr/>
        </p:nvSpPr>
        <p:spPr bwMode="auto">
          <a:xfrm>
            <a:off x="1676400" y="381000"/>
            <a:ext cx="7391400" cy="830263"/>
          </a:xfrm>
          <a:prstGeom prst="rect">
            <a:avLst/>
          </a:prstGeom>
          <a:noFill/>
          <a:ln w="9525">
            <a:noFill/>
            <a:miter lim="800000"/>
            <a:headEnd/>
            <a:tailEnd/>
          </a:ln>
        </p:spPr>
        <p:txBody>
          <a:bodyPr>
            <a:spAutoFit/>
          </a:bodyPr>
          <a:lstStyle/>
          <a:p>
            <a:r>
              <a:rPr lang="en-US" b="1">
                <a:solidFill>
                  <a:srgbClr val="C00000"/>
                </a:solidFill>
              </a:rPr>
              <a:t>ELECTRODE - ELECTROLYTE &amp; ELECTROLYTE-TISSUE INTERFACE</a:t>
            </a:r>
          </a:p>
        </p:txBody>
      </p:sp>
      <p:pic>
        <p:nvPicPr>
          <p:cNvPr id="64516" name="Picture 2"/>
          <p:cNvPicPr>
            <a:picLocks noChangeAspect="1" noChangeArrowheads="1"/>
          </p:cNvPicPr>
          <p:nvPr/>
        </p:nvPicPr>
        <p:blipFill>
          <a:blip r:embed="rId2" cstate="print"/>
          <a:srcRect/>
          <a:stretch>
            <a:fillRect/>
          </a:stretch>
        </p:blipFill>
        <p:spPr bwMode="auto">
          <a:xfrm>
            <a:off x="1981200" y="1352550"/>
            <a:ext cx="6996113" cy="2152650"/>
          </a:xfrm>
          <a:prstGeom prst="rect">
            <a:avLst/>
          </a:prstGeom>
          <a:noFill/>
          <a:ln w="9525">
            <a:noFill/>
            <a:miter lim="800000"/>
            <a:headEnd/>
            <a:tailEnd/>
          </a:ln>
        </p:spPr>
      </p:pic>
      <p:pic>
        <p:nvPicPr>
          <p:cNvPr id="64517" name="Picture 3"/>
          <p:cNvPicPr>
            <a:picLocks noChangeAspect="1" noChangeArrowheads="1"/>
          </p:cNvPicPr>
          <p:nvPr/>
        </p:nvPicPr>
        <p:blipFill>
          <a:blip r:embed="rId3" cstate="print"/>
          <a:srcRect/>
          <a:stretch>
            <a:fillRect/>
          </a:stretch>
        </p:blipFill>
        <p:spPr bwMode="auto">
          <a:xfrm>
            <a:off x="2362200" y="3505200"/>
            <a:ext cx="2057400" cy="2771775"/>
          </a:xfrm>
          <a:prstGeom prst="rect">
            <a:avLst/>
          </a:prstGeom>
          <a:noFill/>
          <a:ln w="9525">
            <a:noFill/>
            <a:miter lim="800000"/>
            <a:headEnd/>
            <a:tailEnd/>
          </a:ln>
        </p:spPr>
      </p:pic>
      <p:pic>
        <p:nvPicPr>
          <p:cNvPr id="64518" name="Picture 4"/>
          <p:cNvPicPr>
            <a:picLocks noChangeAspect="1" noChangeArrowheads="1"/>
          </p:cNvPicPr>
          <p:nvPr/>
        </p:nvPicPr>
        <p:blipFill>
          <a:blip r:embed="rId4" cstate="print"/>
          <a:srcRect/>
          <a:stretch>
            <a:fillRect/>
          </a:stretch>
        </p:blipFill>
        <p:spPr bwMode="auto">
          <a:xfrm>
            <a:off x="4886325" y="3810000"/>
            <a:ext cx="35179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600" smtClean="0">
                <a:solidFill>
                  <a:srgbClr val="C00000"/>
                </a:solidFill>
              </a:rPr>
              <a:t>Block diagram ……..:</a:t>
            </a:r>
          </a:p>
        </p:txBody>
      </p:sp>
      <p:sp>
        <p:nvSpPr>
          <p:cNvPr id="28675" name="Rectangle 3"/>
          <p:cNvSpPr>
            <a:spLocks noGrp="1" noChangeArrowheads="1"/>
          </p:cNvSpPr>
          <p:nvPr>
            <p:ph idx="1"/>
          </p:nvPr>
        </p:nvSpPr>
        <p:spPr>
          <a:xfrm>
            <a:off x="609600" y="1066800"/>
            <a:ext cx="8001000" cy="5410200"/>
          </a:xfrm>
        </p:spPr>
        <p:txBody>
          <a:bodyPr/>
          <a:lstStyle/>
          <a:p>
            <a:pPr>
              <a:buFont typeface="Wingdings" pitchFamily="2" charset="2"/>
              <a:buChar char="v"/>
            </a:pPr>
            <a:r>
              <a:rPr lang="en-US" sz="2800" smtClean="0">
                <a:solidFill>
                  <a:srgbClr val="7030A0"/>
                </a:solidFill>
              </a:rPr>
              <a:t>Basic(General) block diagram of Medical or Man Instrumentation system.</a:t>
            </a:r>
          </a:p>
          <a:p>
            <a:pPr>
              <a:buFont typeface="Wingdings" pitchFamily="2" charset="2"/>
              <a:buChar char="v"/>
            </a:pPr>
            <a:r>
              <a:rPr lang="en-US" sz="2800" smtClean="0">
                <a:solidFill>
                  <a:srgbClr val="00B050"/>
                </a:solidFill>
              </a:rPr>
              <a:t>Functional components </a:t>
            </a:r>
          </a:p>
          <a:p>
            <a:pPr lvl="1">
              <a:buFont typeface="Wingdings" pitchFamily="2" charset="2"/>
              <a:buChar char="v"/>
            </a:pPr>
            <a:r>
              <a:rPr lang="en-US" sz="2400" smtClean="0">
                <a:solidFill>
                  <a:srgbClr val="7030A0"/>
                </a:solidFill>
              </a:rPr>
              <a:t>Measurand (subject)- stimulus</a:t>
            </a:r>
          </a:p>
          <a:p>
            <a:pPr lvl="1">
              <a:buFont typeface="Wingdings" pitchFamily="2" charset="2"/>
              <a:buChar char="v"/>
            </a:pPr>
            <a:r>
              <a:rPr lang="en-US" sz="2400" smtClean="0">
                <a:solidFill>
                  <a:srgbClr val="7030A0"/>
                </a:solidFill>
              </a:rPr>
              <a:t>Sensors/Transducers</a:t>
            </a:r>
          </a:p>
          <a:p>
            <a:pPr lvl="1">
              <a:buFont typeface="Wingdings" pitchFamily="2" charset="2"/>
              <a:buChar char="v"/>
            </a:pPr>
            <a:r>
              <a:rPr lang="en-US" sz="2400" smtClean="0">
                <a:solidFill>
                  <a:srgbClr val="7030A0"/>
                </a:solidFill>
              </a:rPr>
              <a:t>Signal conditioner-pre amplifier, signal processing</a:t>
            </a:r>
          </a:p>
          <a:p>
            <a:pPr lvl="1">
              <a:buFont typeface="Wingdings" pitchFamily="2" charset="2"/>
              <a:buChar char="v"/>
            </a:pPr>
            <a:r>
              <a:rPr lang="en-US" sz="2400" smtClean="0">
                <a:solidFill>
                  <a:srgbClr val="7030A0"/>
                </a:solidFill>
              </a:rPr>
              <a:t>Output devices	- Alarams</a:t>
            </a:r>
          </a:p>
          <a:p>
            <a:pPr lvl="1">
              <a:buFont typeface="Wingdings" pitchFamily="2" charset="2"/>
              <a:buNone/>
            </a:pPr>
            <a:r>
              <a:rPr lang="en-US" sz="2400" smtClean="0">
                <a:solidFill>
                  <a:srgbClr val="7030A0"/>
                </a:solidFill>
              </a:rPr>
              <a:t>				 	-Display</a:t>
            </a:r>
          </a:p>
          <a:p>
            <a:pPr lvl="1">
              <a:buFont typeface="Wingdings" pitchFamily="2" charset="2"/>
              <a:buNone/>
            </a:pPr>
            <a:r>
              <a:rPr lang="en-US" sz="2400" smtClean="0">
                <a:solidFill>
                  <a:srgbClr val="7030A0"/>
                </a:solidFill>
              </a:rPr>
              <a:t>					-Data storage</a:t>
            </a:r>
          </a:p>
          <a:p>
            <a:pPr lvl="1">
              <a:buFont typeface="Wingdings" pitchFamily="2" charset="2"/>
              <a:buNone/>
            </a:pPr>
            <a:r>
              <a:rPr lang="en-US" sz="2400" smtClean="0">
                <a:solidFill>
                  <a:srgbClr val="7030A0"/>
                </a:solidFill>
              </a:rPr>
              <a:t>					-Data transmission</a:t>
            </a:r>
          </a:p>
          <a:p>
            <a:pPr lvl="1">
              <a:buFont typeface="Wingdings" pitchFamily="2" charset="2"/>
              <a:buNone/>
            </a:pPr>
            <a:r>
              <a:rPr lang="en-US" sz="2400" smtClean="0">
                <a:solidFill>
                  <a:srgbClr val="7030A0"/>
                </a:solidFill>
              </a:rPr>
              <a:t>					-Data recording</a:t>
            </a:r>
          </a:p>
          <a:p>
            <a:pPr lvl="1">
              <a:buFont typeface="Wingdings" pitchFamily="2" charset="2"/>
              <a:buChar char="v"/>
            </a:pPr>
            <a:r>
              <a:rPr lang="en-US" sz="2400" smtClean="0">
                <a:solidFill>
                  <a:srgbClr val="7030A0"/>
                </a:solidFill>
              </a:rPr>
              <a:t>Control System</a:t>
            </a:r>
          </a:p>
          <a:p>
            <a:pPr lvl="1">
              <a:buFont typeface="Wingdings" pitchFamily="2" charset="2"/>
              <a:buChar char="v"/>
            </a:pPr>
            <a:endParaRPr lang="en-US" sz="2400" smtClean="0">
              <a:solidFill>
                <a:srgbClr val="7030A0"/>
              </a:solidFill>
            </a:endParaRPr>
          </a:p>
          <a:p>
            <a:pPr lvl="2">
              <a:buFont typeface="Wingdings" pitchFamily="2" charset="2"/>
              <a:buChar char="v"/>
            </a:pPr>
            <a:r>
              <a:rPr lang="en-US" sz="2000" smtClean="0">
                <a:solidFill>
                  <a:srgbClr val="7030A0"/>
                </a:solidFill>
              </a:rPr>
              <a:t>		          </a:t>
            </a:r>
          </a:p>
          <a:p>
            <a:pPr lvl="2">
              <a:buFont typeface="Wingdings" pitchFamily="2" charset="2"/>
              <a:buChar char="v"/>
            </a:pPr>
            <a:r>
              <a:rPr lang="en-US" sz="2000" smtClean="0">
                <a:solidFill>
                  <a:srgbClr val="7030A0"/>
                </a:solidFill>
              </a:rPr>
              <a:t>			</a:t>
            </a:r>
          </a:p>
          <a:p>
            <a:pPr eaLnBrk="1" hangingPunct="1">
              <a:lnSpc>
                <a:spcPct val="90000"/>
              </a:lnSpc>
              <a:buFont typeface="Wingdings" pitchFamily="2" charset="2"/>
              <a:buChar char="v"/>
            </a:pPr>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Box 5"/>
          <p:cNvSpPr txBox="1">
            <a:spLocks noChangeArrowheads="1"/>
          </p:cNvSpPr>
          <p:nvPr/>
        </p:nvSpPr>
        <p:spPr bwMode="auto">
          <a:xfrm>
            <a:off x="2209800" y="6477000"/>
            <a:ext cx="5562600" cy="276225"/>
          </a:xfrm>
          <a:prstGeom prst="rect">
            <a:avLst/>
          </a:prstGeom>
          <a:noFill/>
          <a:ln w="9525">
            <a:noFill/>
            <a:miter lim="800000"/>
            <a:headEnd/>
            <a:tailEnd/>
          </a:ln>
        </p:spPr>
        <p:txBody>
          <a:bodyPr>
            <a:spAutoFit/>
          </a:bodyPr>
          <a:lstStyle/>
          <a:p>
            <a:r>
              <a:rPr lang="en-US" sz="1200"/>
              <a:t>Dept. of Electronics and Telecommunication Engineering</a:t>
            </a:r>
          </a:p>
        </p:txBody>
      </p:sp>
      <p:pic>
        <p:nvPicPr>
          <p:cNvPr id="65539" name="Picture 2"/>
          <p:cNvPicPr>
            <a:picLocks noChangeAspect="1" noChangeArrowheads="1"/>
          </p:cNvPicPr>
          <p:nvPr/>
        </p:nvPicPr>
        <p:blipFill>
          <a:blip r:embed="rId2" cstate="print"/>
          <a:srcRect/>
          <a:stretch>
            <a:fillRect/>
          </a:stretch>
        </p:blipFill>
        <p:spPr bwMode="auto">
          <a:xfrm>
            <a:off x="2286000" y="1828800"/>
            <a:ext cx="6046788" cy="3162300"/>
          </a:xfrm>
          <a:prstGeom prst="rect">
            <a:avLst/>
          </a:prstGeom>
          <a:noFill/>
          <a:ln w="9525">
            <a:noFill/>
            <a:miter lim="800000"/>
            <a:headEnd/>
            <a:tailEnd/>
          </a:ln>
        </p:spPr>
      </p:pic>
      <p:sp>
        <p:nvSpPr>
          <p:cNvPr id="65541" name="Rectangle 8"/>
          <p:cNvSpPr>
            <a:spLocks noChangeArrowheads="1"/>
          </p:cNvSpPr>
          <p:nvPr/>
        </p:nvSpPr>
        <p:spPr bwMode="auto">
          <a:xfrm>
            <a:off x="2286000" y="5265738"/>
            <a:ext cx="6553200" cy="460375"/>
          </a:xfrm>
          <a:prstGeom prst="rect">
            <a:avLst/>
          </a:prstGeom>
          <a:noFill/>
          <a:ln w="9525">
            <a:noFill/>
            <a:miter lim="800000"/>
            <a:headEnd/>
            <a:tailEnd/>
          </a:ln>
        </p:spPr>
        <p:txBody>
          <a:bodyPr>
            <a:spAutoFit/>
          </a:bodyPr>
          <a:lstStyle/>
          <a:p>
            <a:r>
              <a:rPr lang="en-US"/>
              <a:t>Electric equivalent circuits (warburg)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TextBox 5"/>
          <p:cNvSpPr txBox="1">
            <a:spLocks noChangeArrowheads="1"/>
          </p:cNvSpPr>
          <p:nvPr/>
        </p:nvSpPr>
        <p:spPr bwMode="auto">
          <a:xfrm>
            <a:off x="2209800" y="6477000"/>
            <a:ext cx="5562600" cy="276225"/>
          </a:xfrm>
          <a:prstGeom prst="rect">
            <a:avLst/>
          </a:prstGeom>
          <a:noFill/>
          <a:ln w="9525">
            <a:noFill/>
            <a:miter lim="800000"/>
            <a:headEnd/>
            <a:tailEnd/>
          </a:ln>
        </p:spPr>
        <p:txBody>
          <a:bodyPr>
            <a:spAutoFit/>
          </a:bodyPr>
          <a:lstStyle/>
          <a:p>
            <a:r>
              <a:rPr lang="en-US" sz="1200"/>
              <a:t>Dept. of Electronics and Telecommunication Engineering</a:t>
            </a:r>
          </a:p>
        </p:txBody>
      </p:sp>
      <p:sp>
        <p:nvSpPr>
          <p:cNvPr id="66563" name="TextBox 7"/>
          <p:cNvSpPr txBox="1">
            <a:spLocks noChangeArrowheads="1"/>
          </p:cNvSpPr>
          <p:nvPr/>
        </p:nvSpPr>
        <p:spPr bwMode="auto">
          <a:xfrm>
            <a:off x="1828800" y="838200"/>
            <a:ext cx="7239000" cy="369888"/>
          </a:xfrm>
          <a:prstGeom prst="rect">
            <a:avLst/>
          </a:prstGeom>
          <a:noFill/>
          <a:ln w="9525">
            <a:noFill/>
            <a:miter lim="800000"/>
            <a:headEnd/>
            <a:tailEnd/>
          </a:ln>
        </p:spPr>
        <p:txBody>
          <a:bodyPr>
            <a:spAutoFit/>
          </a:bodyPr>
          <a:lstStyle/>
          <a:p>
            <a:r>
              <a:rPr lang="en-US" b="1">
                <a:solidFill>
                  <a:srgbClr val="C00000"/>
                </a:solidFill>
              </a:rPr>
              <a:t>:</a:t>
            </a:r>
          </a:p>
        </p:txBody>
      </p:sp>
      <p:pic>
        <p:nvPicPr>
          <p:cNvPr id="66564" name="Picture 2"/>
          <p:cNvPicPr>
            <a:picLocks noChangeAspect="1" noChangeArrowheads="1"/>
          </p:cNvPicPr>
          <p:nvPr/>
        </p:nvPicPr>
        <p:blipFill>
          <a:blip r:embed="rId2" cstate="print"/>
          <a:srcRect/>
          <a:stretch>
            <a:fillRect/>
          </a:stretch>
        </p:blipFill>
        <p:spPr bwMode="auto">
          <a:xfrm>
            <a:off x="2605088" y="1919288"/>
            <a:ext cx="5441950" cy="4176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2800" smtClean="0">
                <a:solidFill>
                  <a:srgbClr val="C00000"/>
                </a:solidFill>
              </a:rPr>
              <a:t>Electrode theory- Basic electrode, </a:t>
            </a:r>
          </a:p>
        </p:txBody>
      </p:sp>
      <p:sp>
        <p:nvSpPr>
          <p:cNvPr id="67587" name="Rectangle 3"/>
          <p:cNvSpPr>
            <a:spLocks noGrp="1" noChangeArrowheads="1"/>
          </p:cNvSpPr>
          <p:nvPr>
            <p:ph idx="1"/>
          </p:nvPr>
        </p:nvSpPr>
        <p:spPr>
          <a:xfrm>
            <a:off x="1182688" y="914400"/>
            <a:ext cx="7199312" cy="5105400"/>
          </a:xfrm>
        </p:spPr>
        <p:txBody>
          <a:bodyPr/>
          <a:lstStyle/>
          <a:p>
            <a:pPr eaLnBrk="1" hangingPunct="1"/>
            <a:endParaRPr lang="en-US" sz="2000" smtClean="0">
              <a:solidFill>
                <a:schemeClr val="tx2"/>
              </a:solidFill>
            </a:endParaRPr>
          </a:p>
          <a:p>
            <a:r>
              <a:rPr lang="en-US" sz="2400" b="1" smtClean="0">
                <a:latin typeface="Times New Roman" pitchFamily="18" charset="0"/>
                <a:cs typeface="Times New Roman" pitchFamily="18" charset="0"/>
              </a:rPr>
              <a:t>Need &amp; Types of Bio-potential electrodes</a:t>
            </a:r>
          </a:p>
          <a:p>
            <a:pPr lvl="1"/>
            <a:r>
              <a:rPr lang="en-US" sz="2000" smtClean="0">
                <a:latin typeface="Times New Roman" pitchFamily="18" charset="0"/>
                <a:cs typeface="Times New Roman" pitchFamily="18" charset="0"/>
              </a:rPr>
              <a:t>Surface electrodes</a:t>
            </a:r>
          </a:p>
          <a:p>
            <a:pPr lvl="1"/>
            <a:r>
              <a:rPr lang="en-US" sz="2000" smtClean="0">
                <a:latin typeface="Times New Roman" pitchFamily="18" charset="0"/>
                <a:cs typeface="Times New Roman" pitchFamily="18" charset="0"/>
              </a:rPr>
              <a:t>Deep seated electrode</a:t>
            </a:r>
          </a:p>
          <a:p>
            <a:pPr lvl="1">
              <a:buFont typeface="Wingdings" pitchFamily="2" charset="2"/>
              <a:buNone/>
            </a:pPr>
            <a:endParaRPr lang="en-US" sz="2000" smtClean="0">
              <a:latin typeface="Times New Roman" pitchFamily="18" charset="0"/>
              <a:cs typeface="Times New Roman" pitchFamily="18" charset="0"/>
            </a:endParaRPr>
          </a:p>
          <a:p>
            <a:r>
              <a:rPr lang="en-US" sz="2400" b="1" smtClean="0">
                <a:latin typeface="Times New Roman" pitchFamily="18" charset="0"/>
                <a:cs typeface="Times New Roman" pitchFamily="18" charset="0"/>
              </a:rPr>
              <a:t>Factors to be consider while measurements:</a:t>
            </a:r>
          </a:p>
          <a:p>
            <a:pPr lvl="1">
              <a:buFont typeface="Wingdings" pitchFamily="2" charset="2"/>
              <a:buChar char="Ø"/>
            </a:pPr>
            <a:r>
              <a:rPr lang="en-US" sz="2400" smtClean="0">
                <a:latin typeface="Times New Roman" pitchFamily="18" charset="0"/>
                <a:cs typeface="Times New Roman" pitchFamily="18" charset="0"/>
              </a:rPr>
              <a:t>Careful and suitable selection of  electrodes for satisfactory record of bioelectric signal.</a:t>
            </a:r>
          </a:p>
          <a:p>
            <a:pPr lvl="1">
              <a:buFont typeface="Wingdings" pitchFamily="2" charset="2"/>
              <a:buChar char="Ø"/>
            </a:pPr>
            <a:r>
              <a:rPr lang="en-US" sz="2400" smtClean="0">
                <a:latin typeface="Times New Roman" pitchFamily="18" charset="0"/>
                <a:cs typeface="Times New Roman" pitchFamily="18" charset="0"/>
              </a:rPr>
              <a:t>Comfortable for the patients to wear over long period</a:t>
            </a:r>
          </a:p>
          <a:p>
            <a:pPr lvl="1">
              <a:buFont typeface="Wingdings" pitchFamily="2" charset="2"/>
              <a:buChar char="Ø"/>
            </a:pPr>
            <a:r>
              <a:rPr lang="en-US" sz="2400" smtClean="0">
                <a:latin typeface="Times New Roman" pitchFamily="18" charset="0"/>
                <a:cs typeface="Times New Roman" pitchFamily="18" charset="0"/>
              </a:rPr>
              <a:t>They should not produce any  moving artefacts</a:t>
            </a:r>
          </a:p>
          <a:p>
            <a:pPr lvl="1">
              <a:buFont typeface="Wingdings" pitchFamily="2" charset="2"/>
              <a:buChar char="Ø"/>
            </a:pPr>
            <a:r>
              <a:rPr lang="en-US" sz="2400" smtClean="0">
                <a:latin typeface="Times New Roman" pitchFamily="18" charset="0"/>
                <a:cs typeface="Times New Roman" pitchFamily="18" charset="0"/>
              </a:rPr>
              <a:t>Convenient in practical applications</a:t>
            </a:r>
          </a:p>
          <a:p>
            <a:pPr lvl="1">
              <a:buFont typeface="Wingdings" pitchFamily="2" charset="2"/>
              <a:buChar char="Ø"/>
            </a:pPr>
            <a:r>
              <a:rPr lang="en-US" sz="2400" smtClean="0">
                <a:latin typeface="Times New Roman" pitchFamily="18" charset="0"/>
                <a:cs typeface="Times New Roman" pitchFamily="18" charset="0"/>
              </a:rPr>
              <a:t>Good contact with skin (for low contact impedance)</a:t>
            </a:r>
          </a:p>
          <a:p>
            <a:pPr lvl="1">
              <a:buFont typeface="Wingdings" pitchFamily="2" charset="2"/>
              <a:buChar char="Ø"/>
            </a:pPr>
            <a:endParaRPr lang="en-US" sz="2400" smtClean="0">
              <a:latin typeface="Times New Roman" pitchFamily="18" charset="0"/>
              <a:cs typeface="Times New Roman" pitchFamily="18" charset="0"/>
            </a:endParaRPr>
          </a:p>
          <a:p>
            <a:endParaRPr lang="en-US" sz="2000" smtClean="0"/>
          </a:p>
          <a:p>
            <a:endParaRPr lang="en-US" sz="2000" smtClean="0"/>
          </a:p>
          <a:p>
            <a:pPr>
              <a:buFont typeface="Wingdings" pitchFamily="2" charset="2"/>
              <a:buNone/>
            </a:pPr>
            <a:endParaRPr lang="en-US" sz="2000" smtClean="0"/>
          </a:p>
          <a:p>
            <a:endParaRPr lang="en-US" sz="2000" smtClean="0"/>
          </a:p>
          <a:p>
            <a:endParaRPr lang="en-US" sz="2000" smtClean="0"/>
          </a:p>
          <a:p>
            <a:endParaRPr lang="en-US" sz="2000" smtClean="0"/>
          </a:p>
          <a:p>
            <a:endParaRPr lang="en-US" sz="2000" smtClean="0"/>
          </a:p>
          <a:p>
            <a:pPr eaLnBrk="1" hangingPunct="1"/>
            <a:endParaRPr lang="en-US" sz="2000" smtClean="0">
              <a:solidFill>
                <a:schemeClr val="tx2"/>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z="2800" smtClean="0">
                <a:solidFill>
                  <a:srgbClr val="C00000"/>
                </a:solidFill>
              </a:rPr>
              <a:t>Cont..</a:t>
            </a:r>
          </a:p>
        </p:txBody>
      </p:sp>
      <p:sp>
        <p:nvSpPr>
          <p:cNvPr id="68611" name="Rectangle 3"/>
          <p:cNvSpPr>
            <a:spLocks noGrp="1" noChangeArrowheads="1"/>
          </p:cNvSpPr>
          <p:nvPr>
            <p:ph idx="1"/>
          </p:nvPr>
        </p:nvSpPr>
        <p:spPr>
          <a:xfrm>
            <a:off x="1182688" y="1066800"/>
            <a:ext cx="7199312" cy="5334000"/>
          </a:xfrm>
        </p:spPr>
        <p:txBody>
          <a:bodyPr/>
          <a:lstStyle/>
          <a:p>
            <a:pPr eaLnBrk="1" hangingPunct="1"/>
            <a:endParaRPr lang="en-US" sz="2000" smtClean="0">
              <a:solidFill>
                <a:schemeClr val="tx2"/>
              </a:solidFill>
            </a:endParaRPr>
          </a:p>
          <a:p>
            <a:r>
              <a:rPr lang="en-US" sz="2400" b="1" smtClean="0"/>
              <a:t>The characteristics of a metalic/nonmetalic surface electrodes depends upon-</a:t>
            </a:r>
          </a:p>
          <a:p>
            <a:pPr lvl="1"/>
            <a:r>
              <a:rPr lang="en-US" sz="2400" smtClean="0"/>
              <a:t>Condition at metal-electrolyte interface</a:t>
            </a:r>
          </a:p>
          <a:p>
            <a:pPr lvl="1"/>
            <a:r>
              <a:rPr lang="en-US" sz="2400" smtClean="0"/>
              <a:t>Electrolyte –skin interface</a:t>
            </a:r>
          </a:p>
          <a:p>
            <a:pPr lvl="1"/>
            <a:r>
              <a:rPr lang="en-US" sz="2400" smtClean="0"/>
              <a:t>Quality of electrolytes</a:t>
            </a:r>
          </a:p>
          <a:p>
            <a:pPr lvl="1"/>
            <a:r>
              <a:rPr lang="en-US" sz="2400" smtClean="0"/>
              <a:t>Electrode properties</a:t>
            </a:r>
          </a:p>
          <a:p>
            <a:pPr lvl="1">
              <a:buFont typeface="Wingdings" pitchFamily="2" charset="2"/>
              <a:buNone/>
            </a:pPr>
            <a:endParaRPr lang="en-US" sz="2400" smtClean="0"/>
          </a:p>
          <a:p>
            <a:pPr lvl="1">
              <a:buFont typeface="Wingdings" pitchFamily="2" charset="2"/>
              <a:buNone/>
            </a:pPr>
            <a:r>
              <a:rPr lang="en-US" sz="2400" smtClean="0"/>
              <a:t>	Why electrode jelly is required while measurements of biopotential signals?</a:t>
            </a:r>
          </a:p>
          <a:p>
            <a:pPr lvl="1">
              <a:buFont typeface="Wingdings" pitchFamily="2" charset="2"/>
              <a:buNone/>
            </a:pPr>
            <a:endParaRPr lang="en-US" sz="2400" smtClean="0"/>
          </a:p>
          <a:p>
            <a:endParaRPr lang="en-US" sz="2000" smtClean="0"/>
          </a:p>
          <a:p>
            <a:endParaRPr lang="en-US" sz="2000" smtClean="0"/>
          </a:p>
          <a:p>
            <a:endParaRPr lang="en-US" sz="2000" smtClean="0"/>
          </a:p>
          <a:p>
            <a:endParaRPr lang="en-US" sz="2000" smtClean="0"/>
          </a:p>
          <a:p>
            <a:pPr eaLnBrk="1" hangingPunct="1"/>
            <a:endParaRPr lang="en-US" sz="2000" smtClean="0">
              <a:solidFill>
                <a:schemeClr val="tx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2800" smtClean="0">
                <a:solidFill>
                  <a:srgbClr val="C00000"/>
                </a:solidFill>
              </a:rPr>
              <a:t>Cont..</a:t>
            </a:r>
          </a:p>
        </p:txBody>
      </p:sp>
      <p:sp>
        <p:nvSpPr>
          <p:cNvPr id="69635" name="Rectangle 3"/>
          <p:cNvSpPr>
            <a:spLocks noGrp="1" noChangeArrowheads="1"/>
          </p:cNvSpPr>
          <p:nvPr>
            <p:ph idx="1"/>
          </p:nvPr>
        </p:nvSpPr>
        <p:spPr>
          <a:xfrm>
            <a:off x="1182688" y="762000"/>
            <a:ext cx="7199312" cy="5943600"/>
          </a:xfrm>
        </p:spPr>
        <p:txBody>
          <a:bodyPr/>
          <a:lstStyle/>
          <a:p>
            <a:pPr eaLnBrk="1" hangingPunct="1"/>
            <a:endParaRPr lang="en-US" sz="2000" smtClean="0">
              <a:solidFill>
                <a:schemeClr val="tx2"/>
              </a:solidFill>
            </a:endParaRPr>
          </a:p>
          <a:p>
            <a:r>
              <a:rPr lang="en-US" sz="2400" smtClean="0"/>
              <a:t>Electrode Potentials</a:t>
            </a:r>
          </a:p>
          <a:p>
            <a:pPr lvl="1"/>
            <a:r>
              <a:rPr lang="en-US" sz="2000" smtClean="0"/>
              <a:t>All electrode potentials are measured wrt a ref. Electrodes</a:t>
            </a:r>
          </a:p>
          <a:p>
            <a:pPr lvl="1"/>
            <a:r>
              <a:rPr lang="en-US" sz="2000" smtClean="0"/>
              <a:t>Ref. Electrodes-Hydrogen electrode (H absorbed on platinum back</a:t>
            </a:r>
          </a:p>
          <a:p>
            <a:pPr lvl="1">
              <a:buFont typeface="Wingdings" pitchFamily="2" charset="2"/>
              <a:buNone/>
            </a:pPr>
            <a:r>
              <a:rPr lang="en-US" sz="2000" smtClean="0"/>
              <a:t>			      -Calomel electrode</a:t>
            </a:r>
          </a:p>
          <a:p>
            <a:pPr lvl="1">
              <a:buFont typeface="Wingdings" pitchFamily="2" charset="2"/>
              <a:buNone/>
            </a:pPr>
            <a:r>
              <a:rPr lang="en-US" sz="2000" smtClean="0"/>
              <a:t>Electrode potentials of few metal electrodes wrt Hydrogen</a:t>
            </a:r>
          </a:p>
          <a:p>
            <a:pPr lvl="1">
              <a:buFont typeface="Wingdings" pitchFamily="2" charset="2"/>
              <a:buNone/>
            </a:pPr>
            <a:endParaRPr lang="en-US" sz="2000" smtClean="0"/>
          </a:p>
          <a:p>
            <a:pPr lvl="1">
              <a:buFont typeface="Wingdings" pitchFamily="2" charset="2"/>
              <a:buNone/>
            </a:pPr>
            <a:endParaRPr lang="en-US" sz="2000" smtClean="0"/>
          </a:p>
          <a:p>
            <a:pPr lvl="1">
              <a:buFont typeface="Wingdings" pitchFamily="2" charset="2"/>
              <a:buNone/>
            </a:pPr>
            <a:endParaRPr lang="en-US" sz="2000" smtClean="0"/>
          </a:p>
          <a:p>
            <a:pPr lvl="1">
              <a:buFont typeface="Wingdings" pitchFamily="2" charset="2"/>
              <a:buNone/>
            </a:pPr>
            <a:endParaRPr lang="en-US" sz="2000" smtClean="0"/>
          </a:p>
          <a:p>
            <a:pPr lvl="1">
              <a:buFont typeface="Wingdings" pitchFamily="2" charset="2"/>
              <a:buNone/>
            </a:pPr>
            <a:endParaRPr lang="en-US" sz="2000" smtClean="0"/>
          </a:p>
          <a:p>
            <a:pPr lvl="1">
              <a:buFont typeface="Wingdings" pitchFamily="2" charset="2"/>
              <a:buNone/>
            </a:pPr>
            <a:endParaRPr lang="en-US" sz="2000" smtClean="0"/>
          </a:p>
          <a:p>
            <a:pPr lvl="1">
              <a:buFont typeface="Wingdings" pitchFamily="2" charset="2"/>
              <a:buNone/>
            </a:pPr>
            <a:endParaRPr lang="en-US" sz="2000" smtClean="0"/>
          </a:p>
          <a:p>
            <a:pPr lvl="1">
              <a:buFont typeface="Wingdings" pitchFamily="2" charset="2"/>
              <a:buNone/>
            </a:pPr>
            <a:endParaRPr lang="en-US" sz="2000" smtClean="0"/>
          </a:p>
          <a:p>
            <a:endParaRPr lang="en-US" sz="2000" smtClean="0"/>
          </a:p>
          <a:p>
            <a:endParaRPr lang="en-US" sz="2000" smtClean="0"/>
          </a:p>
          <a:p>
            <a:endParaRPr lang="en-US" sz="2000" smtClean="0"/>
          </a:p>
          <a:p>
            <a:endParaRPr lang="en-US" sz="2000" smtClean="0"/>
          </a:p>
          <a:p>
            <a:pPr eaLnBrk="1" hangingPunct="1"/>
            <a:endParaRPr lang="en-US" sz="2000" smtClean="0">
              <a:solidFill>
                <a:schemeClr val="tx2"/>
              </a:solidFill>
            </a:endParaRPr>
          </a:p>
        </p:txBody>
      </p:sp>
      <p:graphicFrame>
        <p:nvGraphicFramePr>
          <p:cNvPr id="6" name="Table 5"/>
          <p:cNvGraphicFramePr>
            <a:graphicFrameLocks noGrp="1"/>
          </p:cNvGraphicFramePr>
          <p:nvPr/>
        </p:nvGraphicFramePr>
        <p:xfrm>
          <a:off x="1524000" y="3124200"/>
          <a:ext cx="6477001" cy="3606800"/>
        </p:xfrm>
        <a:graphic>
          <a:graphicData uri="http://schemas.openxmlformats.org/drawingml/2006/table">
            <a:tbl>
              <a:tblPr firstRow="1" bandRow="1">
                <a:tableStyleId>{5C22544A-7EE6-4342-B048-85BDC9FD1C3A}</a:tableStyleId>
              </a:tblPr>
              <a:tblGrid>
                <a:gridCol w="2024063"/>
                <a:gridCol w="1862138"/>
                <a:gridCol w="2590800"/>
              </a:tblGrid>
              <a:tr h="370840">
                <a:tc>
                  <a:txBody>
                    <a:bodyPr/>
                    <a:lstStyle/>
                    <a:p>
                      <a:r>
                        <a:rPr lang="en-US" dirty="0" smtClean="0">
                          <a:solidFill>
                            <a:srgbClr val="FF0000"/>
                          </a:solidFill>
                        </a:rPr>
                        <a:t>Metal </a:t>
                      </a:r>
                      <a:endParaRPr lang="en-US" dirty="0">
                        <a:solidFill>
                          <a:srgbClr val="FF0000"/>
                        </a:solidFill>
                      </a:endParaRPr>
                    </a:p>
                  </a:txBody>
                  <a:tcPr/>
                </a:tc>
                <a:tc>
                  <a:txBody>
                    <a:bodyPr/>
                    <a:lstStyle/>
                    <a:p>
                      <a:r>
                        <a:rPr lang="en-US" dirty="0" smtClean="0">
                          <a:solidFill>
                            <a:srgbClr val="FF0000"/>
                          </a:solidFill>
                        </a:rPr>
                        <a:t>Ionic</a:t>
                      </a:r>
                      <a:r>
                        <a:rPr lang="en-US" baseline="0" dirty="0" smtClean="0">
                          <a:solidFill>
                            <a:srgbClr val="FF0000"/>
                          </a:solidFill>
                        </a:rPr>
                        <a:t> symbol</a:t>
                      </a:r>
                      <a:endParaRPr lang="en-US" dirty="0">
                        <a:solidFill>
                          <a:srgbClr val="FF0000"/>
                        </a:solidFill>
                      </a:endParaRPr>
                    </a:p>
                  </a:txBody>
                  <a:tcPr/>
                </a:tc>
                <a:tc>
                  <a:txBody>
                    <a:bodyPr/>
                    <a:lstStyle/>
                    <a:p>
                      <a:r>
                        <a:rPr lang="en-US" dirty="0" smtClean="0">
                          <a:solidFill>
                            <a:srgbClr val="FF0000"/>
                          </a:solidFill>
                        </a:rPr>
                        <a:t>Electrode Potential(Volt)</a:t>
                      </a:r>
                      <a:endParaRPr lang="en-US" dirty="0">
                        <a:solidFill>
                          <a:srgbClr val="FF0000"/>
                        </a:solidFill>
                      </a:endParaRPr>
                    </a:p>
                  </a:txBody>
                  <a:tcPr/>
                </a:tc>
              </a:tr>
              <a:tr h="370840">
                <a:tc>
                  <a:txBody>
                    <a:bodyPr/>
                    <a:lstStyle/>
                    <a:p>
                      <a:r>
                        <a:rPr lang="en-US" dirty="0" err="1" smtClean="0"/>
                        <a:t>Aluminium</a:t>
                      </a:r>
                      <a:endParaRPr lang="en-US" dirty="0" smtClean="0"/>
                    </a:p>
                  </a:txBody>
                  <a:tcPr/>
                </a:tc>
                <a:tc>
                  <a:txBody>
                    <a:bodyPr/>
                    <a:lstStyle/>
                    <a:p>
                      <a:r>
                        <a:rPr lang="en-US" dirty="0" smtClean="0"/>
                        <a:t>Al</a:t>
                      </a:r>
                      <a:r>
                        <a:rPr lang="en-US" baseline="30000" dirty="0" smtClean="0"/>
                        <a:t>+++</a:t>
                      </a:r>
                      <a:endParaRPr lang="en-US" dirty="0"/>
                    </a:p>
                  </a:txBody>
                  <a:tcPr/>
                </a:tc>
                <a:tc>
                  <a:txBody>
                    <a:bodyPr/>
                    <a:lstStyle/>
                    <a:p>
                      <a:r>
                        <a:rPr lang="en-US" dirty="0" smtClean="0"/>
                        <a:t>-1.66</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Iron</a:t>
                      </a:r>
                    </a:p>
                  </a:txBody>
                  <a:tcPr/>
                </a:tc>
                <a:tc>
                  <a:txBody>
                    <a:bodyPr/>
                    <a:lstStyle/>
                    <a:p>
                      <a:r>
                        <a:rPr lang="en-US" dirty="0" smtClean="0"/>
                        <a:t>Fe</a:t>
                      </a:r>
                      <a:r>
                        <a:rPr lang="en-US" baseline="30000" dirty="0" smtClean="0"/>
                        <a:t>++</a:t>
                      </a:r>
                      <a:endParaRPr lang="en-US" dirty="0"/>
                    </a:p>
                  </a:txBody>
                  <a:tcPr/>
                </a:tc>
                <a:tc>
                  <a:txBody>
                    <a:bodyPr/>
                    <a:lstStyle/>
                    <a:p>
                      <a:r>
                        <a:rPr lang="en-US" dirty="0" smtClean="0"/>
                        <a:t>-0.44</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Lead</a:t>
                      </a:r>
                    </a:p>
                  </a:txBody>
                  <a:tcPr/>
                </a:tc>
                <a:tc>
                  <a:txBody>
                    <a:bodyPr/>
                    <a:lstStyle/>
                    <a:p>
                      <a:r>
                        <a:rPr lang="en-US" dirty="0" err="1" smtClean="0"/>
                        <a:t>Pb</a:t>
                      </a:r>
                      <a:r>
                        <a:rPr lang="en-US" baseline="30000" dirty="0" smtClean="0"/>
                        <a:t>++</a:t>
                      </a:r>
                      <a:endParaRPr lang="en-US" dirty="0"/>
                    </a:p>
                  </a:txBody>
                  <a:tcPr/>
                </a:tc>
                <a:tc>
                  <a:txBody>
                    <a:bodyPr/>
                    <a:lstStyle/>
                    <a:p>
                      <a:r>
                        <a:rPr lang="en-US" dirty="0" smtClean="0"/>
                        <a:t>-0.12</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Hydrogen</a:t>
                      </a:r>
                    </a:p>
                  </a:txBody>
                  <a:tcPr/>
                </a:tc>
                <a:tc>
                  <a:txBody>
                    <a:bodyPr/>
                    <a:lstStyle/>
                    <a:p>
                      <a:r>
                        <a:rPr lang="en-US" dirty="0" smtClean="0"/>
                        <a:t>H</a:t>
                      </a:r>
                      <a:r>
                        <a:rPr lang="en-US" baseline="30000" dirty="0" smtClean="0"/>
                        <a:t>+</a:t>
                      </a:r>
                      <a:endParaRPr lang="en-US" dirty="0"/>
                    </a:p>
                  </a:txBody>
                  <a:tcPr/>
                </a:tc>
                <a:tc>
                  <a:txBody>
                    <a:bodyPr/>
                    <a:lstStyle/>
                    <a:p>
                      <a:r>
                        <a:rPr lang="en-US" dirty="0" smtClean="0"/>
                        <a:t>-0.0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Copper</a:t>
                      </a:r>
                    </a:p>
                  </a:txBody>
                  <a:tcPr/>
                </a:tc>
                <a:tc>
                  <a:txBody>
                    <a:bodyPr/>
                    <a:lstStyle/>
                    <a:p>
                      <a:r>
                        <a:rPr lang="en-US" dirty="0" smtClean="0"/>
                        <a:t>C</a:t>
                      </a:r>
                      <a:r>
                        <a:rPr lang="en-US" baseline="30000" dirty="0" smtClean="0"/>
                        <a:t>++</a:t>
                      </a:r>
                      <a:endParaRPr lang="en-US" dirty="0"/>
                    </a:p>
                  </a:txBody>
                  <a:tcPr/>
                </a:tc>
                <a:tc>
                  <a:txBody>
                    <a:bodyPr/>
                    <a:lstStyle/>
                    <a:p>
                      <a:r>
                        <a:rPr lang="en-US" dirty="0" smtClean="0"/>
                        <a:t>+0.34</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Silver</a:t>
                      </a:r>
                    </a:p>
                  </a:txBody>
                  <a:tcPr/>
                </a:tc>
                <a:tc>
                  <a:txBody>
                    <a:bodyPr/>
                    <a:lstStyle/>
                    <a:p>
                      <a:r>
                        <a:rPr lang="en-US" dirty="0" smtClean="0"/>
                        <a:t>Ag</a:t>
                      </a:r>
                      <a:r>
                        <a:rPr lang="en-US" baseline="3000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Platinum</a:t>
                      </a:r>
                    </a:p>
                  </a:txBody>
                  <a:tcPr/>
                </a:tc>
                <a:tc>
                  <a:txBody>
                    <a:bodyPr/>
                    <a:lstStyle/>
                    <a:p>
                      <a:r>
                        <a:rPr lang="en-US" dirty="0" smtClean="0"/>
                        <a:t>Pt</a:t>
                      </a:r>
                      <a:r>
                        <a:rPr lang="en-US" baseline="30000" dirty="0" smtClean="0"/>
                        <a:t>+</a:t>
                      </a:r>
                      <a:endParaRPr lang="en-US" dirty="0"/>
                    </a:p>
                  </a:txBody>
                  <a:tcPr/>
                </a:tc>
                <a:tc>
                  <a:txBody>
                    <a:bodyPr/>
                    <a:lstStyle/>
                    <a:p>
                      <a:r>
                        <a:rPr lang="en-US" dirty="0" smtClean="0"/>
                        <a:t>+1.2</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gold</a:t>
                      </a:r>
                    </a:p>
                  </a:txBody>
                  <a:tcPr/>
                </a:tc>
                <a:tc>
                  <a:txBody>
                    <a:bodyPr/>
                    <a:lstStyle/>
                    <a:p>
                      <a:r>
                        <a:rPr lang="en-US" dirty="0" smtClean="0"/>
                        <a:t>Au</a:t>
                      </a:r>
                      <a:r>
                        <a:rPr lang="en-US" baseline="30000" dirty="0" smtClean="0"/>
                        <a:t>+</a:t>
                      </a:r>
                      <a:endParaRPr lang="en-US" dirty="0"/>
                    </a:p>
                  </a:txBody>
                  <a:tcPr/>
                </a:tc>
                <a:tc>
                  <a:txBody>
                    <a:bodyPr/>
                    <a:lstStyle/>
                    <a:p>
                      <a:r>
                        <a:rPr lang="en-US" dirty="0" smtClean="0"/>
                        <a:t>+1.69</a:t>
                      </a:r>
                      <a:endParaRPr lang="en-US" dirty="0"/>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z="2800" smtClean="0">
                <a:solidFill>
                  <a:srgbClr val="C00000"/>
                </a:solidFill>
              </a:rPr>
              <a:t>Cont..</a:t>
            </a:r>
          </a:p>
        </p:txBody>
      </p:sp>
      <p:sp>
        <p:nvSpPr>
          <p:cNvPr id="70659" name="Rectangle 3"/>
          <p:cNvSpPr>
            <a:spLocks noGrp="1" noChangeArrowheads="1"/>
          </p:cNvSpPr>
          <p:nvPr>
            <p:ph idx="1"/>
          </p:nvPr>
        </p:nvSpPr>
        <p:spPr>
          <a:xfrm>
            <a:off x="1182688" y="762000"/>
            <a:ext cx="7199312" cy="5943600"/>
          </a:xfrm>
        </p:spPr>
        <p:txBody>
          <a:bodyPr/>
          <a:lstStyle/>
          <a:p>
            <a:pPr eaLnBrk="1" hangingPunct="1"/>
            <a:endParaRPr lang="en-US" sz="2000" smtClean="0">
              <a:solidFill>
                <a:schemeClr val="tx2"/>
              </a:solidFill>
            </a:endParaRPr>
          </a:p>
          <a:p>
            <a:pPr lvl="1">
              <a:buFont typeface="Wingdings" pitchFamily="2" charset="2"/>
              <a:buChar char="q"/>
            </a:pPr>
            <a:r>
              <a:rPr lang="en-US" sz="2000" smtClean="0"/>
              <a:t>potential between Electrode s in electrolyte</a:t>
            </a:r>
          </a:p>
          <a:p>
            <a:pPr lvl="1">
              <a:buFont typeface="Wingdings" pitchFamily="2" charset="2"/>
              <a:buNone/>
            </a:pPr>
            <a:endParaRPr lang="en-US" sz="2000" smtClean="0"/>
          </a:p>
          <a:p>
            <a:pPr lvl="1">
              <a:buFont typeface="Wingdings" pitchFamily="2" charset="2"/>
              <a:buNone/>
            </a:pPr>
            <a:endParaRPr lang="en-US" sz="2000" smtClean="0"/>
          </a:p>
          <a:p>
            <a:pPr lvl="1">
              <a:buFont typeface="Wingdings" pitchFamily="2" charset="2"/>
              <a:buNone/>
            </a:pPr>
            <a:endParaRPr lang="en-US" sz="2000" smtClean="0"/>
          </a:p>
          <a:p>
            <a:pPr lvl="1">
              <a:buFont typeface="Wingdings" pitchFamily="2" charset="2"/>
              <a:buNone/>
            </a:pPr>
            <a:endParaRPr lang="en-US" sz="2000" smtClean="0"/>
          </a:p>
          <a:p>
            <a:pPr lvl="1">
              <a:buFont typeface="Wingdings" pitchFamily="2" charset="2"/>
              <a:buNone/>
            </a:pPr>
            <a:endParaRPr lang="en-US" sz="2000" smtClean="0"/>
          </a:p>
          <a:p>
            <a:pPr lvl="1">
              <a:buFont typeface="Wingdings" pitchFamily="2" charset="2"/>
              <a:buNone/>
            </a:pPr>
            <a:endParaRPr lang="en-US" sz="2000" smtClean="0"/>
          </a:p>
          <a:p>
            <a:pPr lvl="1">
              <a:buFont typeface="Wingdings" pitchFamily="2" charset="2"/>
              <a:buNone/>
            </a:pPr>
            <a:endParaRPr lang="en-US" sz="2000" smtClean="0"/>
          </a:p>
          <a:p>
            <a:endParaRPr lang="en-US" sz="2000" smtClean="0"/>
          </a:p>
          <a:p>
            <a:endParaRPr lang="en-US" sz="2000" smtClean="0"/>
          </a:p>
          <a:p>
            <a:endParaRPr lang="en-US" sz="2000" smtClean="0"/>
          </a:p>
          <a:p>
            <a:endParaRPr lang="en-US" sz="2000" smtClean="0"/>
          </a:p>
          <a:p>
            <a:pPr eaLnBrk="1" hangingPunct="1"/>
            <a:endParaRPr lang="en-US" sz="2000" smtClean="0">
              <a:solidFill>
                <a:schemeClr val="tx2"/>
              </a:solidFill>
            </a:endParaRPr>
          </a:p>
        </p:txBody>
      </p:sp>
      <p:graphicFrame>
        <p:nvGraphicFramePr>
          <p:cNvPr id="6" name="Table 5"/>
          <p:cNvGraphicFramePr>
            <a:graphicFrameLocks noGrp="1"/>
          </p:cNvGraphicFramePr>
          <p:nvPr/>
        </p:nvGraphicFramePr>
        <p:xfrm>
          <a:off x="1524000" y="2133600"/>
          <a:ext cx="6477001" cy="3307080"/>
        </p:xfrm>
        <a:graphic>
          <a:graphicData uri="http://schemas.openxmlformats.org/drawingml/2006/table">
            <a:tbl>
              <a:tblPr firstRow="1" bandRow="1">
                <a:tableStyleId>{5C22544A-7EE6-4342-B048-85BDC9FD1C3A}</a:tableStyleId>
              </a:tblPr>
              <a:tblGrid>
                <a:gridCol w="2362200"/>
                <a:gridCol w="1524001"/>
                <a:gridCol w="2590800"/>
              </a:tblGrid>
              <a:tr h="370840">
                <a:tc>
                  <a:txBody>
                    <a:bodyPr/>
                    <a:lstStyle/>
                    <a:p>
                      <a:r>
                        <a:rPr lang="en-US" dirty="0" err="1" smtClean="0">
                          <a:solidFill>
                            <a:srgbClr val="FF0000"/>
                          </a:solidFill>
                        </a:rPr>
                        <a:t>Electode</a:t>
                      </a:r>
                      <a:r>
                        <a:rPr lang="en-US" dirty="0" smtClean="0">
                          <a:solidFill>
                            <a:srgbClr val="FF0000"/>
                          </a:solidFill>
                        </a:rPr>
                        <a:t> Metal </a:t>
                      </a:r>
                      <a:endParaRPr lang="en-US" dirty="0">
                        <a:solidFill>
                          <a:srgbClr val="FF0000"/>
                        </a:solidFill>
                      </a:endParaRPr>
                    </a:p>
                  </a:txBody>
                  <a:tcPr/>
                </a:tc>
                <a:tc>
                  <a:txBody>
                    <a:bodyPr/>
                    <a:lstStyle/>
                    <a:p>
                      <a:r>
                        <a:rPr lang="en-US" dirty="0" smtClean="0">
                          <a:solidFill>
                            <a:srgbClr val="FF0000"/>
                          </a:solidFill>
                        </a:rPr>
                        <a:t>Electrolyte</a:t>
                      </a:r>
                      <a:endParaRPr lang="en-US" dirty="0">
                        <a:solidFill>
                          <a:srgbClr val="FF0000"/>
                        </a:solidFill>
                      </a:endParaRPr>
                    </a:p>
                  </a:txBody>
                  <a:tcPr/>
                </a:tc>
                <a:tc>
                  <a:txBody>
                    <a:bodyPr/>
                    <a:lstStyle/>
                    <a:p>
                      <a:r>
                        <a:rPr lang="en-US" dirty="0" smtClean="0">
                          <a:solidFill>
                            <a:srgbClr val="FF0000"/>
                          </a:solidFill>
                        </a:rPr>
                        <a:t>Potential difference between Electrode (mV)</a:t>
                      </a:r>
                      <a:endParaRPr lang="en-US" dirty="0">
                        <a:solidFill>
                          <a:srgbClr val="FF0000"/>
                        </a:solidFill>
                      </a:endParaRPr>
                    </a:p>
                  </a:txBody>
                  <a:tcPr/>
                </a:tc>
              </a:tr>
              <a:tr h="370840">
                <a:tc>
                  <a:txBody>
                    <a:bodyPr/>
                    <a:lstStyle/>
                    <a:p>
                      <a:r>
                        <a:rPr lang="en-US" dirty="0" smtClean="0"/>
                        <a:t>Stainless steel</a:t>
                      </a:r>
                    </a:p>
                  </a:txBody>
                  <a:tcPr/>
                </a:tc>
                <a:tc>
                  <a:txBody>
                    <a:bodyPr/>
                    <a:lstStyle/>
                    <a:p>
                      <a:r>
                        <a:rPr lang="en-US" dirty="0" smtClean="0"/>
                        <a:t>Saline</a:t>
                      </a:r>
                      <a:endParaRPr lang="en-US" dirty="0"/>
                    </a:p>
                  </a:txBody>
                  <a:tcPr/>
                </a:tc>
                <a:tc>
                  <a:txBody>
                    <a:bodyPr/>
                    <a:lstStyle/>
                    <a:p>
                      <a:r>
                        <a:rPr lang="en-US" dirty="0" smtClean="0"/>
                        <a:t>10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silver</a:t>
                      </a:r>
                    </a:p>
                  </a:txBody>
                  <a:tcPr/>
                </a:tc>
                <a:tc>
                  <a:txBody>
                    <a:bodyPr/>
                    <a:lstStyle/>
                    <a:p>
                      <a:r>
                        <a:rPr lang="en-US" dirty="0" smtClean="0"/>
                        <a:t>Saline</a:t>
                      </a:r>
                      <a:endParaRPr lang="en-US" dirty="0"/>
                    </a:p>
                  </a:txBody>
                  <a:tcPr/>
                </a:tc>
                <a:tc>
                  <a:txBody>
                    <a:bodyPr/>
                    <a:lstStyle/>
                    <a:p>
                      <a:r>
                        <a:rPr lang="en-US" dirty="0" smtClean="0"/>
                        <a:t>9.4</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Silver-silver chloride</a:t>
                      </a:r>
                    </a:p>
                  </a:txBody>
                  <a:tcPr/>
                </a:tc>
                <a:tc>
                  <a:txBody>
                    <a:bodyPr/>
                    <a:lstStyle/>
                    <a:p>
                      <a:r>
                        <a:rPr lang="en-US" dirty="0" smtClean="0"/>
                        <a:t>Saline</a:t>
                      </a:r>
                      <a:endParaRPr lang="en-US" dirty="0"/>
                    </a:p>
                  </a:txBody>
                  <a:tcPr/>
                </a:tc>
                <a:tc>
                  <a:txBody>
                    <a:bodyPr/>
                    <a:lstStyle/>
                    <a:p>
                      <a:r>
                        <a:rPr lang="en-US" dirty="0" smtClean="0"/>
                        <a:t>2.5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Silver-silver chloride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(11mm disc)</a:t>
                      </a:r>
                    </a:p>
                  </a:txBody>
                  <a:tcPr/>
                </a:tc>
                <a:tc>
                  <a:txBody>
                    <a:bodyPr/>
                    <a:lstStyle/>
                    <a:p>
                      <a:pPr algn="l"/>
                      <a:r>
                        <a:rPr lang="en-US" dirty="0" smtClean="0"/>
                        <a:t>ECG paste</a:t>
                      </a:r>
                      <a:endParaRPr lang="en-US" dirty="0"/>
                    </a:p>
                  </a:txBody>
                  <a:tcPr/>
                </a:tc>
                <a:tc>
                  <a:txBody>
                    <a:bodyPr/>
                    <a:lstStyle/>
                    <a:p>
                      <a:r>
                        <a:rPr lang="en-US" dirty="0" smtClean="0"/>
                        <a:t>0.47</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Silver-silver chloride (sponge)</a:t>
                      </a:r>
                    </a:p>
                  </a:txBody>
                  <a:tcPr/>
                </a:tc>
                <a:tc>
                  <a:txBody>
                    <a:bodyPr/>
                    <a:lstStyle/>
                    <a:p>
                      <a:pPr algn="l"/>
                      <a:r>
                        <a:rPr lang="en-US" dirty="0" smtClean="0"/>
                        <a:t>ECG paste</a:t>
                      </a:r>
                      <a:endParaRPr lang="en-US" dirty="0"/>
                    </a:p>
                  </a:txBody>
                  <a:tcPr/>
                </a:tc>
                <a:tc>
                  <a:txBody>
                    <a:bodyPr/>
                    <a:lstStyle/>
                    <a:p>
                      <a:r>
                        <a:rPr lang="en-US" dirty="0" smtClean="0"/>
                        <a:t>0.2</a:t>
                      </a:r>
                      <a:endParaRPr lang="en-US"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z="2800" smtClean="0">
                <a:solidFill>
                  <a:srgbClr val="C00000"/>
                </a:solidFill>
              </a:rPr>
              <a:t>L6:	Electrodes for ECG, EEG, EMG</a:t>
            </a:r>
          </a:p>
        </p:txBody>
      </p:sp>
      <p:sp>
        <p:nvSpPr>
          <p:cNvPr id="71683" name="Rectangle 3"/>
          <p:cNvSpPr>
            <a:spLocks noGrp="1" noChangeArrowheads="1"/>
          </p:cNvSpPr>
          <p:nvPr>
            <p:ph idx="1"/>
          </p:nvPr>
        </p:nvSpPr>
        <p:spPr>
          <a:xfrm>
            <a:off x="1182688" y="914400"/>
            <a:ext cx="7199312" cy="5105400"/>
          </a:xfrm>
        </p:spPr>
        <p:txBody>
          <a:bodyPr/>
          <a:lstStyle/>
          <a:p>
            <a:pPr eaLnBrk="1" hangingPunct="1"/>
            <a:endParaRPr lang="en-US" sz="2000" smtClean="0">
              <a:solidFill>
                <a:schemeClr val="tx2"/>
              </a:solidFill>
            </a:endParaRPr>
          </a:p>
          <a:p>
            <a:r>
              <a:rPr lang="en-US" sz="2000" smtClean="0"/>
              <a:t> Electrodes for ECG.</a:t>
            </a:r>
          </a:p>
          <a:p>
            <a:endParaRPr lang="en-US" sz="2000" smtClean="0"/>
          </a:p>
          <a:p>
            <a:r>
              <a:rPr lang="en-US" sz="2000" smtClean="0"/>
              <a:t>Electrodes for  EEG, </a:t>
            </a:r>
          </a:p>
          <a:p>
            <a:endParaRPr lang="en-US" sz="2000" smtClean="0"/>
          </a:p>
          <a:p>
            <a:r>
              <a:rPr lang="en-US" sz="2000" smtClean="0"/>
              <a:t>Electrodes for EMG, </a:t>
            </a:r>
          </a:p>
          <a:p>
            <a:endParaRPr lang="en-US" sz="2000" smtClean="0"/>
          </a:p>
          <a:p>
            <a:r>
              <a:rPr lang="en-US" sz="2000" smtClean="0"/>
              <a:t>Biochemical Electrodes</a:t>
            </a:r>
          </a:p>
          <a:p>
            <a:endParaRPr lang="en-US" sz="2000" smtClean="0"/>
          </a:p>
          <a:p>
            <a:pPr eaLnBrk="1" hangingPunct="1"/>
            <a:endParaRPr lang="en-US" sz="2000" smtClean="0">
              <a:solidFill>
                <a:schemeClr val="tx2"/>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2800" smtClean="0">
                <a:solidFill>
                  <a:srgbClr val="C00000"/>
                </a:solidFill>
              </a:rPr>
              <a:t>Electrodes for ECG, EEG, EMG</a:t>
            </a:r>
          </a:p>
        </p:txBody>
      </p:sp>
      <p:sp>
        <p:nvSpPr>
          <p:cNvPr id="72707" name="Rectangle 3"/>
          <p:cNvSpPr>
            <a:spLocks noGrp="1" noChangeArrowheads="1"/>
          </p:cNvSpPr>
          <p:nvPr>
            <p:ph idx="1"/>
          </p:nvPr>
        </p:nvSpPr>
        <p:spPr>
          <a:xfrm>
            <a:off x="1182688" y="914400"/>
            <a:ext cx="7199312" cy="5105400"/>
          </a:xfrm>
        </p:spPr>
        <p:txBody>
          <a:bodyPr/>
          <a:lstStyle/>
          <a:p>
            <a:pPr eaLnBrk="1" hangingPunct="1"/>
            <a:endParaRPr lang="en-US" sz="2000" smtClean="0">
              <a:solidFill>
                <a:schemeClr val="tx2"/>
              </a:solidFill>
            </a:endParaRPr>
          </a:p>
          <a:p>
            <a:pPr>
              <a:buFont typeface="Wingdings" pitchFamily="2" charset="2"/>
              <a:buNone/>
            </a:pPr>
            <a:r>
              <a:rPr lang="en-US" sz="2400" smtClean="0">
                <a:latin typeface="Times New Roman" pitchFamily="18" charset="0"/>
                <a:cs typeface="Times New Roman" pitchFamily="18" charset="0"/>
              </a:rPr>
              <a:t>Electrodes are used to pickup the biopotentials from the surface of the body of from inside the cells.</a:t>
            </a:r>
          </a:p>
          <a:p>
            <a:pPr>
              <a:buFont typeface="Wingdings" pitchFamily="2" charset="2"/>
              <a:buNone/>
            </a:pPr>
            <a:endParaRPr lang="en-US" sz="2400" smtClean="0">
              <a:latin typeface="Times New Roman" pitchFamily="18" charset="0"/>
              <a:cs typeface="Times New Roman" pitchFamily="18" charset="0"/>
            </a:endParaRPr>
          </a:p>
          <a:p>
            <a:pPr>
              <a:buFont typeface="Wingdings" pitchFamily="2" charset="2"/>
              <a:buNone/>
            </a:pPr>
            <a:r>
              <a:rPr lang="en-US" sz="2400" smtClean="0">
                <a:latin typeface="Times New Roman" pitchFamily="18" charset="0"/>
                <a:cs typeface="Times New Roman" pitchFamily="18" charset="0"/>
              </a:rPr>
              <a:t>Basic electrodes  are classified as:</a:t>
            </a:r>
          </a:p>
          <a:p>
            <a:pPr>
              <a:buFont typeface="Wingdings" pitchFamily="2" charset="2"/>
              <a:buNone/>
            </a:pPr>
            <a:endParaRPr lang="en-US" sz="2400" smtClean="0">
              <a:latin typeface="Times New Roman" pitchFamily="18" charset="0"/>
              <a:cs typeface="Times New Roman" pitchFamily="18" charset="0"/>
            </a:endParaRPr>
          </a:p>
          <a:p>
            <a:pPr lvl="1">
              <a:buFont typeface="Wingdings" pitchFamily="2" charset="2"/>
              <a:buChar char="v"/>
            </a:pPr>
            <a:r>
              <a:rPr lang="en-US" sz="2400" smtClean="0">
                <a:latin typeface="Times New Roman" pitchFamily="18" charset="0"/>
                <a:cs typeface="Times New Roman" pitchFamily="18" charset="0"/>
              </a:rPr>
              <a:t>Skin surface electrodes</a:t>
            </a:r>
          </a:p>
          <a:p>
            <a:pPr lvl="1">
              <a:buFont typeface="Wingdings" pitchFamily="2" charset="2"/>
              <a:buChar char="v"/>
            </a:pPr>
            <a:r>
              <a:rPr lang="en-US" sz="2400" smtClean="0">
                <a:latin typeface="Times New Roman" pitchFamily="18" charset="0"/>
                <a:cs typeface="Times New Roman" pitchFamily="18" charset="0"/>
              </a:rPr>
              <a:t> Needle electrodes</a:t>
            </a:r>
          </a:p>
          <a:p>
            <a:pPr lvl="1">
              <a:buFont typeface="Wingdings" pitchFamily="2" charset="2"/>
              <a:buChar char="v"/>
            </a:pPr>
            <a:r>
              <a:rPr lang="en-US" sz="2400" smtClean="0">
                <a:latin typeface="Times New Roman" pitchFamily="18" charset="0"/>
                <a:cs typeface="Times New Roman" pitchFamily="18" charset="0"/>
              </a:rPr>
              <a:t>Microelectrodes</a:t>
            </a:r>
          </a:p>
          <a:p>
            <a:pPr lvl="1">
              <a:buFont typeface="Wingdings" pitchFamily="2" charset="2"/>
              <a:buNone/>
            </a:pPr>
            <a:endParaRPr lang="en-US" sz="2400" smtClean="0">
              <a:latin typeface="Times New Roman" pitchFamily="18" charset="0"/>
              <a:cs typeface="Times New Roman" pitchFamily="18" charset="0"/>
            </a:endParaRPr>
          </a:p>
          <a:p>
            <a:pPr>
              <a:buFont typeface="Wingdings" pitchFamily="2" charset="2"/>
              <a:buNone/>
            </a:pPr>
            <a:endParaRPr lang="en-US" sz="2400" smtClean="0">
              <a:latin typeface="Times New Roman" pitchFamily="18" charset="0"/>
              <a:cs typeface="Times New Roman" pitchFamily="18" charset="0"/>
            </a:endParaRPr>
          </a:p>
          <a:p>
            <a:pPr>
              <a:buFont typeface="Wingdings" pitchFamily="2" charset="2"/>
              <a:buNone/>
            </a:pPr>
            <a:endParaRPr lang="en-US" sz="2000" smtClean="0"/>
          </a:p>
          <a:p>
            <a:endParaRPr lang="en-US" sz="20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z="2800" smtClean="0">
                <a:solidFill>
                  <a:srgbClr val="C00000"/>
                </a:solidFill>
              </a:rPr>
              <a:t>Electrodes for ECG, EEG, EMG</a:t>
            </a:r>
          </a:p>
        </p:txBody>
      </p:sp>
      <p:sp>
        <p:nvSpPr>
          <p:cNvPr id="73731" name="Rectangle 3"/>
          <p:cNvSpPr>
            <a:spLocks noGrp="1" noChangeArrowheads="1"/>
          </p:cNvSpPr>
          <p:nvPr>
            <p:ph idx="1"/>
          </p:nvPr>
        </p:nvSpPr>
        <p:spPr>
          <a:xfrm>
            <a:off x="1182688" y="914400"/>
            <a:ext cx="7199312" cy="5105400"/>
          </a:xfrm>
        </p:spPr>
        <p:txBody>
          <a:bodyPr/>
          <a:lstStyle/>
          <a:p>
            <a:pPr eaLnBrk="1" hangingPunct="1"/>
            <a:endParaRPr lang="en-US" sz="2000" smtClean="0">
              <a:solidFill>
                <a:schemeClr val="tx2"/>
              </a:solidFill>
            </a:endParaRPr>
          </a:p>
          <a:p>
            <a:r>
              <a:rPr lang="en-US" sz="2400" smtClean="0">
                <a:latin typeface="Times New Roman" pitchFamily="18" charset="0"/>
                <a:cs typeface="Times New Roman" pitchFamily="18" charset="0"/>
              </a:rPr>
              <a:t>Various  Electrodes used for the measurement or recording of ECG signal.</a:t>
            </a:r>
          </a:p>
          <a:p>
            <a:pPr>
              <a:buFont typeface="Wingdings" pitchFamily="2" charset="2"/>
              <a:buNone/>
            </a:pPr>
            <a:endParaRPr lang="en-US" sz="2400" smtClean="0">
              <a:latin typeface="Times New Roman" pitchFamily="18" charset="0"/>
              <a:cs typeface="Times New Roman" pitchFamily="18" charset="0"/>
            </a:endParaRPr>
          </a:p>
          <a:p>
            <a:pPr lvl="1"/>
            <a:r>
              <a:rPr lang="en-US" sz="2000" smtClean="0">
                <a:latin typeface="Times New Roman" pitchFamily="18" charset="0"/>
                <a:cs typeface="Times New Roman" pitchFamily="18" charset="0"/>
              </a:rPr>
              <a:t>Immersion electodes(not used  now)</a:t>
            </a:r>
          </a:p>
          <a:p>
            <a:pPr lvl="1">
              <a:buFont typeface="Wingdings" pitchFamily="2" charset="2"/>
              <a:buChar char="v"/>
            </a:pPr>
            <a:r>
              <a:rPr lang="en-US" sz="2000" smtClean="0">
                <a:latin typeface="Times New Roman" pitchFamily="18" charset="0"/>
                <a:cs typeface="Times New Roman" pitchFamily="18" charset="0"/>
              </a:rPr>
              <a:t>Limb electrodes</a:t>
            </a:r>
          </a:p>
          <a:p>
            <a:pPr lvl="1">
              <a:buFont typeface="Wingdings" pitchFamily="2" charset="2"/>
              <a:buChar char="v"/>
            </a:pPr>
            <a:r>
              <a:rPr lang="en-US" sz="2000" smtClean="0">
                <a:latin typeface="Times New Roman" pitchFamily="18" charset="0"/>
                <a:cs typeface="Times New Roman" pitchFamily="18" charset="0"/>
              </a:rPr>
              <a:t>Suction cup electrodes</a:t>
            </a:r>
          </a:p>
          <a:p>
            <a:pPr lvl="1">
              <a:buFont typeface="Wingdings" pitchFamily="2" charset="2"/>
              <a:buChar char="v"/>
            </a:pPr>
            <a:r>
              <a:rPr lang="en-US" sz="2000" smtClean="0">
                <a:latin typeface="Times New Roman" pitchFamily="18" charset="0"/>
                <a:cs typeface="Times New Roman" pitchFamily="18" charset="0"/>
              </a:rPr>
              <a:t>Floating electrodes</a:t>
            </a:r>
          </a:p>
          <a:p>
            <a:pPr lvl="1">
              <a:buFont typeface="Wingdings" pitchFamily="2" charset="2"/>
              <a:buChar char="v"/>
            </a:pPr>
            <a:r>
              <a:rPr lang="en-US" sz="2000" smtClean="0">
                <a:latin typeface="Times New Roman" pitchFamily="18" charset="0"/>
                <a:cs typeface="Times New Roman" pitchFamily="18" charset="0"/>
              </a:rPr>
              <a:t>Spray –on electrodes</a:t>
            </a:r>
          </a:p>
          <a:p>
            <a:pPr lvl="1">
              <a:buFont typeface="Wingdings" pitchFamily="2" charset="2"/>
              <a:buChar char="v"/>
            </a:pPr>
            <a:r>
              <a:rPr lang="en-US" sz="2000" smtClean="0">
                <a:latin typeface="Times New Roman" pitchFamily="18" charset="0"/>
                <a:cs typeface="Times New Roman" pitchFamily="18" charset="0"/>
              </a:rPr>
              <a:t>Pregelled disposable electrode</a:t>
            </a:r>
          </a:p>
          <a:p>
            <a:pPr lvl="1">
              <a:buFont typeface="Wingdings" pitchFamily="2" charset="2"/>
              <a:buChar char="v"/>
            </a:pPr>
            <a:r>
              <a:rPr lang="en-US" sz="2000" smtClean="0">
                <a:latin typeface="Times New Roman" pitchFamily="18" charset="0"/>
                <a:cs typeface="Times New Roman" pitchFamily="18" charset="0"/>
              </a:rPr>
              <a:t>Pasteless (dry) electrodes</a:t>
            </a:r>
          </a:p>
          <a:p>
            <a:pPr lvl="1">
              <a:buFont typeface="Wingdings" pitchFamily="2" charset="2"/>
              <a:buChar char="v"/>
            </a:pPr>
            <a:r>
              <a:rPr lang="en-US" sz="2000" smtClean="0">
                <a:latin typeface="Times New Roman" pitchFamily="18" charset="0"/>
                <a:cs typeface="Times New Roman" pitchFamily="18" charset="0"/>
              </a:rPr>
              <a:t>Air –jet ECG  electrodes</a:t>
            </a:r>
          </a:p>
          <a:p>
            <a:endParaRPr lang="en-US" sz="20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Title 1"/>
          <p:cNvSpPr>
            <a:spLocks noGrp="1"/>
          </p:cNvSpPr>
          <p:nvPr>
            <p:ph type="title"/>
          </p:nvPr>
        </p:nvSpPr>
        <p:spPr>
          <a:xfrm>
            <a:off x="304800" y="990600"/>
            <a:ext cx="8639175" cy="5638800"/>
          </a:xfrm>
        </p:spPr>
        <p:txBody>
          <a:bodyPr/>
          <a:lstStyle/>
          <a:p>
            <a:pPr algn="ctr"/>
            <a:r>
              <a:rPr lang="en-US" sz="2800" smtClean="0"/>
              <a:t/>
            </a:r>
            <a:br>
              <a:rPr lang="en-US" sz="2800" smtClean="0"/>
            </a:br>
            <a:r>
              <a:rPr lang="en-US" sz="2800" smtClean="0"/>
              <a:t/>
            </a:r>
            <a:br>
              <a:rPr lang="en-US" sz="2800" smtClean="0"/>
            </a:br>
            <a:r>
              <a:rPr lang="en-US" sz="2800" smtClean="0"/>
              <a:t>ECG Electrodes</a:t>
            </a:r>
          </a:p>
        </p:txBody>
      </p:sp>
      <p:sp>
        <p:nvSpPr>
          <p:cNvPr id="74755" name="Left Arrow 8"/>
          <p:cNvSpPr>
            <a:spLocks noChangeArrowheads="1"/>
          </p:cNvSpPr>
          <p:nvPr/>
        </p:nvSpPr>
        <p:spPr bwMode="auto">
          <a:xfrm>
            <a:off x="4572000" y="838200"/>
            <a:ext cx="4267200" cy="3124200"/>
          </a:xfrm>
          <a:prstGeom prst="leftArrow">
            <a:avLst>
              <a:gd name="adj1" fmla="val 83889"/>
              <a:gd name="adj2" fmla="val 36132"/>
            </a:avLst>
          </a:prstGeom>
          <a:solidFill>
            <a:schemeClr val="accent1"/>
          </a:solidFill>
          <a:ln w="9525" algn="ctr">
            <a:solidFill>
              <a:schemeClr val="tx1"/>
            </a:solidFill>
            <a:miter lim="800000"/>
            <a:headEnd/>
            <a:tailEnd/>
          </a:ln>
        </p:spPr>
        <p:txBody>
          <a:bodyPr wrap="none"/>
          <a:lstStyle/>
          <a:p>
            <a:r>
              <a:rPr lang="en-US"/>
              <a:t>ECG plate electrode.</a:t>
            </a:r>
          </a:p>
          <a:p>
            <a:r>
              <a:rPr lang="en-US"/>
              <a:t>The electrode is usually </a:t>
            </a:r>
          </a:p>
          <a:p>
            <a:r>
              <a:rPr lang="en-US"/>
              <a:t>Fastened to the arm </a:t>
            </a:r>
          </a:p>
          <a:p>
            <a:r>
              <a:rPr lang="en-US"/>
              <a:t>or leg with a perforated </a:t>
            </a:r>
          </a:p>
          <a:p>
            <a:r>
              <a:rPr lang="en-US"/>
              <a:t>Rubber strap which </a:t>
            </a:r>
          </a:p>
          <a:p>
            <a:r>
              <a:rPr lang="en-US"/>
              <a:t>keeps it in position </a:t>
            </a:r>
          </a:p>
          <a:p>
            <a:r>
              <a:rPr lang="en-US"/>
              <a:t>during ECG recording </a:t>
            </a:r>
          </a:p>
        </p:txBody>
      </p:sp>
      <p:sp>
        <p:nvSpPr>
          <p:cNvPr id="74756" name="Right Arrow 9"/>
          <p:cNvSpPr>
            <a:spLocks noChangeArrowheads="1"/>
          </p:cNvSpPr>
          <p:nvPr/>
        </p:nvSpPr>
        <p:spPr bwMode="auto">
          <a:xfrm>
            <a:off x="609600" y="4267200"/>
            <a:ext cx="3962400" cy="1828800"/>
          </a:xfrm>
          <a:prstGeom prst="rightArrow">
            <a:avLst>
              <a:gd name="adj1" fmla="val 70287"/>
              <a:gd name="adj2" fmla="val 50004"/>
            </a:avLst>
          </a:prstGeom>
          <a:solidFill>
            <a:schemeClr val="accent1"/>
          </a:solidFill>
          <a:ln w="9525" algn="ctr">
            <a:solidFill>
              <a:schemeClr val="tx1"/>
            </a:solidFill>
            <a:miter lim="800000"/>
            <a:headEnd/>
            <a:tailEnd/>
          </a:ln>
        </p:spPr>
        <p:txBody>
          <a:bodyPr wrap="none"/>
          <a:lstStyle/>
          <a:p>
            <a:r>
              <a:rPr lang="en-US"/>
              <a:t>Light weight floating </a:t>
            </a:r>
          </a:p>
          <a:p>
            <a:r>
              <a:rPr lang="en-US"/>
              <a:t>Electrode with press Stud </a:t>
            </a:r>
          </a:p>
          <a:p>
            <a:r>
              <a:rPr lang="en-US"/>
              <a:t>for long term  monitoring</a:t>
            </a:r>
          </a:p>
        </p:txBody>
      </p:sp>
      <p:pic>
        <p:nvPicPr>
          <p:cNvPr id="74757" name="Picture 2"/>
          <p:cNvPicPr>
            <a:picLocks noChangeAspect="1" noChangeArrowheads="1"/>
          </p:cNvPicPr>
          <p:nvPr/>
        </p:nvPicPr>
        <p:blipFill>
          <a:blip r:embed="rId2" cstate="print"/>
          <a:srcRect/>
          <a:stretch>
            <a:fillRect/>
          </a:stretch>
        </p:blipFill>
        <p:spPr bwMode="auto">
          <a:xfrm>
            <a:off x="533400" y="1371600"/>
            <a:ext cx="4010025" cy="2247900"/>
          </a:xfrm>
          <a:prstGeom prst="rect">
            <a:avLst/>
          </a:prstGeom>
          <a:noFill/>
          <a:ln w="9525">
            <a:noFill/>
            <a:miter lim="800000"/>
            <a:headEnd/>
            <a:tailEnd/>
          </a:ln>
        </p:spPr>
      </p:pic>
      <p:pic>
        <p:nvPicPr>
          <p:cNvPr id="74758" name="Picture 2"/>
          <p:cNvPicPr>
            <a:picLocks noChangeAspect="1" noChangeArrowheads="1"/>
          </p:cNvPicPr>
          <p:nvPr/>
        </p:nvPicPr>
        <p:blipFill>
          <a:blip r:embed="rId3" cstate="print"/>
          <a:srcRect/>
          <a:stretch>
            <a:fillRect/>
          </a:stretch>
        </p:blipFill>
        <p:spPr bwMode="auto">
          <a:xfrm>
            <a:off x="4572000" y="4114800"/>
            <a:ext cx="4537075"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200" smtClean="0">
                <a:solidFill>
                  <a:srgbClr val="C00000"/>
                </a:solidFill>
                <a:latin typeface="Arial" charset="0"/>
                <a:cs typeface="Arial" charset="0"/>
              </a:rPr>
              <a:t>Medical(Man) Instrumentation System</a:t>
            </a:r>
          </a:p>
        </p:txBody>
      </p:sp>
      <p:sp>
        <p:nvSpPr>
          <p:cNvPr id="29699" name="Rectangle 3"/>
          <p:cNvSpPr>
            <a:spLocks noGrp="1" noChangeArrowheads="1"/>
          </p:cNvSpPr>
          <p:nvPr>
            <p:ph idx="1"/>
          </p:nvPr>
        </p:nvSpPr>
        <p:spPr>
          <a:xfrm>
            <a:off x="0" y="990600"/>
            <a:ext cx="9067800" cy="5486400"/>
          </a:xfrm>
        </p:spPr>
        <p:txBody>
          <a:bodyPr/>
          <a:lstStyle/>
          <a:p>
            <a:pPr eaLnBrk="1" hangingPunct="1">
              <a:lnSpc>
                <a:spcPct val="90000"/>
              </a:lnSpc>
              <a:buFont typeface="Wingdings" pitchFamily="2" charset="2"/>
              <a:buNone/>
            </a:pPr>
            <a:r>
              <a:rPr lang="en-US" smtClean="0">
                <a:latin typeface="Arial" charset="0"/>
                <a:cs typeface="Arial" charset="0"/>
              </a:rPr>
              <a:t>                        Block Diagram</a:t>
            </a:r>
          </a:p>
          <a:p>
            <a:pPr eaLnBrk="1" hangingPunct="1">
              <a:lnSpc>
                <a:spcPct val="90000"/>
              </a:lnSpc>
              <a:buFont typeface="Wingdings" pitchFamily="2" charset="2"/>
              <a:buNone/>
            </a:pPr>
            <a:endParaRPr lang="en-US" smtClean="0">
              <a:latin typeface="Arial" charset="0"/>
              <a:cs typeface="Arial" charset="0"/>
            </a:endParaRPr>
          </a:p>
        </p:txBody>
      </p:sp>
      <p:cxnSp>
        <p:nvCxnSpPr>
          <p:cNvPr id="29700" name="Straight Connector 7"/>
          <p:cNvCxnSpPr>
            <a:cxnSpLocks noChangeShapeType="1"/>
          </p:cNvCxnSpPr>
          <p:nvPr/>
        </p:nvCxnSpPr>
        <p:spPr bwMode="auto">
          <a:xfrm rot="5400000">
            <a:off x="5294313" y="3390900"/>
            <a:ext cx="838200" cy="3175"/>
          </a:xfrm>
          <a:prstGeom prst="line">
            <a:avLst/>
          </a:prstGeom>
          <a:noFill/>
          <a:ln w="9525" algn="ctr">
            <a:solidFill>
              <a:schemeClr val="tx1"/>
            </a:solidFill>
            <a:miter lim="800000"/>
            <a:headEnd/>
            <a:tailEnd/>
          </a:ln>
        </p:spPr>
      </p:cxnSp>
      <p:cxnSp>
        <p:nvCxnSpPr>
          <p:cNvPr id="29701" name="Straight Arrow Connector 20"/>
          <p:cNvCxnSpPr>
            <a:cxnSpLocks noChangeShapeType="1"/>
          </p:cNvCxnSpPr>
          <p:nvPr/>
        </p:nvCxnSpPr>
        <p:spPr bwMode="auto">
          <a:xfrm>
            <a:off x="1295400" y="3390900"/>
            <a:ext cx="1588" cy="1588"/>
          </a:xfrm>
          <a:prstGeom prst="straightConnector1">
            <a:avLst/>
          </a:prstGeom>
          <a:noFill/>
          <a:ln w="9525" algn="ctr">
            <a:solidFill>
              <a:schemeClr val="tx1"/>
            </a:solidFill>
            <a:miter lim="800000"/>
            <a:headEnd/>
            <a:tailEnd type="arrow" w="med" len="med"/>
          </a:ln>
        </p:spPr>
      </p:cxnSp>
      <p:cxnSp>
        <p:nvCxnSpPr>
          <p:cNvPr id="29702" name="Straight Arrow Connector 24"/>
          <p:cNvCxnSpPr>
            <a:cxnSpLocks noChangeShapeType="1"/>
            <a:stCxn id="29722" idx="3"/>
            <a:endCxn id="29723" idx="1"/>
          </p:cNvCxnSpPr>
          <p:nvPr/>
        </p:nvCxnSpPr>
        <p:spPr bwMode="auto">
          <a:xfrm>
            <a:off x="2971800" y="3390900"/>
            <a:ext cx="228600" cy="1588"/>
          </a:xfrm>
          <a:prstGeom prst="straightConnector1">
            <a:avLst/>
          </a:prstGeom>
          <a:noFill/>
          <a:ln w="9525" algn="ctr">
            <a:solidFill>
              <a:schemeClr val="tx1"/>
            </a:solidFill>
            <a:miter lim="800000"/>
            <a:headEnd/>
            <a:tailEnd type="arrow" w="med" len="med"/>
          </a:ln>
        </p:spPr>
      </p:cxnSp>
      <p:cxnSp>
        <p:nvCxnSpPr>
          <p:cNvPr id="29703" name="Straight Arrow Connector 25"/>
          <p:cNvCxnSpPr>
            <a:cxnSpLocks noChangeShapeType="1"/>
          </p:cNvCxnSpPr>
          <p:nvPr/>
        </p:nvCxnSpPr>
        <p:spPr bwMode="auto">
          <a:xfrm>
            <a:off x="4724400" y="3352800"/>
            <a:ext cx="228600" cy="1588"/>
          </a:xfrm>
          <a:prstGeom prst="straightConnector1">
            <a:avLst/>
          </a:prstGeom>
          <a:noFill/>
          <a:ln w="9525" algn="ctr">
            <a:solidFill>
              <a:schemeClr val="tx1"/>
            </a:solidFill>
            <a:miter lim="800000"/>
            <a:headEnd/>
            <a:tailEnd type="arrow" w="med" len="med"/>
          </a:ln>
        </p:spPr>
      </p:cxnSp>
      <p:sp>
        <p:nvSpPr>
          <p:cNvPr id="29704" name="Rounded Rectangle 28"/>
          <p:cNvSpPr>
            <a:spLocks noChangeArrowheads="1"/>
          </p:cNvSpPr>
          <p:nvPr/>
        </p:nvSpPr>
        <p:spPr bwMode="auto">
          <a:xfrm>
            <a:off x="4343400" y="1524000"/>
            <a:ext cx="1447800" cy="838200"/>
          </a:xfrm>
          <a:prstGeom prst="roundRect">
            <a:avLst>
              <a:gd name="adj" fmla="val 16667"/>
            </a:avLst>
          </a:prstGeom>
          <a:solidFill>
            <a:schemeClr val="accent1"/>
          </a:solidFill>
          <a:ln w="9525" algn="ctr">
            <a:solidFill>
              <a:schemeClr val="tx1"/>
            </a:solidFill>
            <a:miter lim="800000"/>
            <a:headEnd/>
            <a:tailEnd/>
          </a:ln>
        </p:spPr>
        <p:txBody>
          <a:bodyPr wrap="none"/>
          <a:lstStyle/>
          <a:p>
            <a:r>
              <a:rPr lang="en-US"/>
              <a:t>Control </a:t>
            </a:r>
          </a:p>
          <a:p>
            <a:r>
              <a:rPr lang="en-US"/>
              <a:t>System</a:t>
            </a:r>
          </a:p>
        </p:txBody>
      </p:sp>
      <p:cxnSp>
        <p:nvCxnSpPr>
          <p:cNvPr id="29705" name="Straight Connector 32"/>
          <p:cNvCxnSpPr>
            <a:cxnSpLocks noChangeShapeType="1"/>
          </p:cNvCxnSpPr>
          <p:nvPr/>
        </p:nvCxnSpPr>
        <p:spPr bwMode="auto">
          <a:xfrm rot="5400000">
            <a:off x="6097588" y="2895600"/>
            <a:ext cx="2284412" cy="1588"/>
          </a:xfrm>
          <a:prstGeom prst="line">
            <a:avLst/>
          </a:prstGeom>
          <a:noFill/>
          <a:ln w="9525" algn="ctr">
            <a:solidFill>
              <a:schemeClr val="tx1"/>
            </a:solidFill>
            <a:prstDash val="sysDash"/>
            <a:miter lim="800000"/>
            <a:headEnd/>
            <a:tailEnd/>
          </a:ln>
        </p:spPr>
      </p:cxnSp>
      <p:cxnSp>
        <p:nvCxnSpPr>
          <p:cNvPr id="29706" name="Shape 48"/>
          <p:cNvCxnSpPr>
            <a:cxnSpLocks noChangeShapeType="1"/>
          </p:cNvCxnSpPr>
          <p:nvPr/>
        </p:nvCxnSpPr>
        <p:spPr bwMode="auto">
          <a:xfrm rot="5400000">
            <a:off x="4057650" y="2381250"/>
            <a:ext cx="609600" cy="571500"/>
          </a:xfrm>
          <a:prstGeom prst="bentConnector3">
            <a:avLst>
              <a:gd name="adj1" fmla="val 50000"/>
            </a:avLst>
          </a:prstGeom>
          <a:noFill/>
          <a:ln w="9525" algn="ctr">
            <a:solidFill>
              <a:schemeClr val="tx1"/>
            </a:solidFill>
            <a:prstDash val="sysDash"/>
            <a:miter lim="800000"/>
            <a:headEnd/>
            <a:tailEnd/>
          </a:ln>
        </p:spPr>
      </p:cxnSp>
      <p:grpSp>
        <p:nvGrpSpPr>
          <p:cNvPr id="29707" name="Group 39"/>
          <p:cNvGrpSpPr>
            <a:grpSpLocks/>
          </p:cNvGrpSpPr>
          <p:nvPr/>
        </p:nvGrpSpPr>
        <p:grpSpPr bwMode="auto">
          <a:xfrm>
            <a:off x="0" y="1752600"/>
            <a:ext cx="9144000" cy="3200400"/>
            <a:chOff x="0" y="1752600"/>
            <a:chExt cx="9144000" cy="3200400"/>
          </a:xfrm>
        </p:grpSpPr>
        <p:sp>
          <p:nvSpPr>
            <p:cNvPr id="29719" name="TextBox 21"/>
            <p:cNvSpPr txBox="1">
              <a:spLocks noChangeArrowheads="1"/>
            </p:cNvSpPr>
            <p:nvPr/>
          </p:nvSpPr>
          <p:spPr bwMode="auto">
            <a:xfrm>
              <a:off x="2460625" y="2433638"/>
              <a:ext cx="1349375" cy="461962"/>
            </a:xfrm>
            <a:prstGeom prst="rect">
              <a:avLst/>
            </a:prstGeom>
            <a:noFill/>
            <a:ln w="9525">
              <a:noFill/>
              <a:miter lim="800000"/>
              <a:headEnd/>
              <a:tailEnd/>
            </a:ln>
          </p:spPr>
          <p:txBody>
            <a:bodyPr wrap="none">
              <a:spAutoFit/>
            </a:bodyPr>
            <a:lstStyle/>
            <a:p>
              <a:r>
                <a:rPr lang="en-US"/>
                <a:t>calibration</a:t>
              </a:r>
            </a:p>
          </p:txBody>
        </p:sp>
        <p:grpSp>
          <p:nvGrpSpPr>
            <p:cNvPr id="29720" name="Group 38"/>
            <p:cNvGrpSpPr>
              <a:grpSpLocks/>
            </p:cNvGrpSpPr>
            <p:nvPr/>
          </p:nvGrpSpPr>
          <p:grpSpPr bwMode="auto">
            <a:xfrm>
              <a:off x="0" y="1752600"/>
              <a:ext cx="9144000" cy="3200400"/>
              <a:chOff x="0" y="1752600"/>
              <a:chExt cx="9144000" cy="3200400"/>
            </a:xfrm>
          </p:grpSpPr>
          <p:sp>
            <p:nvSpPr>
              <p:cNvPr id="29722" name="Rounded Rectangle 3"/>
              <p:cNvSpPr>
                <a:spLocks noChangeArrowheads="1"/>
              </p:cNvSpPr>
              <p:nvPr/>
            </p:nvSpPr>
            <p:spPr bwMode="auto">
              <a:xfrm>
                <a:off x="1371600" y="2971800"/>
                <a:ext cx="1600200" cy="838200"/>
              </a:xfrm>
              <a:prstGeom prst="roundRect">
                <a:avLst>
                  <a:gd name="adj" fmla="val 16667"/>
                </a:avLst>
              </a:prstGeom>
              <a:solidFill>
                <a:schemeClr val="accent1"/>
              </a:solidFill>
              <a:ln w="9525" algn="ctr">
                <a:solidFill>
                  <a:schemeClr val="tx1"/>
                </a:solidFill>
                <a:miter lim="800000"/>
                <a:headEnd/>
                <a:tailEnd/>
              </a:ln>
            </p:spPr>
            <p:txBody>
              <a:bodyPr wrap="none"/>
              <a:lstStyle/>
              <a:p>
                <a:r>
                  <a:rPr lang="en-US"/>
                  <a:t>Measurend</a:t>
                </a:r>
              </a:p>
            </p:txBody>
          </p:sp>
          <p:sp>
            <p:nvSpPr>
              <p:cNvPr id="29723" name="Rounded Rectangle 4"/>
              <p:cNvSpPr>
                <a:spLocks noChangeArrowheads="1"/>
              </p:cNvSpPr>
              <p:nvPr/>
            </p:nvSpPr>
            <p:spPr bwMode="auto">
              <a:xfrm>
                <a:off x="3200400" y="2971800"/>
                <a:ext cx="1524000" cy="838200"/>
              </a:xfrm>
              <a:prstGeom prst="roundRect">
                <a:avLst>
                  <a:gd name="adj" fmla="val 16667"/>
                </a:avLst>
              </a:prstGeom>
              <a:solidFill>
                <a:schemeClr val="accent1"/>
              </a:solidFill>
              <a:ln w="9525" algn="ctr">
                <a:solidFill>
                  <a:schemeClr val="tx1"/>
                </a:solidFill>
                <a:miter lim="800000"/>
                <a:headEnd/>
                <a:tailEnd/>
              </a:ln>
            </p:spPr>
            <p:txBody>
              <a:bodyPr wrap="none"/>
              <a:lstStyle/>
              <a:p>
                <a:r>
                  <a:rPr lang="en-US"/>
                  <a:t>Sensors/</a:t>
                </a:r>
              </a:p>
              <a:p>
                <a:r>
                  <a:rPr lang="en-US"/>
                  <a:t>Transducer</a:t>
                </a:r>
              </a:p>
            </p:txBody>
          </p:sp>
          <p:sp>
            <p:nvSpPr>
              <p:cNvPr id="29724" name="Rounded Rectangle 5"/>
              <p:cNvSpPr>
                <a:spLocks noChangeArrowheads="1"/>
              </p:cNvSpPr>
              <p:nvPr/>
            </p:nvSpPr>
            <p:spPr bwMode="auto">
              <a:xfrm>
                <a:off x="4876800" y="2971800"/>
                <a:ext cx="2209800" cy="838200"/>
              </a:xfrm>
              <a:prstGeom prst="roundRect">
                <a:avLst>
                  <a:gd name="adj" fmla="val 16667"/>
                </a:avLst>
              </a:prstGeom>
              <a:solidFill>
                <a:schemeClr val="accent1"/>
              </a:solidFill>
              <a:ln w="9525" algn="ctr">
                <a:solidFill>
                  <a:schemeClr val="tx1"/>
                </a:solidFill>
                <a:miter lim="800000"/>
                <a:headEnd/>
                <a:tailEnd/>
              </a:ln>
            </p:spPr>
            <p:txBody>
              <a:bodyPr wrap="none"/>
              <a:lstStyle/>
              <a:p>
                <a:r>
                  <a:rPr lang="en-US" sz="2200"/>
                  <a:t>Pre    Signal</a:t>
                </a:r>
              </a:p>
              <a:p>
                <a:r>
                  <a:rPr lang="en-US"/>
                  <a:t>Amp.  </a:t>
                </a:r>
                <a:r>
                  <a:rPr lang="en-US" sz="2000"/>
                  <a:t>Processing</a:t>
                </a:r>
              </a:p>
            </p:txBody>
          </p:sp>
          <p:sp>
            <p:nvSpPr>
              <p:cNvPr id="29725" name="Right Arrow 8"/>
              <p:cNvSpPr>
                <a:spLocks noChangeArrowheads="1"/>
              </p:cNvSpPr>
              <p:nvPr/>
            </p:nvSpPr>
            <p:spPr bwMode="auto">
              <a:xfrm>
                <a:off x="0" y="2057400"/>
                <a:ext cx="1371600" cy="2667000"/>
              </a:xfrm>
              <a:prstGeom prst="rightArrow">
                <a:avLst>
                  <a:gd name="adj1" fmla="val 76074"/>
                  <a:gd name="adj2" fmla="val 53380"/>
                </a:avLst>
              </a:prstGeom>
              <a:solidFill>
                <a:schemeClr val="accent1"/>
              </a:solidFill>
              <a:ln w="9525" algn="ctr">
                <a:solidFill>
                  <a:schemeClr val="tx1"/>
                </a:solidFill>
                <a:miter lim="800000"/>
                <a:headEnd/>
                <a:tailEnd/>
              </a:ln>
            </p:spPr>
            <p:txBody>
              <a:bodyPr wrap="none"/>
              <a:lstStyle/>
              <a:p>
                <a:r>
                  <a:rPr lang="en-US" sz="1800"/>
                  <a:t>(Energy </a:t>
                </a:r>
              </a:p>
              <a:p>
                <a:r>
                  <a:rPr lang="en-US" sz="1800"/>
                  <a:t>Sources)</a:t>
                </a:r>
              </a:p>
              <a:p>
                <a:r>
                  <a:rPr lang="en-US" sz="1800"/>
                  <a:t>Electric</a:t>
                </a:r>
              </a:p>
              <a:p>
                <a:r>
                  <a:rPr lang="en-US" sz="1800"/>
                  <a:t>Light</a:t>
                </a:r>
              </a:p>
              <a:p>
                <a:r>
                  <a:rPr lang="en-US" sz="1800"/>
                  <a:t>Infrared</a:t>
                </a:r>
              </a:p>
              <a:p>
                <a:r>
                  <a:rPr lang="en-US" sz="1800"/>
                  <a:t>Mech.</a:t>
                </a:r>
              </a:p>
              <a:p>
                <a:r>
                  <a:rPr lang="en-US" sz="1800"/>
                  <a:t>Ultrasonic</a:t>
                </a:r>
              </a:p>
            </p:txBody>
          </p:sp>
          <p:sp>
            <p:nvSpPr>
              <p:cNvPr id="29726" name="Right Arrow 9"/>
              <p:cNvSpPr>
                <a:spLocks noChangeArrowheads="1"/>
              </p:cNvSpPr>
              <p:nvPr/>
            </p:nvSpPr>
            <p:spPr bwMode="auto">
              <a:xfrm>
                <a:off x="7162800" y="2286000"/>
                <a:ext cx="1981200" cy="2667000"/>
              </a:xfrm>
              <a:prstGeom prst="rightArrow">
                <a:avLst>
                  <a:gd name="adj1" fmla="val 64491"/>
                  <a:gd name="adj2" fmla="val 53380"/>
                </a:avLst>
              </a:prstGeom>
              <a:solidFill>
                <a:schemeClr val="accent1"/>
              </a:solidFill>
              <a:ln w="9525" algn="ctr">
                <a:solidFill>
                  <a:schemeClr val="tx1"/>
                </a:solidFill>
                <a:miter lim="800000"/>
                <a:headEnd/>
                <a:tailEnd/>
              </a:ln>
            </p:spPr>
            <p:txBody>
              <a:bodyPr wrap="none"/>
              <a:lstStyle/>
              <a:p>
                <a:r>
                  <a:rPr lang="en-US" sz="1800"/>
                  <a:t>    Alarm</a:t>
                </a:r>
              </a:p>
              <a:p>
                <a:r>
                  <a:rPr lang="en-US" sz="1800"/>
                  <a:t>    Display</a:t>
                </a:r>
              </a:p>
              <a:p>
                <a:r>
                  <a:rPr lang="en-US" sz="1800"/>
                  <a:t>    Data storage</a:t>
                </a:r>
              </a:p>
              <a:p>
                <a:r>
                  <a:rPr lang="en-US" sz="1800"/>
                  <a:t>    Data Trans</a:t>
                </a:r>
              </a:p>
              <a:p>
                <a:r>
                  <a:rPr lang="en-US" sz="1800"/>
                  <a:t>    Data  Rec</a:t>
                </a:r>
              </a:p>
            </p:txBody>
          </p:sp>
          <p:sp>
            <p:nvSpPr>
              <p:cNvPr id="29727" name="TextBox 19"/>
              <p:cNvSpPr txBox="1">
                <a:spLocks noChangeArrowheads="1"/>
              </p:cNvSpPr>
              <p:nvPr/>
            </p:nvSpPr>
            <p:spPr bwMode="auto">
              <a:xfrm>
                <a:off x="4724400" y="3805238"/>
                <a:ext cx="2201863" cy="461962"/>
              </a:xfrm>
              <a:prstGeom prst="rect">
                <a:avLst/>
              </a:prstGeom>
              <a:noFill/>
              <a:ln w="9525">
                <a:noFill/>
                <a:miter lim="800000"/>
                <a:headEnd/>
                <a:tailEnd/>
              </a:ln>
            </p:spPr>
            <p:txBody>
              <a:bodyPr wrap="none">
                <a:spAutoFit/>
              </a:bodyPr>
              <a:lstStyle/>
              <a:p>
                <a:r>
                  <a:rPr lang="en-US"/>
                  <a:t>Signal conditioner</a:t>
                </a:r>
              </a:p>
            </p:txBody>
          </p:sp>
          <p:cxnSp>
            <p:nvCxnSpPr>
              <p:cNvPr id="29728" name="Straight Connector 30"/>
              <p:cNvCxnSpPr>
                <a:cxnSpLocks noChangeShapeType="1"/>
              </p:cNvCxnSpPr>
              <p:nvPr/>
            </p:nvCxnSpPr>
            <p:spPr bwMode="auto">
              <a:xfrm>
                <a:off x="5791200" y="1752600"/>
                <a:ext cx="1447800" cy="1588"/>
              </a:xfrm>
              <a:prstGeom prst="line">
                <a:avLst/>
              </a:prstGeom>
              <a:noFill/>
              <a:ln w="9525" algn="ctr">
                <a:solidFill>
                  <a:schemeClr val="tx1"/>
                </a:solidFill>
                <a:prstDash val="sysDash"/>
                <a:miter lim="800000"/>
                <a:headEnd/>
                <a:tailEnd/>
              </a:ln>
            </p:spPr>
          </p:cxnSp>
          <p:cxnSp>
            <p:nvCxnSpPr>
              <p:cNvPr id="29729" name="Elbow Connector 42"/>
              <p:cNvCxnSpPr>
                <a:cxnSpLocks noChangeShapeType="1"/>
                <a:stCxn id="29704" idx="2"/>
              </p:cNvCxnSpPr>
              <p:nvPr/>
            </p:nvCxnSpPr>
            <p:spPr bwMode="auto">
              <a:xfrm rot="16200000" flipH="1">
                <a:off x="4781550" y="2647950"/>
                <a:ext cx="609600" cy="38100"/>
              </a:xfrm>
              <a:prstGeom prst="bentConnector3">
                <a:avLst>
                  <a:gd name="adj1" fmla="val 50000"/>
                </a:avLst>
              </a:prstGeom>
              <a:noFill/>
              <a:ln w="9525" algn="ctr">
                <a:solidFill>
                  <a:schemeClr val="tx1"/>
                </a:solidFill>
                <a:prstDash val="sysDash"/>
                <a:miter lim="800000"/>
                <a:headEnd/>
                <a:tailEnd/>
              </a:ln>
            </p:spPr>
          </p:cxnSp>
          <p:cxnSp>
            <p:nvCxnSpPr>
              <p:cNvPr id="29730" name="Elbow Connector 44"/>
              <p:cNvCxnSpPr>
                <a:cxnSpLocks noChangeShapeType="1"/>
              </p:cNvCxnSpPr>
              <p:nvPr/>
            </p:nvCxnSpPr>
            <p:spPr bwMode="auto">
              <a:xfrm rot="16200000" flipH="1">
                <a:off x="5486400" y="2362200"/>
                <a:ext cx="609600" cy="609600"/>
              </a:xfrm>
              <a:prstGeom prst="bentConnector3">
                <a:avLst>
                  <a:gd name="adj1" fmla="val 50000"/>
                </a:avLst>
              </a:prstGeom>
              <a:noFill/>
              <a:ln w="9525" algn="ctr">
                <a:solidFill>
                  <a:schemeClr val="tx1"/>
                </a:solidFill>
                <a:prstDash val="sysDash"/>
                <a:miter lim="800000"/>
                <a:headEnd/>
                <a:tailEnd/>
              </a:ln>
            </p:spPr>
          </p:cxnSp>
          <p:cxnSp>
            <p:nvCxnSpPr>
              <p:cNvPr id="29731" name="Shape 53"/>
              <p:cNvCxnSpPr>
                <a:cxnSpLocks noChangeShapeType="1"/>
                <a:stCxn id="29722" idx="0"/>
                <a:endCxn id="29704" idx="1"/>
              </p:cNvCxnSpPr>
              <p:nvPr/>
            </p:nvCxnSpPr>
            <p:spPr bwMode="auto">
              <a:xfrm rot="5400000" flipH="1" flipV="1">
                <a:off x="2743200" y="1371600"/>
                <a:ext cx="1028700" cy="2171700"/>
              </a:xfrm>
              <a:prstGeom prst="bentConnector2">
                <a:avLst/>
              </a:prstGeom>
              <a:noFill/>
              <a:ln w="9525" algn="ctr">
                <a:solidFill>
                  <a:schemeClr val="tx1"/>
                </a:solidFill>
                <a:prstDash val="sysDash"/>
                <a:miter lim="800000"/>
                <a:headEnd/>
                <a:tailEnd/>
              </a:ln>
            </p:spPr>
          </p:cxnSp>
          <p:cxnSp>
            <p:nvCxnSpPr>
              <p:cNvPr id="29732" name="Shape 59"/>
              <p:cNvCxnSpPr>
                <a:cxnSpLocks noChangeShapeType="1"/>
              </p:cNvCxnSpPr>
              <p:nvPr/>
            </p:nvCxnSpPr>
            <p:spPr bwMode="auto">
              <a:xfrm flipV="1">
                <a:off x="685800" y="1752600"/>
                <a:ext cx="3657600" cy="609600"/>
              </a:xfrm>
              <a:prstGeom prst="bentConnector3">
                <a:avLst>
                  <a:gd name="adj1" fmla="val 352"/>
                </a:avLst>
              </a:prstGeom>
              <a:noFill/>
              <a:ln w="9525" algn="ctr">
                <a:solidFill>
                  <a:schemeClr val="tx1"/>
                </a:solidFill>
                <a:prstDash val="sysDash"/>
                <a:miter lim="800000"/>
                <a:headEnd/>
                <a:tailEnd/>
              </a:ln>
            </p:spPr>
          </p:cxnSp>
          <p:cxnSp>
            <p:nvCxnSpPr>
              <p:cNvPr id="29733" name="Shape 65"/>
              <p:cNvCxnSpPr>
                <a:cxnSpLocks noChangeShapeType="1"/>
              </p:cNvCxnSpPr>
              <p:nvPr/>
            </p:nvCxnSpPr>
            <p:spPr bwMode="auto">
              <a:xfrm flipV="1">
                <a:off x="3200400" y="2133600"/>
                <a:ext cx="1143000" cy="381000"/>
              </a:xfrm>
              <a:prstGeom prst="bentConnector3">
                <a:avLst>
                  <a:gd name="adj1" fmla="val -4083"/>
                </a:avLst>
              </a:prstGeom>
              <a:noFill/>
              <a:ln w="9525" algn="ctr">
                <a:solidFill>
                  <a:schemeClr val="tx1"/>
                </a:solidFill>
                <a:prstDash val="sysDash"/>
                <a:miter lim="800000"/>
                <a:headEnd/>
                <a:tailEnd/>
              </a:ln>
            </p:spPr>
          </p:cxnSp>
        </p:grpSp>
        <p:cxnSp>
          <p:nvCxnSpPr>
            <p:cNvPr id="29721" name="Straight Arrow Connector 28"/>
            <p:cNvCxnSpPr>
              <a:cxnSpLocks noChangeShapeType="1"/>
              <a:stCxn id="29719" idx="2"/>
            </p:cNvCxnSpPr>
            <p:nvPr/>
          </p:nvCxnSpPr>
          <p:spPr bwMode="auto">
            <a:xfrm rot="5400000">
              <a:off x="2941638" y="3078162"/>
              <a:ext cx="376238" cy="11113"/>
            </a:xfrm>
            <a:prstGeom prst="straightConnector1">
              <a:avLst/>
            </a:prstGeom>
            <a:noFill/>
            <a:ln w="9525" algn="ctr">
              <a:solidFill>
                <a:schemeClr val="tx1"/>
              </a:solidFill>
              <a:miter lim="800000"/>
              <a:headEnd/>
              <a:tailEnd type="arrow" w="med" len="med"/>
            </a:ln>
          </p:spPr>
        </p:cxnSp>
      </p:grpSp>
      <p:cxnSp>
        <p:nvCxnSpPr>
          <p:cNvPr id="29708" name="Straight Connector 35"/>
          <p:cNvCxnSpPr>
            <a:cxnSpLocks noChangeShapeType="1"/>
          </p:cNvCxnSpPr>
          <p:nvPr/>
        </p:nvCxnSpPr>
        <p:spPr bwMode="auto">
          <a:xfrm>
            <a:off x="7239000" y="2971800"/>
            <a:ext cx="228600" cy="1588"/>
          </a:xfrm>
          <a:prstGeom prst="line">
            <a:avLst/>
          </a:prstGeom>
          <a:noFill/>
          <a:ln w="9525" algn="ctr">
            <a:solidFill>
              <a:schemeClr val="tx1"/>
            </a:solidFill>
            <a:prstDash val="sysDash"/>
            <a:miter lim="800000"/>
            <a:headEnd/>
            <a:tailEnd/>
          </a:ln>
        </p:spPr>
      </p:cxnSp>
      <p:cxnSp>
        <p:nvCxnSpPr>
          <p:cNvPr id="29709" name="Straight Connector 37"/>
          <p:cNvCxnSpPr>
            <a:cxnSpLocks noChangeShapeType="1"/>
          </p:cNvCxnSpPr>
          <p:nvPr/>
        </p:nvCxnSpPr>
        <p:spPr bwMode="auto">
          <a:xfrm>
            <a:off x="7239000" y="3200400"/>
            <a:ext cx="228600" cy="1588"/>
          </a:xfrm>
          <a:prstGeom prst="line">
            <a:avLst/>
          </a:prstGeom>
          <a:noFill/>
          <a:ln w="9525" algn="ctr">
            <a:solidFill>
              <a:schemeClr val="tx1"/>
            </a:solidFill>
            <a:prstDash val="sysDash"/>
            <a:miter lim="800000"/>
            <a:headEnd/>
            <a:tailEnd/>
          </a:ln>
        </p:spPr>
      </p:cxnSp>
      <p:cxnSp>
        <p:nvCxnSpPr>
          <p:cNvPr id="29710" name="Straight Connector 38"/>
          <p:cNvCxnSpPr>
            <a:cxnSpLocks noChangeShapeType="1"/>
          </p:cNvCxnSpPr>
          <p:nvPr/>
        </p:nvCxnSpPr>
        <p:spPr bwMode="auto">
          <a:xfrm>
            <a:off x="7239000" y="3503613"/>
            <a:ext cx="228600" cy="1587"/>
          </a:xfrm>
          <a:prstGeom prst="line">
            <a:avLst/>
          </a:prstGeom>
          <a:noFill/>
          <a:ln w="9525" algn="ctr">
            <a:solidFill>
              <a:schemeClr val="tx1"/>
            </a:solidFill>
            <a:prstDash val="sysDash"/>
            <a:miter lim="800000"/>
            <a:headEnd/>
            <a:tailEnd/>
          </a:ln>
        </p:spPr>
      </p:cxnSp>
      <p:cxnSp>
        <p:nvCxnSpPr>
          <p:cNvPr id="29711" name="Straight Connector 39"/>
          <p:cNvCxnSpPr>
            <a:cxnSpLocks noChangeShapeType="1"/>
          </p:cNvCxnSpPr>
          <p:nvPr/>
        </p:nvCxnSpPr>
        <p:spPr bwMode="auto">
          <a:xfrm>
            <a:off x="7239000" y="3808413"/>
            <a:ext cx="228600" cy="1587"/>
          </a:xfrm>
          <a:prstGeom prst="line">
            <a:avLst/>
          </a:prstGeom>
          <a:noFill/>
          <a:ln w="9525" algn="ctr">
            <a:solidFill>
              <a:schemeClr val="tx1"/>
            </a:solidFill>
            <a:prstDash val="sysDash"/>
            <a:miter lim="800000"/>
            <a:headEnd/>
            <a:tailEnd/>
          </a:ln>
        </p:spPr>
      </p:cxnSp>
      <p:cxnSp>
        <p:nvCxnSpPr>
          <p:cNvPr id="29712" name="Straight Connector 40"/>
          <p:cNvCxnSpPr>
            <a:cxnSpLocks noChangeShapeType="1"/>
          </p:cNvCxnSpPr>
          <p:nvPr/>
        </p:nvCxnSpPr>
        <p:spPr bwMode="auto">
          <a:xfrm>
            <a:off x="7239000" y="4037013"/>
            <a:ext cx="228600" cy="1587"/>
          </a:xfrm>
          <a:prstGeom prst="line">
            <a:avLst/>
          </a:prstGeom>
          <a:noFill/>
          <a:ln w="9525" algn="ctr">
            <a:solidFill>
              <a:schemeClr val="tx1"/>
            </a:solidFill>
            <a:prstDash val="sysDash"/>
            <a:miter lim="800000"/>
            <a:headEnd/>
            <a:tailEnd/>
          </a:ln>
        </p:spPr>
      </p:cxnSp>
      <p:cxnSp>
        <p:nvCxnSpPr>
          <p:cNvPr id="29713" name="Straight Connector 41"/>
          <p:cNvCxnSpPr>
            <a:cxnSpLocks noChangeShapeType="1"/>
          </p:cNvCxnSpPr>
          <p:nvPr/>
        </p:nvCxnSpPr>
        <p:spPr bwMode="auto">
          <a:xfrm>
            <a:off x="7162800" y="3046413"/>
            <a:ext cx="381000" cy="1587"/>
          </a:xfrm>
          <a:prstGeom prst="line">
            <a:avLst/>
          </a:prstGeom>
          <a:noFill/>
          <a:ln w="9525" algn="ctr">
            <a:solidFill>
              <a:schemeClr val="tx1"/>
            </a:solidFill>
            <a:miter lim="800000"/>
            <a:headEnd/>
            <a:tailEnd/>
          </a:ln>
        </p:spPr>
      </p:cxnSp>
      <p:cxnSp>
        <p:nvCxnSpPr>
          <p:cNvPr id="29714" name="Straight Connector 42"/>
          <p:cNvCxnSpPr>
            <a:cxnSpLocks noChangeShapeType="1"/>
          </p:cNvCxnSpPr>
          <p:nvPr/>
        </p:nvCxnSpPr>
        <p:spPr bwMode="auto">
          <a:xfrm>
            <a:off x="7162800" y="3276600"/>
            <a:ext cx="381000" cy="1588"/>
          </a:xfrm>
          <a:prstGeom prst="line">
            <a:avLst/>
          </a:prstGeom>
          <a:noFill/>
          <a:ln w="9525" algn="ctr">
            <a:solidFill>
              <a:schemeClr val="tx1"/>
            </a:solidFill>
            <a:miter lim="800000"/>
            <a:headEnd/>
            <a:tailEnd/>
          </a:ln>
        </p:spPr>
      </p:cxnSp>
      <p:cxnSp>
        <p:nvCxnSpPr>
          <p:cNvPr id="29715" name="Straight Connector 43"/>
          <p:cNvCxnSpPr>
            <a:cxnSpLocks noChangeShapeType="1"/>
          </p:cNvCxnSpPr>
          <p:nvPr/>
        </p:nvCxnSpPr>
        <p:spPr bwMode="auto">
          <a:xfrm>
            <a:off x="7162800" y="3579813"/>
            <a:ext cx="381000" cy="1587"/>
          </a:xfrm>
          <a:prstGeom prst="line">
            <a:avLst/>
          </a:prstGeom>
          <a:noFill/>
          <a:ln w="9525" algn="ctr">
            <a:solidFill>
              <a:schemeClr val="tx1"/>
            </a:solidFill>
            <a:miter lim="800000"/>
            <a:headEnd/>
            <a:tailEnd/>
          </a:ln>
        </p:spPr>
      </p:cxnSp>
      <p:cxnSp>
        <p:nvCxnSpPr>
          <p:cNvPr id="29716" name="Straight Connector 44"/>
          <p:cNvCxnSpPr>
            <a:cxnSpLocks noChangeShapeType="1"/>
          </p:cNvCxnSpPr>
          <p:nvPr/>
        </p:nvCxnSpPr>
        <p:spPr bwMode="auto">
          <a:xfrm>
            <a:off x="7162800" y="3884613"/>
            <a:ext cx="381000" cy="1587"/>
          </a:xfrm>
          <a:prstGeom prst="line">
            <a:avLst/>
          </a:prstGeom>
          <a:noFill/>
          <a:ln w="9525" algn="ctr">
            <a:solidFill>
              <a:schemeClr val="tx1"/>
            </a:solidFill>
            <a:miter lim="800000"/>
            <a:headEnd/>
            <a:tailEnd/>
          </a:ln>
        </p:spPr>
      </p:cxnSp>
      <p:cxnSp>
        <p:nvCxnSpPr>
          <p:cNvPr id="29717" name="Straight Connector 45"/>
          <p:cNvCxnSpPr>
            <a:cxnSpLocks noChangeShapeType="1"/>
          </p:cNvCxnSpPr>
          <p:nvPr/>
        </p:nvCxnSpPr>
        <p:spPr bwMode="auto">
          <a:xfrm>
            <a:off x="7162800" y="4113213"/>
            <a:ext cx="381000" cy="1587"/>
          </a:xfrm>
          <a:prstGeom prst="line">
            <a:avLst/>
          </a:prstGeom>
          <a:noFill/>
          <a:ln w="9525" algn="ctr">
            <a:solidFill>
              <a:schemeClr val="tx1"/>
            </a:solidFill>
            <a:miter lim="800000"/>
            <a:headEnd/>
            <a:tailEnd/>
          </a:ln>
        </p:spPr>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Title 1"/>
          <p:cNvSpPr>
            <a:spLocks noGrp="1"/>
          </p:cNvSpPr>
          <p:nvPr>
            <p:ph type="title"/>
          </p:nvPr>
        </p:nvSpPr>
        <p:spPr>
          <a:xfrm>
            <a:off x="762000" y="990600"/>
            <a:ext cx="8181975" cy="5638800"/>
          </a:xfrm>
        </p:spPr>
        <p:txBody>
          <a:bodyPr/>
          <a:lstStyle/>
          <a:p>
            <a:pPr algn="ctr"/>
            <a:r>
              <a:rPr lang="en-US" sz="2800" smtClean="0"/>
              <a:t/>
            </a:r>
            <a:br>
              <a:rPr lang="en-US" sz="2800" smtClean="0"/>
            </a:br>
            <a:r>
              <a:rPr lang="en-US" sz="2800" smtClean="0"/>
              <a:t/>
            </a:r>
            <a:br>
              <a:rPr lang="en-US" sz="2800" smtClean="0"/>
            </a:br>
            <a:r>
              <a:rPr lang="en-US" sz="2800" smtClean="0"/>
              <a:t>ECG Electrodes</a:t>
            </a:r>
          </a:p>
        </p:txBody>
      </p:sp>
      <p:pic>
        <p:nvPicPr>
          <p:cNvPr id="75779" name="Picture 2"/>
          <p:cNvPicPr>
            <a:picLocks noChangeAspect="1" noChangeArrowheads="1"/>
          </p:cNvPicPr>
          <p:nvPr/>
        </p:nvPicPr>
        <p:blipFill>
          <a:blip r:embed="rId2" cstate="print"/>
          <a:srcRect/>
          <a:stretch>
            <a:fillRect/>
          </a:stretch>
        </p:blipFill>
        <p:spPr bwMode="auto">
          <a:xfrm>
            <a:off x="2628900" y="1371600"/>
            <a:ext cx="4762500" cy="447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Title 1"/>
          <p:cNvSpPr>
            <a:spLocks noGrp="1"/>
          </p:cNvSpPr>
          <p:nvPr>
            <p:ph type="title"/>
          </p:nvPr>
        </p:nvSpPr>
        <p:spPr>
          <a:xfrm>
            <a:off x="228600" y="990600"/>
            <a:ext cx="8915400" cy="5638800"/>
          </a:xfrm>
        </p:spPr>
        <p:txBody>
          <a:bodyPr/>
          <a:lstStyle/>
          <a:p>
            <a:r>
              <a:rPr lang="en-US" sz="2800" smtClean="0"/>
              <a:t>ECG Electrodes</a:t>
            </a:r>
          </a:p>
        </p:txBody>
      </p:sp>
      <p:sp>
        <p:nvSpPr>
          <p:cNvPr id="76803" name="Left Arrow 8"/>
          <p:cNvSpPr>
            <a:spLocks noChangeArrowheads="1"/>
          </p:cNvSpPr>
          <p:nvPr/>
        </p:nvSpPr>
        <p:spPr bwMode="auto">
          <a:xfrm>
            <a:off x="4343400" y="914400"/>
            <a:ext cx="4724400" cy="3048000"/>
          </a:xfrm>
          <a:prstGeom prst="leftArrow">
            <a:avLst>
              <a:gd name="adj1" fmla="val 83889"/>
              <a:gd name="adj2" fmla="val 36131"/>
            </a:avLst>
          </a:prstGeom>
          <a:solidFill>
            <a:schemeClr val="accent1"/>
          </a:solidFill>
          <a:ln w="9525" algn="ctr">
            <a:solidFill>
              <a:schemeClr val="tx1"/>
            </a:solidFill>
            <a:miter lim="800000"/>
            <a:headEnd/>
            <a:tailEnd/>
          </a:ln>
        </p:spPr>
        <p:txBody>
          <a:bodyPr wrap="none"/>
          <a:lstStyle/>
          <a:p>
            <a:r>
              <a:rPr lang="en-US"/>
              <a:t>Disposable pre-gelled</a:t>
            </a:r>
          </a:p>
          <a:p>
            <a:r>
              <a:rPr lang="en-US"/>
              <a:t>ECG  Electrode.</a:t>
            </a:r>
          </a:p>
          <a:p>
            <a:r>
              <a:rPr lang="en-US"/>
              <a:t>A porous tape overlaying</a:t>
            </a:r>
          </a:p>
          <a:p>
            <a:r>
              <a:rPr lang="en-US"/>
              <a:t>placed over the  electrode</a:t>
            </a:r>
          </a:p>
          <a:p>
            <a:r>
              <a:rPr lang="en-US"/>
              <a:t>resists  perspiration and </a:t>
            </a:r>
          </a:p>
          <a:p>
            <a:r>
              <a:rPr lang="en-US"/>
              <a:t>Ensures positive placement</a:t>
            </a:r>
          </a:p>
          <a:p>
            <a:r>
              <a:rPr lang="en-US"/>
              <a:t>Under stress conditions</a:t>
            </a:r>
          </a:p>
        </p:txBody>
      </p:sp>
      <p:sp>
        <p:nvSpPr>
          <p:cNvPr id="76804" name="Right Arrow 9"/>
          <p:cNvSpPr>
            <a:spLocks noChangeArrowheads="1"/>
          </p:cNvSpPr>
          <p:nvPr/>
        </p:nvSpPr>
        <p:spPr bwMode="auto">
          <a:xfrm>
            <a:off x="1981200" y="4495800"/>
            <a:ext cx="3505200" cy="1524000"/>
          </a:xfrm>
          <a:prstGeom prst="rightArrow">
            <a:avLst>
              <a:gd name="adj1" fmla="val 70287"/>
              <a:gd name="adj2" fmla="val 66093"/>
            </a:avLst>
          </a:prstGeom>
          <a:solidFill>
            <a:schemeClr val="accent1"/>
          </a:solidFill>
          <a:ln w="9525" algn="ctr">
            <a:solidFill>
              <a:schemeClr val="tx1"/>
            </a:solidFill>
            <a:miter lim="800000"/>
            <a:headEnd/>
            <a:tailEnd/>
          </a:ln>
        </p:spPr>
        <p:txBody>
          <a:bodyPr wrap="none"/>
          <a:lstStyle/>
          <a:p>
            <a:endParaRPr lang="en-US"/>
          </a:p>
          <a:p>
            <a:r>
              <a:rPr lang="en-US"/>
              <a:t>Air –Jet ECG Electrodes</a:t>
            </a:r>
          </a:p>
        </p:txBody>
      </p:sp>
      <p:pic>
        <p:nvPicPr>
          <p:cNvPr id="76805" name="Picture 2"/>
          <p:cNvPicPr>
            <a:picLocks noChangeAspect="1" noChangeArrowheads="1"/>
          </p:cNvPicPr>
          <p:nvPr/>
        </p:nvPicPr>
        <p:blipFill>
          <a:blip r:embed="rId2" cstate="print"/>
          <a:srcRect/>
          <a:stretch>
            <a:fillRect/>
          </a:stretch>
        </p:blipFill>
        <p:spPr bwMode="auto">
          <a:xfrm>
            <a:off x="304800" y="990600"/>
            <a:ext cx="3981450" cy="2903538"/>
          </a:xfrm>
          <a:prstGeom prst="rect">
            <a:avLst/>
          </a:prstGeom>
          <a:noFill/>
          <a:ln w="9525">
            <a:noFill/>
            <a:miter lim="800000"/>
            <a:headEnd/>
            <a:tailEnd/>
          </a:ln>
        </p:spPr>
      </p:pic>
      <p:pic>
        <p:nvPicPr>
          <p:cNvPr id="76806" name="Picture 2"/>
          <p:cNvPicPr>
            <a:picLocks noChangeAspect="1" noChangeArrowheads="1"/>
          </p:cNvPicPr>
          <p:nvPr/>
        </p:nvPicPr>
        <p:blipFill>
          <a:blip r:embed="rId3" cstate="print"/>
          <a:srcRect/>
          <a:stretch>
            <a:fillRect/>
          </a:stretch>
        </p:blipFill>
        <p:spPr bwMode="auto">
          <a:xfrm>
            <a:off x="5667375" y="3876675"/>
            <a:ext cx="2333625"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itle 1"/>
          <p:cNvSpPr>
            <a:spLocks noGrp="1"/>
          </p:cNvSpPr>
          <p:nvPr>
            <p:ph type="title"/>
          </p:nvPr>
        </p:nvSpPr>
        <p:spPr>
          <a:xfrm>
            <a:off x="762000" y="990600"/>
            <a:ext cx="8181975" cy="5638800"/>
          </a:xfrm>
        </p:spPr>
        <p:txBody>
          <a:bodyPr/>
          <a:lstStyle/>
          <a:p>
            <a:r>
              <a:rPr lang="en-US" sz="2800" smtClean="0"/>
              <a:t>ECG Electrodes</a:t>
            </a:r>
          </a:p>
        </p:txBody>
      </p:sp>
      <p:sp>
        <p:nvSpPr>
          <p:cNvPr id="77827" name="Left Arrow 8"/>
          <p:cNvSpPr>
            <a:spLocks noChangeArrowheads="1"/>
          </p:cNvSpPr>
          <p:nvPr/>
        </p:nvSpPr>
        <p:spPr bwMode="auto">
          <a:xfrm>
            <a:off x="4572000" y="838200"/>
            <a:ext cx="4038600" cy="2971800"/>
          </a:xfrm>
          <a:prstGeom prst="leftArrow">
            <a:avLst>
              <a:gd name="adj1" fmla="val 47481"/>
              <a:gd name="adj2" fmla="val 36126"/>
            </a:avLst>
          </a:prstGeom>
          <a:solidFill>
            <a:schemeClr val="accent1"/>
          </a:solidFill>
          <a:ln w="9525" algn="ctr">
            <a:solidFill>
              <a:schemeClr val="tx1"/>
            </a:solidFill>
            <a:miter lim="800000"/>
            <a:headEnd/>
            <a:tailEnd/>
          </a:ln>
        </p:spPr>
        <p:txBody>
          <a:bodyPr wrap="none"/>
          <a:lstStyle/>
          <a:p>
            <a:r>
              <a:rPr lang="en-US"/>
              <a:t>Suction cup electrode</a:t>
            </a:r>
          </a:p>
          <a:p>
            <a:r>
              <a:rPr lang="en-US"/>
              <a:t>(Unipolar chest ECG </a:t>
            </a:r>
          </a:p>
          <a:p>
            <a:r>
              <a:rPr lang="en-US"/>
              <a:t>      Electrode.)</a:t>
            </a:r>
          </a:p>
          <a:p>
            <a:endParaRPr lang="en-US"/>
          </a:p>
        </p:txBody>
      </p:sp>
      <p:sp>
        <p:nvSpPr>
          <p:cNvPr id="77828" name="Right Arrow 9"/>
          <p:cNvSpPr>
            <a:spLocks noChangeArrowheads="1"/>
          </p:cNvSpPr>
          <p:nvPr/>
        </p:nvSpPr>
        <p:spPr bwMode="auto">
          <a:xfrm>
            <a:off x="990600" y="4495800"/>
            <a:ext cx="4419600" cy="1524000"/>
          </a:xfrm>
          <a:prstGeom prst="rightArrow">
            <a:avLst>
              <a:gd name="adj1" fmla="val 70287"/>
              <a:gd name="adj2" fmla="val 66096"/>
            </a:avLst>
          </a:prstGeom>
          <a:solidFill>
            <a:schemeClr val="accent1"/>
          </a:solidFill>
          <a:ln w="9525" algn="ctr">
            <a:solidFill>
              <a:schemeClr val="tx1"/>
            </a:solidFill>
            <a:miter lim="800000"/>
            <a:headEnd/>
            <a:tailEnd/>
          </a:ln>
        </p:spPr>
        <p:txBody>
          <a:bodyPr wrap="none"/>
          <a:lstStyle/>
          <a:p>
            <a:r>
              <a:rPr lang="en-US"/>
              <a:t>Floating type skin surface </a:t>
            </a:r>
          </a:p>
          <a:p>
            <a:r>
              <a:rPr lang="en-US"/>
              <a:t> ECG Electrodes</a:t>
            </a:r>
          </a:p>
        </p:txBody>
      </p:sp>
      <p:pic>
        <p:nvPicPr>
          <p:cNvPr id="77829" name="Picture 2" descr="C:\Documents and Settings\V.M.UMALE\Desktop\course_material\vmu\fig6.jpg"/>
          <p:cNvPicPr>
            <a:picLocks noChangeAspect="1" noChangeArrowheads="1"/>
          </p:cNvPicPr>
          <p:nvPr/>
        </p:nvPicPr>
        <p:blipFill>
          <a:blip r:embed="rId2" cstate="print"/>
          <a:srcRect/>
          <a:stretch>
            <a:fillRect/>
          </a:stretch>
        </p:blipFill>
        <p:spPr bwMode="auto">
          <a:xfrm>
            <a:off x="990600" y="838200"/>
            <a:ext cx="3581400" cy="3287713"/>
          </a:xfrm>
          <a:prstGeom prst="rect">
            <a:avLst/>
          </a:prstGeom>
          <a:noFill/>
          <a:ln w="9525">
            <a:noFill/>
            <a:miter lim="800000"/>
            <a:headEnd/>
            <a:tailEnd/>
          </a:ln>
        </p:spPr>
      </p:pic>
      <p:pic>
        <p:nvPicPr>
          <p:cNvPr id="77830" name="Picture 3" descr="C:\Documents and Settings\V.M.UMALE\Desktop\course_material\vmu\fig7.jpg"/>
          <p:cNvPicPr>
            <a:picLocks noChangeAspect="1" noChangeArrowheads="1"/>
          </p:cNvPicPr>
          <p:nvPr/>
        </p:nvPicPr>
        <p:blipFill>
          <a:blip r:embed="rId3" cstate="print"/>
          <a:srcRect/>
          <a:stretch>
            <a:fillRect/>
          </a:stretch>
        </p:blipFill>
        <p:spPr bwMode="auto">
          <a:xfrm>
            <a:off x="5410200" y="3810000"/>
            <a:ext cx="3427413" cy="2971800"/>
          </a:xfrm>
          <a:prstGeom prst="rect">
            <a:avLst/>
          </a:prstGeom>
          <a:noFill/>
          <a:ln w="9525">
            <a:noFill/>
            <a:miter lim="800000"/>
            <a:headEnd/>
            <a:tailEnd/>
          </a:ln>
        </p:spPr>
      </p:pic>
      <p:sp>
        <p:nvSpPr>
          <p:cNvPr id="77832" name="Slide Number Placeholder 2"/>
          <p:cNvSpPr txBox="1">
            <a:spLocks/>
          </p:cNvSpPr>
          <p:nvPr/>
        </p:nvSpPr>
        <p:spPr bwMode="auto">
          <a:xfrm>
            <a:off x="7239000" y="6324600"/>
            <a:ext cx="1905000" cy="457200"/>
          </a:xfrm>
          <a:prstGeom prst="rect">
            <a:avLst/>
          </a:prstGeom>
          <a:noFill/>
          <a:ln w="9525">
            <a:noFill/>
            <a:miter lim="800000"/>
            <a:headEnd/>
            <a:tailEnd/>
          </a:ln>
        </p:spPr>
        <p:txBody>
          <a:bodyPr anchor="b"/>
          <a:lstStyle/>
          <a:p>
            <a:pPr algn="r"/>
            <a:fld id="{39B9935D-80F0-48DE-9A42-E2B2FF7907F6}" type="slidenum">
              <a:rPr lang="en-US" sz="1400"/>
              <a:pPr algn="r"/>
              <a:t>52</a:t>
            </a:fld>
            <a:endParaRPr lang="en-US" sz="14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2800" smtClean="0">
                <a:solidFill>
                  <a:srgbClr val="C00000"/>
                </a:solidFill>
              </a:rPr>
              <a:t>Electrodes for ECG, EEG, EMG</a:t>
            </a:r>
          </a:p>
        </p:txBody>
      </p:sp>
      <p:sp>
        <p:nvSpPr>
          <p:cNvPr id="78851" name="Rectangle 3"/>
          <p:cNvSpPr>
            <a:spLocks noGrp="1" noChangeArrowheads="1"/>
          </p:cNvSpPr>
          <p:nvPr>
            <p:ph idx="1"/>
          </p:nvPr>
        </p:nvSpPr>
        <p:spPr>
          <a:xfrm>
            <a:off x="1182688" y="914400"/>
            <a:ext cx="7427912" cy="5105400"/>
          </a:xfrm>
        </p:spPr>
        <p:txBody>
          <a:bodyPr/>
          <a:lstStyle/>
          <a:p>
            <a:pPr eaLnBrk="1" hangingPunct="1"/>
            <a:endParaRPr lang="en-US" sz="2000" smtClean="0">
              <a:solidFill>
                <a:schemeClr val="tx2"/>
              </a:solidFill>
            </a:endParaRPr>
          </a:p>
          <a:p>
            <a:r>
              <a:rPr lang="en-US" sz="2400" smtClean="0">
                <a:latin typeface="Times New Roman" pitchFamily="18" charset="0"/>
                <a:cs typeface="Times New Roman" pitchFamily="18" charset="0"/>
              </a:rPr>
              <a:t>Various  Electrodes used for the measurement or recording of EEG signal.</a:t>
            </a:r>
          </a:p>
          <a:p>
            <a:pPr>
              <a:buFont typeface="Wingdings" pitchFamily="2" charset="2"/>
              <a:buNone/>
            </a:pPr>
            <a:endParaRPr lang="en-US" sz="2400" smtClean="0">
              <a:latin typeface="Times New Roman" pitchFamily="18" charset="0"/>
              <a:cs typeface="Times New Roman" pitchFamily="18" charset="0"/>
            </a:endParaRPr>
          </a:p>
          <a:p>
            <a:pPr lvl="1">
              <a:buFont typeface="Wingdings" pitchFamily="2" charset="2"/>
              <a:buChar char="v"/>
            </a:pPr>
            <a:r>
              <a:rPr lang="en-US" sz="2000" smtClean="0">
                <a:latin typeface="Times New Roman" pitchFamily="18" charset="0"/>
                <a:cs typeface="Times New Roman" pitchFamily="18" charset="0"/>
              </a:rPr>
              <a:t>Scalp surface electrodes (chlorided silver discs)</a:t>
            </a:r>
          </a:p>
          <a:p>
            <a:pPr lvl="1">
              <a:buFont typeface="Wingdings" pitchFamily="2" charset="2"/>
              <a:buChar char="v"/>
            </a:pPr>
            <a:r>
              <a:rPr lang="en-US" sz="2000" smtClean="0">
                <a:latin typeface="Times New Roman" pitchFamily="18" charset="0"/>
                <a:cs typeface="Times New Roman" pitchFamily="18" charset="0"/>
              </a:rPr>
              <a:t>Ear-clip electrodes (reference electrode)</a:t>
            </a:r>
          </a:p>
          <a:p>
            <a:pPr lvl="1">
              <a:buFont typeface="Wingdings" pitchFamily="2" charset="2"/>
              <a:buChar char="v"/>
            </a:pPr>
            <a:r>
              <a:rPr lang="en-US" sz="2000" smtClean="0">
                <a:latin typeface="Times New Roman" pitchFamily="18" charset="0"/>
                <a:cs typeface="Times New Roman" pitchFamily="18" charset="0"/>
              </a:rPr>
              <a:t>Small needle  electrodes</a:t>
            </a:r>
          </a:p>
          <a:p>
            <a:pPr lvl="1">
              <a:buFont typeface="Wingdings" pitchFamily="2" charset="2"/>
              <a:buChar char="v"/>
            </a:pPr>
            <a:r>
              <a:rPr lang="en-US" sz="2000" smtClean="0">
                <a:latin typeface="Times New Roman" pitchFamily="18" charset="0"/>
                <a:cs typeface="Times New Roman" pitchFamily="18" charset="0"/>
              </a:rPr>
              <a:t>Silver ball or pellet electrodes(exposed cortex, high resistance)</a:t>
            </a:r>
          </a:p>
          <a:p>
            <a:pPr lvl="1">
              <a:buFont typeface="Wingdings" pitchFamily="2" charset="2"/>
              <a:buChar char="v"/>
            </a:pPr>
            <a:r>
              <a:rPr lang="en-US" sz="2000" smtClean="0">
                <a:latin typeface="Times New Roman" pitchFamily="18" charset="0"/>
                <a:cs typeface="Times New Roman" pitchFamily="18" charset="0"/>
              </a:rPr>
              <a:t>Pad electrode(silver ball is belled out at the end and padded with a sponge)</a:t>
            </a:r>
          </a:p>
          <a:p>
            <a:pPr lvl="1">
              <a:buFont typeface="Wingdings" pitchFamily="2" charset="2"/>
              <a:buChar char="v"/>
            </a:pPr>
            <a:r>
              <a:rPr lang="en-US" sz="2000" smtClean="0">
                <a:latin typeface="Times New Roman" pitchFamily="18" charset="0"/>
                <a:cs typeface="Times New Roman" pitchFamily="18" charset="0"/>
              </a:rPr>
              <a:t>Chlorided silver wire in plastic cup electrodes</a:t>
            </a:r>
          </a:p>
          <a:p>
            <a:pPr>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Title 1"/>
          <p:cNvSpPr>
            <a:spLocks noGrp="1"/>
          </p:cNvSpPr>
          <p:nvPr>
            <p:ph type="title"/>
          </p:nvPr>
        </p:nvSpPr>
        <p:spPr>
          <a:xfrm>
            <a:off x="0" y="990600"/>
            <a:ext cx="8943975" cy="5638800"/>
          </a:xfrm>
        </p:spPr>
        <p:txBody>
          <a:bodyPr/>
          <a:lstStyle/>
          <a:p>
            <a:r>
              <a:rPr lang="en-US" sz="2800" smtClean="0"/>
              <a:t>EEG Electrodes</a:t>
            </a:r>
          </a:p>
        </p:txBody>
      </p:sp>
      <p:sp>
        <p:nvSpPr>
          <p:cNvPr id="79875" name="Left Arrow 8"/>
          <p:cNvSpPr>
            <a:spLocks noChangeArrowheads="1"/>
          </p:cNvSpPr>
          <p:nvPr/>
        </p:nvSpPr>
        <p:spPr bwMode="auto">
          <a:xfrm>
            <a:off x="4724400" y="838200"/>
            <a:ext cx="4191000" cy="2971800"/>
          </a:xfrm>
          <a:prstGeom prst="leftArrow">
            <a:avLst>
              <a:gd name="adj1" fmla="val 55278"/>
              <a:gd name="adj2" fmla="val 36131"/>
            </a:avLst>
          </a:prstGeom>
          <a:solidFill>
            <a:schemeClr val="accent1"/>
          </a:solidFill>
          <a:ln w="9525" algn="ctr">
            <a:solidFill>
              <a:schemeClr val="tx1"/>
            </a:solidFill>
            <a:miter lim="800000"/>
            <a:headEnd/>
            <a:tailEnd/>
          </a:ln>
        </p:spPr>
        <p:txBody>
          <a:bodyPr wrap="none"/>
          <a:lstStyle/>
          <a:p>
            <a:r>
              <a:rPr lang="en-US"/>
              <a:t>EEG Electrode which can</a:t>
            </a:r>
          </a:p>
          <a:p>
            <a:r>
              <a:rPr lang="en-US"/>
              <a:t>Be applied to the surface </a:t>
            </a:r>
          </a:p>
          <a:p>
            <a:r>
              <a:rPr lang="en-US"/>
              <a:t>Of the skin by an </a:t>
            </a:r>
          </a:p>
          <a:p>
            <a:r>
              <a:rPr lang="en-US"/>
              <a:t>adhesive tape.</a:t>
            </a:r>
          </a:p>
        </p:txBody>
      </p:sp>
      <p:sp>
        <p:nvSpPr>
          <p:cNvPr id="79876" name="Right Arrow 9"/>
          <p:cNvSpPr>
            <a:spLocks noChangeArrowheads="1"/>
          </p:cNvSpPr>
          <p:nvPr/>
        </p:nvSpPr>
        <p:spPr bwMode="auto">
          <a:xfrm>
            <a:off x="381000" y="4495800"/>
            <a:ext cx="4800600" cy="1524000"/>
          </a:xfrm>
          <a:prstGeom prst="rightArrow">
            <a:avLst>
              <a:gd name="adj1" fmla="val 77046"/>
              <a:gd name="adj2" fmla="val 66092"/>
            </a:avLst>
          </a:prstGeom>
          <a:solidFill>
            <a:schemeClr val="accent1"/>
          </a:solidFill>
          <a:ln w="9525" algn="ctr">
            <a:solidFill>
              <a:schemeClr val="tx1"/>
            </a:solidFill>
            <a:miter lim="800000"/>
            <a:headEnd/>
            <a:tailEnd/>
          </a:ln>
        </p:spPr>
        <p:txBody>
          <a:bodyPr wrap="none"/>
          <a:lstStyle/>
          <a:p>
            <a:r>
              <a:rPr lang="en-US"/>
              <a:t>Ear-clip Electrodes </a:t>
            </a:r>
          </a:p>
          <a:p>
            <a:r>
              <a:rPr lang="en-US"/>
              <a:t>             &amp;</a:t>
            </a:r>
          </a:p>
          <a:p>
            <a:r>
              <a:rPr lang="en-US"/>
              <a:t>EEG  scalp surface  Electrodes</a:t>
            </a:r>
          </a:p>
        </p:txBody>
      </p:sp>
      <p:pic>
        <p:nvPicPr>
          <p:cNvPr id="79877" name="Picture 3" descr="C:\Documents and Settings\V.M.UMALE\Desktop\course_material\vmu\fig8.jpg"/>
          <p:cNvPicPr>
            <a:picLocks noChangeAspect="1" noChangeArrowheads="1"/>
          </p:cNvPicPr>
          <p:nvPr/>
        </p:nvPicPr>
        <p:blipFill>
          <a:blip r:embed="rId2" cstate="print"/>
          <a:srcRect/>
          <a:stretch>
            <a:fillRect/>
          </a:stretch>
        </p:blipFill>
        <p:spPr bwMode="auto">
          <a:xfrm>
            <a:off x="5257800" y="3962400"/>
            <a:ext cx="3286125" cy="2527300"/>
          </a:xfrm>
          <a:prstGeom prst="rect">
            <a:avLst/>
          </a:prstGeom>
          <a:noFill/>
          <a:ln w="9525">
            <a:noFill/>
            <a:miter lim="800000"/>
            <a:headEnd/>
            <a:tailEnd/>
          </a:ln>
        </p:spPr>
      </p:pic>
      <p:pic>
        <p:nvPicPr>
          <p:cNvPr id="79878" name="Picture 2"/>
          <p:cNvPicPr>
            <a:picLocks noChangeAspect="1" noChangeArrowheads="1"/>
          </p:cNvPicPr>
          <p:nvPr/>
        </p:nvPicPr>
        <p:blipFill>
          <a:blip r:embed="rId3" cstate="print"/>
          <a:srcRect/>
          <a:stretch>
            <a:fillRect/>
          </a:stretch>
        </p:blipFill>
        <p:spPr bwMode="auto">
          <a:xfrm>
            <a:off x="147638" y="990600"/>
            <a:ext cx="4500562"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Title 1"/>
          <p:cNvSpPr>
            <a:spLocks noGrp="1"/>
          </p:cNvSpPr>
          <p:nvPr>
            <p:ph type="title"/>
          </p:nvPr>
        </p:nvSpPr>
        <p:spPr>
          <a:xfrm>
            <a:off x="762000" y="990600"/>
            <a:ext cx="7543800" cy="4953000"/>
          </a:xfrm>
        </p:spPr>
        <p:txBody>
          <a:bodyPr/>
          <a:lstStyle/>
          <a:p>
            <a:r>
              <a:rPr lang="en-US" sz="2800" smtClean="0"/>
              <a:t>EEG Electrodes</a:t>
            </a:r>
          </a:p>
        </p:txBody>
      </p:sp>
      <p:pic>
        <p:nvPicPr>
          <p:cNvPr id="80899" name="Picture 2"/>
          <p:cNvPicPr>
            <a:picLocks noChangeAspect="1" noChangeArrowheads="1"/>
          </p:cNvPicPr>
          <p:nvPr/>
        </p:nvPicPr>
        <p:blipFill>
          <a:blip r:embed="rId2" cstate="print"/>
          <a:srcRect/>
          <a:stretch>
            <a:fillRect/>
          </a:stretch>
        </p:blipFill>
        <p:spPr bwMode="auto">
          <a:xfrm>
            <a:off x="1546225" y="1828800"/>
            <a:ext cx="5540375" cy="3376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z="2800" smtClean="0">
                <a:solidFill>
                  <a:srgbClr val="C00000"/>
                </a:solidFill>
              </a:rPr>
              <a:t>Electrodes for ECG, EEG, EMG</a:t>
            </a:r>
          </a:p>
        </p:txBody>
      </p:sp>
      <p:sp>
        <p:nvSpPr>
          <p:cNvPr id="38915" name="Rectangle 3"/>
          <p:cNvSpPr>
            <a:spLocks noGrp="1" noChangeArrowheads="1"/>
          </p:cNvSpPr>
          <p:nvPr>
            <p:ph idx="1"/>
          </p:nvPr>
        </p:nvSpPr>
        <p:spPr>
          <a:xfrm>
            <a:off x="1182688" y="914400"/>
            <a:ext cx="7427912" cy="5715000"/>
          </a:xfrm>
        </p:spPr>
        <p:txBody>
          <a:bodyPr/>
          <a:lstStyle/>
          <a:p>
            <a:pPr>
              <a:defRPr/>
            </a:pPr>
            <a:r>
              <a:rPr lang="en-US" sz="2400" dirty="0" smtClean="0">
                <a:latin typeface="Times New Roman" pitchFamily="18" charset="0"/>
                <a:cs typeface="Times New Roman" pitchFamily="18" charset="0"/>
              </a:rPr>
              <a:t>Various  Electrodes used for the measurement or recording of EMG signal.</a:t>
            </a:r>
          </a:p>
          <a:p>
            <a:pPr>
              <a:buFont typeface="Wingdings" pitchFamily="2" charset="2"/>
              <a:buNone/>
              <a:defRPr/>
            </a:pPr>
            <a:endParaRPr lang="en-US" sz="2400" dirty="0" smtClean="0">
              <a:latin typeface="Times New Roman" pitchFamily="18" charset="0"/>
              <a:cs typeface="Times New Roman" pitchFamily="18" charset="0"/>
            </a:endParaRPr>
          </a:p>
          <a:p>
            <a:pPr lvl="1">
              <a:buFont typeface="Wingdings" pitchFamily="2" charset="2"/>
              <a:buChar char="v"/>
              <a:defRPr/>
            </a:pPr>
            <a:r>
              <a:rPr lang="en-US" sz="2400" dirty="0" smtClean="0">
                <a:latin typeface="Times New Roman" pitchFamily="18" charset="0"/>
                <a:cs typeface="Times New Roman" pitchFamily="18" charset="0"/>
              </a:rPr>
              <a:t>Needle  electrodes</a:t>
            </a:r>
          </a:p>
          <a:p>
            <a:pPr lvl="2">
              <a:buFont typeface="Wingdings" pitchFamily="2" charset="2"/>
              <a:buChar char="v"/>
              <a:defRPr/>
            </a:pPr>
            <a:r>
              <a:rPr lang="en-US" sz="2000" dirty="0" err="1" smtClean="0">
                <a:latin typeface="Times New Roman" pitchFamily="18" charset="0"/>
                <a:cs typeface="Times New Roman" pitchFamily="18" charset="0"/>
              </a:rPr>
              <a:t>Monopolar</a:t>
            </a:r>
            <a:endParaRPr lang="en-US" sz="2000" dirty="0" smtClean="0">
              <a:latin typeface="Times New Roman" pitchFamily="18" charset="0"/>
              <a:cs typeface="Times New Roman" pitchFamily="18" charset="0"/>
            </a:endParaRPr>
          </a:p>
          <a:p>
            <a:pPr lvl="2">
              <a:buFont typeface="Wingdings" pitchFamily="2" charset="2"/>
              <a:buChar char="v"/>
              <a:defRPr/>
            </a:pPr>
            <a:r>
              <a:rPr lang="en-US" sz="2000" dirty="0" smtClean="0">
                <a:latin typeface="Times New Roman" pitchFamily="18" charset="0"/>
                <a:cs typeface="Times New Roman" pitchFamily="18" charset="0"/>
              </a:rPr>
              <a:t>Bipolar</a:t>
            </a:r>
          </a:p>
          <a:p>
            <a:pPr lvl="1">
              <a:buFont typeface="Wingdings" pitchFamily="2" charset="2"/>
              <a:buChar char="v"/>
              <a:defRPr/>
            </a:pPr>
            <a:r>
              <a:rPr lang="en-US" sz="2400" dirty="0" smtClean="0">
                <a:latin typeface="Times New Roman" pitchFamily="18" charset="0"/>
                <a:cs typeface="Times New Roman" pitchFamily="18" charset="0"/>
              </a:rPr>
              <a:t>Concentric  core needle</a:t>
            </a:r>
          </a:p>
          <a:p>
            <a:pPr lvl="1">
              <a:buFont typeface="Wingdings" pitchFamily="2" charset="2"/>
              <a:buChar char="v"/>
              <a:defRPr/>
            </a:pPr>
            <a:r>
              <a:rPr lang="en-US" sz="2400" dirty="0" smtClean="0">
                <a:latin typeface="Times New Roman" pitchFamily="18" charset="0"/>
                <a:cs typeface="Times New Roman" pitchFamily="18" charset="0"/>
              </a:rPr>
              <a:t>Multi-element needle electrodes</a:t>
            </a:r>
          </a:p>
          <a:p>
            <a:pPr>
              <a:buFont typeface="Wingdings" pitchFamily="2" charset="2"/>
              <a:buNone/>
              <a:defRPr/>
            </a:pPr>
            <a:endParaRPr lang="en-US" sz="2400" dirty="0" smtClean="0">
              <a:latin typeface="Times New Roman" pitchFamily="18" charset="0"/>
              <a:cs typeface="Times New Roman" pitchFamily="18" charset="0"/>
            </a:endParaRPr>
          </a:p>
          <a:p>
            <a:pPr marL="342900" lvl="1" indent="-342900">
              <a:buClr>
                <a:schemeClr val="folHlink"/>
              </a:buClr>
              <a:buSzPct val="60000"/>
              <a:defRPr/>
            </a:pPr>
            <a:r>
              <a:rPr lang="en-US" sz="2400" dirty="0" smtClean="0">
                <a:latin typeface="Times New Roman" pitchFamily="18" charset="0"/>
                <a:cs typeface="Times New Roman" pitchFamily="18" charset="0"/>
              </a:rPr>
              <a:t>Biochemical Electrodes</a:t>
            </a:r>
          </a:p>
          <a:p>
            <a:pPr marL="742950" lvl="2" indent="-342900">
              <a:buSzPct val="60000"/>
              <a:defRPr/>
            </a:pPr>
            <a:r>
              <a:rPr lang="en-US" sz="2000" dirty="0" smtClean="0">
                <a:latin typeface="Times New Roman" pitchFamily="18" charset="0"/>
                <a:cs typeface="Times New Roman" pitchFamily="18" charset="0"/>
              </a:rPr>
              <a:t>Reference electrode</a:t>
            </a:r>
          </a:p>
          <a:p>
            <a:pPr marL="742950" lvl="2" indent="-342900">
              <a:buSzPct val="60000"/>
              <a:defRPr/>
            </a:pPr>
            <a:r>
              <a:rPr lang="en-US" sz="2000" dirty="0" smtClean="0">
                <a:latin typeface="Times New Roman" pitchFamily="18" charset="0"/>
                <a:cs typeface="Times New Roman" pitchFamily="18" charset="0"/>
              </a:rPr>
              <a:t>pH electrodes</a:t>
            </a:r>
          </a:p>
          <a:p>
            <a:pPr marL="742950" lvl="2" indent="-342900">
              <a:buSzPct val="60000"/>
              <a:defRPr/>
            </a:pPr>
            <a:r>
              <a:rPr lang="en-US" sz="2000" dirty="0" smtClean="0">
                <a:latin typeface="Times New Roman" pitchFamily="18" charset="0"/>
                <a:cs typeface="Times New Roman" pitchFamily="18" charset="0"/>
              </a:rPr>
              <a:t>Blood Gas electrode</a:t>
            </a:r>
          </a:p>
          <a:p>
            <a:pPr marL="742950" lvl="2" indent="-342900">
              <a:buSzPct val="60000"/>
              <a:defRPr/>
            </a:pPr>
            <a:endParaRPr lang="en-US" sz="2000" dirty="0" smtClean="0">
              <a:latin typeface="Times New Roman" pitchFamily="18" charset="0"/>
              <a:cs typeface="Times New Roman" pitchFamily="18" charset="0"/>
            </a:endParaRPr>
          </a:p>
          <a:p>
            <a:pPr>
              <a:defRPr/>
            </a:pPr>
            <a:endParaRPr lang="en-US" sz="2400" dirty="0" smtClean="0">
              <a:latin typeface="Times New Roman" pitchFamily="18" charset="0"/>
              <a:cs typeface="Times New Roman" pitchFamily="18" charset="0"/>
            </a:endParaRPr>
          </a:p>
          <a:p>
            <a:pPr lvl="1">
              <a:buFont typeface="Wingdings" pitchFamily="2" charset="2"/>
              <a:buChar char="v"/>
              <a:defRPr/>
            </a:pPr>
            <a:endParaRPr lang="en-US" sz="2400" dirty="0" smtClean="0">
              <a:latin typeface="Times New Roman" pitchFamily="18" charset="0"/>
              <a:cs typeface="Times New Roman" pitchFamily="18" charset="0"/>
            </a:endParaRPr>
          </a:p>
          <a:p>
            <a:pPr lvl="1">
              <a:buFont typeface="Wingdings" pitchFamily="2" charset="2"/>
              <a:buNone/>
              <a:defRPr/>
            </a:pPr>
            <a:endParaRPr lang="en-US" sz="2400" dirty="0" smtClean="0">
              <a:latin typeface="Times New Roman" pitchFamily="18" charset="0"/>
              <a:cs typeface="Times New Roman" pitchFamily="18" charset="0"/>
            </a:endParaRPr>
          </a:p>
          <a:p>
            <a:pPr lvl="2">
              <a:buFont typeface="Wingdings" pitchFamily="2" charset="2"/>
              <a:buChar char="v"/>
              <a:defRPr/>
            </a:pPr>
            <a:endParaRPr lang="en-US" sz="20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itle 1"/>
          <p:cNvSpPr>
            <a:spLocks noGrp="1"/>
          </p:cNvSpPr>
          <p:nvPr>
            <p:ph type="title"/>
          </p:nvPr>
        </p:nvSpPr>
        <p:spPr>
          <a:xfrm>
            <a:off x="762000" y="990600"/>
            <a:ext cx="8181975" cy="4572000"/>
          </a:xfrm>
        </p:spPr>
        <p:txBody>
          <a:bodyPr/>
          <a:lstStyle/>
          <a:p>
            <a:r>
              <a:rPr lang="en-US" sz="2800" smtClean="0"/>
              <a:t>EMG Electrodes</a:t>
            </a:r>
          </a:p>
        </p:txBody>
      </p:sp>
      <p:pic>
        <p:nvPicPr>
          <p:cNvPr id="82947" name="Picture 2"/>
          <p:cNvPicPr>
            <a:picLocks noChangeAspect="1" noChangeArrowheads="1"/>
          </p:cNvPicPr>
          <p:nvPr/>
        </p:nvPicPr>
        <p:blipFill>
          <a:blip r:embed="rId2" cstate="print"/>
          <a:srcRect/>
          <a:stretch>
            <a:fillRect/>
          </a:stretch>
        </p:blipFill>
        <p:spPr bwMode="auto">
          <a:xfrm>
            <a:off x="1295400" y="1981200"/>
            <a:ext cx="5964238"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itle 1"/>
          <p:cNvSpPr>
            <a:spLocks noGrp="1"/>
          </p:cNvSpPr>
          <p:nvPr>
            <p:ph type="title"/>
          </p:nvPr>
        </p:nvSpPr>
        <p:spPr>
          <a:xfrm>
            <a:off x="762000" y="990600"/>
            <a:ext cx="8181975" cy="4800600"/>
          </a:xfrm>
        </p:spPr>
        <p:txBody>
          <a:bodyPr/>
          <a:lstStyle/>
          <a:p>
            <a:r>
              <a:rPr lang="en-US" sz="2800" smtClean="0"/>
              <a:t>Micro Electrodes</a:t>
            </a:r>
          </a:p>
        </p:txBody>
      </p:sp>
      <p:pic>
        <p:nvPicPr>
          <p:cNvPr id="83971" name="Picture 2"/>
          <p:cNvPicPr>
            <a:picLocks noChangeAspect="1" noChangeArrowheads="1"/>
          </p:cNvPicPr>
          <p:nvPr/>
        </p:nvPicPr>
        <p:blipFill>
          <a:blip r:embed="rId2" cstate="print"/>
          <a:srcRect/>
          <a:stretch>
            <a:fillRect/>
          </a:stretch>
        </p:blipFill>
        <p:spPr bwMode="auto">
          <a:xfrm>
            <a:off x="2471738" y="2481263"/>
            <a:ext cx="6153150" cy="2776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itle 1"/>
          <p:cNvSpPr>
            <a:spLocks noGrp="1"/>
          </p:cNvSpPr>
          <p:nvPr>
            <p:ph type="title"/>
          </p:nvPr>
        </p:nvSpPr>
        <p:spPr>
          <a:xfrm>
            <a:off x="762000" y="990600"/>
            <a:ext cx="8181975" cy="4648200"/>
          </a:xfrm>
        </p:spPr>
        <p:txBody>
          <a:bodyPr/>
          <a:lstStyle/>
          <a:p>
            <a:r>
              <a:rPr lang="en-US" sz="2800" smtClean="0"/>
              <a:t>Metal micro-electrodes</a:t>
            </a:r>
          </a:p>
        </p:txBody>
      </p:sp>
      <p:pic>
        <p:nvPicPr>
          <p:cNvPr id="84995" name="Picture 2"/>
          <p:cNvPicPr>
            <a:picLocks noChangeAspect="1" noChangeArrowheads="1"/>
          </p:cNvPicPr>
          <p:nvPr/>
        </p:nvPicPr>
        <p:blipFill>
          <a:blip r:embed="rId2" cstate="print"/>
          <a:srcRect/>
          <a:stretch>
            <a:fillRect/>
          </a:stretch>
        </p:blipFill>
        <p:spPr bwMode="auto">
          <a:xfrm>
            <a:off x="3643313" y="1600200"/>
            <a:ext cx="3306762"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200" smtClean="0">
                <a:solidFill>
                  <a:srgbClr val="C00000"/>
                </a:solidFill>
              </a:rPr>
              <a:t>Man(Medical) instrumentation system</a:t>
            </a:r>
          </a:p>
        </p:txBody>
      </p:sp>
      <p:sp>
        <p:nvSpPr>
          <p:cNvPr id="30723" name="Rectangle 3"/>
          <p:cNvSpPr>
            <a:spLocks noGrp="1" noChangeArrowheads="1"/>
          </p:cNvSpPr>
          <p:nvPr>
            <p:ph idx="1"/>
          </p:nvPr>
        </p:nvSpPr>
        <p:spPr>
          <a:xfrm>
            <a:off x="838200" y="1219200"/>
            <a:ext cx="7924800" cy="5334000"/>
          </a:xfrm>
        </p:spPr>
        <p:txBody>
          <a:bodyPr/>
          <a:lstStyle/>
          <a:p>
            <a:pPr algn="just"/>
            <a:r>
              <a:rPr lang="en-US" sz="2400" smtClean="0">
                <a:solidFill>
                  <a:srgbClr val="7030A0"/>
                </a:solidFill>
              </a:rPr>
              <a:t>Includes both the </a:t>
            </a:r>
            <a:r>
              <a:rPr lang="en-US" sz="2400" smtClean="0">
                <a:solidFill>
                  <a:srgbClr val="C00000"/>
                </a:solidFill>
              </a:rPr>
              <a:t>human</a:t>
            </a:r>
            <a:r>
              <a:rPr lang="en-US" sz="2400" smtClean="0">
                <a:solidFill>
                  <a:srgbClr val="00B0F0"/>
                </a:solidFill>
              </a:rPr>
              <a:t> </a:t>
            </a:r>
            <a:r>
              <a:rPr lang="en-US" sz="2400" smtClean="0">
                <a:solidFill>
                  <a:srgbClr val="C00000"/>
                </a:solidFill>
              </a:rPr>
              <a:t>being</a:t>
            </a:r>
            <a:r>
              <a:rPr lang="en-US" sz="2400" smtClean="0">
                <a:solidFill>
                  <a:srgbClr val="7030A0"/>
                </a:solidFill>
              </a:rPr>
              <a:t>(living organism) &amp; the instrumentation required for measurement of the parameters related to human being</a:t>
            </a:r>
          </a:p>
          <a:p>
            <a:pPr algn="just"/>
            <a:endParaRPr lang="en-US" sz="1600" smtClean="0">
              <a:solidFill>
                <a:srgbClr val="7030A0"/>
              </a:solidFill>
            </a:endParaRPr>
          </a:p>
          <a:p>
            <a:pPr algn="just"/>
            <a:r>
              <a:rPr lang="en-US" sz="2400" smtClean="0">
                <a:solidFill>
                  <a:srgbClr val="0070C0"/>
                </a:solidFill>
              </a:rPr>
              <a:t>Attempts to measure and understand the internal relationship of the human body organs</a:t>
            </a:r>
          </a:p>
          <a:p>
            <a:pPr algn="just"/>
            <a:endParaRPr lang="en-US" sz="1800" smtClean="0">
              <a:solidFill>
                <a:srgbClr val="7030A0"/>
              </a:solidFill>
            </a:endParaRPr>
          </a:p>
          <a:p>
            <a:pPr algn="just"/>
            <a:r>
              <a:rPr lang="en-US" sz="2400" smtClean="0">
                <a:solidFill>
                  <a:srgbClr val="7030A0"/>
                </a:solidFill>
              </a:rPr>
              <a:t>To help the medical clinician and researchers for obtaining reliable and meaningful measurements from a human being</a:t>
            </a:r>
          </a:p>
          <a:p>
            <a:pPr algn="just"/>
            <a:endParaRPr lang="en-US" sz="1600" smtClean="0">
              <a:solidFill>
                <a:srgbClr val="7030A0"/>
              </a:solidFill>
            </a:endParaRPr>
          </a:p>
          <a:p>
            <a:pPr algn="just"/>
            <a:r>
              <a:rPr lang="en-US" sz="2400" smtClean="0">
                <a:solidFill>
                  <a:srgbClr val="0070C0"/>
                </a:solidFill>
              </a:rPr>
              <a:t>The concept of the man-instrument system is applicable to both clinical and research instrumentation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3"/>
          <p:cNvSpPr>
            <a:spLocks noGrp="1" noChangeArrowheads="1"/>
          </p:cNvSpPr>
          <p:nvPr>
            <p:ph type="title"/>
          </p:nvPr>
        </p:nvSpPr>
        <p:spPr/>
        <p:txBody>
          <a:bodyPr/>
          <a:lstStyle/>
          <a:p>
            <a:pPr algn="ctr" eaLnBrk="1" hangingPunct="1"/>
            <a:r>
              <a:rPr lang="en-US" smtClean="0">
                <a:solidFill>
                  <a:srgbClr val="C00000"/>
                </a:solidFill>
                <a:latin typeface="Arial" charset="0"/>
                <a:cs typeface="Arial" charset="0"/>
              </a:rPr>
              <a:t>Biochemical Electrodes</a:t>
            </a:r>
          </a:p>
        </p:txBody>
      </p:sp>
      <p:sp>
        <p:nvSpPr>
          <p:cNvPr id="3075" name="Rectangle 4"/>
          <p:cNvSpPr>
            <a:spLocks noGrp="1" noChangeArrowheads="1"/>
          </p:cNvSpPr>
          <p:nvPr>
            <p:ph idx="1"/>
          </p:nvPr>
        </p:nvSpPr>
        <p:spPr>
          <a:xfrm>
            <a:off x="762000" y="1066800"/>
            <a:ext cx="7848600" cy="5334000"/>
          </a:xfrm>
        </p:spPr>
        <p:txBody>
          <a:bodyPr/>
          <a:lstStyle/>
          <a:p>
            <a:pPr>
              <a:buFont typeface="Wingdings" pitchFamily="2" charset="2"/>
              <a:buNone/>
              <a:defRPr/>
            </a:pPr>
            <a:r>
              <a:rPr lang="en-US" sz="2400" b="1" dirty="0" smtClean="0"/>
              <a:t> </a:t>
            </a:r>
          </a:p>
          <a:p>
            <a:pPr algn="ctr">
              <a:buFont typeface="Wingdings" pitchFamily="2" charset="2"/>
              <a:buNone/>
              <a:defRPr/>
            </a:pPr>
            <a:endParaRPr lang="en-US" sz="2400" b="1" dirty="0" smtClean="0"/>
          </a:p>
          <a:p>
            <a:pPr marL="342900" lvl="1" indent="-342900">
              <a:buClr>
                <a:schemeClr val="folHlink"/>
              </a:buClr>
              <a:buSzPct val="60000"/>
              <a:defRPr/>
            </a:pPr>
            <a:r>
              <a:rPr lang="en-US" sz="2400" dirty="0" smtClean="0">
                <a:latin typeface="Times New Roman" pitchFamily="18" charset="0"/>
                <a:cs typeface="Times New Roman" pitchFamily="18" charset="0"/>
              </a:rPr>
              <a:t>Biochemical Electrodes</a:t>
            </a:r>
          </a:p>
          <a:p>
            <a:pPr marL="342900" lvl="1" indent="-342900">
              <a:buClr>
                <a:schemeClr val="folHlink"/>
              </a:buClr>
              <a:buSzPct val="60000"/>
              <a:buFont typeface="Wingdings" pitchFamily="2" charset="2"/>
              <a:buNone/>
              <a:defRPr/>
            </a:pPr>
            <a:endParaRPr lang="en-US" sz="2400" dirty="0" smtClean="0">
              <a:latin typeface="Times New Roman" pitchFamily="18" charset="0"/>
              <a:cs typeface="Times New Roman" pitchFamily="18" charset="0"/>
            </a:endParaRPr>
          </a:p>
          <a:p>
            <a:pPr marL="742950" lvl="2" indent="-342900">
              <a:buSzPct val="60000"/>
              <a:defRPr/>
            </a:pPr>
            <a:r>
              <a:rPr lang="en-US" dirty="0" smtClean="0">
                <a:latin typeface="Times New Roman" pitchFamily="18" charset="0"/>
                <a:cs typeface="Times New Roman" pitchFamily="18" charset="0"/>
              </a:rPr>
              <a:t>Reference electrode</a:t>
            </a:r>
          </a:p>
          <a:p>
            <a:pPr marL="742950" lvl="2" indent="-342900">
              <a:buSzPct val="60000"/>
              <a:defRPr/>
            </a:pPr>
            <a:r>
              <a:rPr lang="en-US" dirty="0" smtClean="0">
                <a:latin typeface="Times New Roman" pitchFamily="18" charset="0"/>
                <a:cs typeface="Times New Roman" pitchFamily="18" charset="0"/>
              </a:rPr>
              <a:t>pH electrodes</a:t>
            </a:r>
          </a:p>
          <a:p>
            <a:pPr marL="742950" lvl="2" indent="-342900">
              <a:buSzPct val="60000"/>
              <a:defRPr/>
            </a:pPr>
            <a:r>
              <a:rPr lang="en-US" dirty="0" smtClean="0">
                <a:latin typeface="Times New Roman" pitchFamily="18" charset="0"/>
                <a:cs typeface="Times New Roman" pitchFamily="18" charset="0"/>
              </a:rPr>
              <a:t>Blood Gas electrode </a:t>
            </a:r>
            <a:endParaRPr lang="en-US" dirty="0" smtClean="0"/>
          </a:p>
          <a:p>
            <a:pPr lvl="2">
              <a:buFont typeface="Wingdings" pitchFamily="2" charset="2"/>
              <a:buChar char="v"/>
              <a:defRPr/>
            </a:pPr>
            <a:r>
              <a:rPr lang="en-US" dirty="0" smtClean="0"/>
              <a:t>pO2 Electrode</a:t>
            </a:r>
          </a:p>
          <a:p>
            <a:pPr lvl="2">
              <a:buFont typeface="Wingdings" pitchFamily="2" charset="2"/>
              <a:buChar char="v"/>
              <a:defRPr/>
            </a:pPr>
            <a:r>
              <a:rPr lang="en-US" dirty="0" smtClean="0"/>
              <a:t>pCO2 Electrode</a:t>
            </a:r>
          </a:p>
          <a:p>
            <a:pPr>
              <a:buFont typeface="Wingdings" pitchFamily="2" charset="2"/>
              <a:buNone/>
              <a:defRPr/>
            </a:pPr>
            <a:endParaRPr lang="en-US" sz="2400" dirty="0" smtClean="0"/>
          </a:p>
          <a:p>
            <a:pPr>
              <a:buFont typeface="Wingdings" pitchFamily="2" charset="2"/>
              <a:buNone/>
              <a:defRPr/>
            </a:pPr>
            <a:r>
              <a:rPr lang="en-US" sz="2400" b="1" dirty="0" smtClean="0"/>
              <a:t> </a:t>
            </a:r>
            <a:endParaRPr lang="en-US" sz="2400" dirty="0" smtClean="0"/>
          </a:p>
          <a:p>
            <a:pPr eaLnBrk="1" hangingPunct="1">
              <a:buFont typeface="Wingdings" pitchFamily="2" charset="2"/>
              <a:buNone/>
              <a:defRPr/>
            </a:pPr>
            <a:endParaRPr lang="en-US" sz="2400" dirty="0" smtClean="0"/>
          </a:p>
        </p:txBody>
      </p:sp>
      <p:sp>
        <p:nvSpPr>
          <p:cNvPr id="86020" name="Text Box 14"/>
          <p:cNvSpPr txBox="1">
            <a:spLocks noChangeArrowheads="1"/>
          </p:cNvSpPr>
          <p:nvPr/>
        </p:nvSpPr>
        <p:spPr bwMode="auto">
          <a:xfrm>
            <a:off x="4403725" y="2971800"/>
            <a:ext cx="184150" cy="457200"/>
          </a:xfrm>
          <a:prstGeom prst="rect">
            <a:avLst/>
          </a:prstGeom>
          <a:noFill/>
          <a:ln w="9525">
            <a:noFill/>
            <a:miter lim="800000"/>
            <a:headEnd/>
            <a:tailEnd/>
          </a:ln>
        </p:spPr>
        <p:txBody>
          <a:bodyPr wrap="none">
            <a:spAutoFit/>
          </a:bodyPr>
          <a:lstStyle/>
          <a:p>
            <a:endParaRPr lang="en-US"/>
          </a:p>
        </p:txBody>
      </p:sp>
      <p:cxnSp>
        <p:nvCxnSpPr>
          <p:cNvPr id="86021" name="Straight Connector 5"/>
          <p:cNvCxnSpPr>
            <a:cxnSpLocks noChangeShapeType="1"/>
          </p:cNvCxnSpPr>
          <p:nvPr/>
        </p:nvCxnSpPr>
        <p:spPr bwMode="auto">
          <a:xfrm>
            <a:off x="685800" y="6400800"/>
            <a:ext cx="7848600" cy="1588"/>
          </a:xfrm>
          <a:prstGeom prst="line">
            <a:avLst/>
          </a:prstGeom>
          <a:noFill/>
          <a:ln w="9525" algn="ctr">
            <a:solidFill>
              <a:schemeClr val="tx1"/>
            </a:solidFill>
            <a:miter lim="800000"/>
            <a:headEnd/>
            <a:tailEnd/>
          </a:ln>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z="2800" smtClean="0">
                <a:solidFill>
                  <a:srgbClr val="C00000"/>
                </a:solidFill>
              </a:rPr>
              <a:t>L7, L8: Nernst eq. &amp; Skin contact impedance</a:t>
            </a:r>
          </a:p>
        </p:txBody>
      </p:sp>
      <p:sp>
        <p:nvSpPr>
          <p:cNvPr id="87043" name="Rectangle 3"/>
          <p:cNvSpPr>
            <a:spLocks noGrp="1" noChangeArrowheads="1"/>
          </p:cNvSpPr>
          <p:nvPr>
            <p:ph idx="1"/>
          </p:nvPr>
        </p:nvSpPr>
        <p:spPr>
          <a:xfrm>
            <a:off x="1182688" y="914400"/>
            <a:ext cx="7199312" cy="5105400"/>
          </a:xfrm>
        </p:spPr>
        <p:txBody>
          <a:bodyPr/>
          <a:lstStyle/>
          <a:p>
            <a:pPr eaLnBrk="1" hangingPunct="1"/>
            <a:endParaRPr lang="en-US" sz="2000" smtClean="0">
              <a:solidFill>
                <a:schemeClr val="tx2"/>
              </a:solidFill>
            </a:endParaRPr>
          </a:p>
          <a:p>
            <a:pPr>
              <a:buFont typeface="Wingdings" pitchFamily="2" charset="2"/>
              <a:buNone/>
            </a:pPr>
            <a:endParaRPr lang="en-US" sz="2000" smtClean="0"/>
          </a:p>
          <a:p>
            <a:r>
              <a:rPr lang="en-US" sz="2000" smtClean="0"/>
              <a:t>Nernst equation</a:t>
            </a:r>
          </a:p>
          <a:p>
            <a:endParaRPr lang="en-US" sz="2000" smtClean="0"/>
          </a:p>
          <a:p>
            <a:r>
              <a:rPr lang="en-US" sz="2000" smtClean="0"/>
              <a:t>Skin contact impedance</a:t>
            </a:r>
          </a:p>
          <a:p>
            <a:endParaRPr lang="en-US" sz="2000" smtClean="0"/>
          </a:p>
          <a:p>
            <a:pPr eaLnBrk="1" hangingPunct="1"/>
            <a:r>
              <a:rPr lang="en-US" sz="2000" smtClean="0"/>
              <a:t>Skin contact impedance measurement</a:t>
            </a:r>
          </a:p>
          <a:p>
            <a:pPr eaLnBrk="1" hangingPunct="1"/>
            <a:endParaRPr lang="en-US" sz="2000" smtClean="0"/>
          </a:p>
          <a:p>
            <a:pPr eaLnBrk="1" hangingPunct="1"/>
            <a:r>
              <a:rPr lang="en-US" sz="2000" smtClean="0"/>
              <a:t>Motion artifacts </a:t>
            </a:r>
          </a:p>
          <a:p>
            <a:pPr eaLnBrk="1" hangingPunct="1"/>
            <a:endParaRPr lang="en-US" sz="2000" smtClean="0">
              <a:solidFill>
                <a:schemeClr val="tx2"/>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8067" name="TextBox 5"/>
          <p:cNvSpPr txBox="1">
            <a:spLocks noChangeArrowheads="1"/>
          </p:cNvSpPr>
          <p:nvPr/>
        </p:nvSpPr>
        <p:spPr bwMode="auto">
          <a:xfrm>
            <a:off x="2209800" y="6477000"/>
            <a:ext cx="5562600" cy="276225"/>
          </a:xfrm>
          <a:prstGeom prst="rect">
            <a:avLst/>
          </a:prstGeom>
          <a:noFill/>
          <a:ln w="9525">
            <a:noFill/>
            <a:miter lim="800000"/>
            <a:headEnd/>
            <a:tailEnd/>
          </a:ln>
        </p:spPr>
        <p:txBody>
          <a:bodyPr>
            <a:spAutoFit/>
          </a:bodyPr>
          <a:lstStyle/>
          <a:p>
            <a:r>
              <a:rPr lang="en-US" sz="1200"/>
              <a:t>Dept. of Electronics and Telecommunication Engineering</a:t>
            </a:r>
          </a:p>
        </p:txBody>
      </p:sp>
      <p:sp>
        <p:nvSpPr>
          <p:cNvPr id="88068" name="TextBox 6"/>
          <p:cNvSpPr txBox="1">
            <a:spLocks noChangeArrowheads="1"/>
          </p:cNvSpPr>
          <p:nvPr/>
        </p:nvSpPr>
        <p:spPr bwMode="auto">
          <a:xfrm>
            <a:off x="0" y="6477000"/>
            <a:ext cx="1447800" cy="276225"/>
          </a:xfrm>
          <a:prstGeom prst="rect">
            <a:avLst/>
          </a:prstGeom>
          <a:noFill/>
          <a:ln w="9525">
            <a:noFill/>
            <a:miter lim="800000"/>
            <a:headEnd/>
            <a:tailEnd/>
          </a:ln>
        </p:spPr>
        <p:txBody>
          <a:bodyPr>
            <a:spAutoFit/>
          </a:bodyPr>
          <a:lstStyle/>
          <a:p>
            <a:r>
              <a:rPr lang="en-US" sz="1200"/>
              <a:t>VM Umale</a:t>
            </a:r>
          </a:p>
        </p:txBody>
      </p:sp>
      <p:sp>
        <p:nvSpPr>
          <p:cNvPr id="88069" name="TextBox 7"/>
          <p:cNvSpPr txBox="1">
            <a:spLocks noChangeArrowheads="1"/>
          </p:cNvSpPr>
          <p:nvPr/>
        </p:nvSpPr>
        <p:spPr bwMode="auto">
          <a:xfrm>
            <a:off x="1828800" y="838200"/>
            <a:ext cx="7239000" cy="461963"/>
          </a:xfrm>
          <a:prstGeom prst="rect">
            <a:avLst/>
          </a:prstGeom>
          <a:noFill/>
          <a:ln w="9525">
            <a:noFill/>
            <a:miter lim="800000"/>
            <a:headEnd/>
            <a:tailEnd/>
          </a:ln>
        </p:spPr>
        <p:txBody>
          <a:bodyPr>
            <a:spAutoFit/>
          </a:bodyPr>
          <a:lstStyle/>
          <a:p>
            <a:r>
              <a:rPr lang="en-US" b="1">
                <a:solidFill>
                  <a:srgbClr val="C00000"/>
                </a:solidFill>
              </a:rPr>
              <a:t>Nernst Equation:</a:t>
            </a:r>
          </a:p>
        </p:txBody>
      </p:sp>
      <p:pic>
        <p:nvPicPr>
          <p:cNvPr id="88070" name="Picture 3"/>
          <p:cNvPicPr>
            <a:picLocks noChangeAspect="1" noChangeArrowheads="1"/>
          </p:cNvPicPr>
          <p:nvPr/>
        </p:nvPicPr>
        <p:blipFill>
          <a:blip r:embed="rId3" cstate="print"/>
          <a:srcRect/>
          <a:stretch>
            <a:fillRect/>
          </a:stretch>
        </p:blipFill>
        <p:spPr bwMode="auto">
          <a:xfrm>
            <a:off x="1785938" y="1747838"/>
            <a:ext cx="7267575" cy="3281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1" name="TextBox 7"/>
          <p:cNvSpPr txBox="1">
            <a:spLocks noChangeArrowheads="1"/>
          </p:cNvSpPr>
          <p:nvPr/>
        </p:nvSpPr>
        <p:spPr bwMode="auto">
          <a:xfrm>
            <a:off x="1828800" y="457200"/>
            <a:ext cx="7239000" cy="461963"/>
          </a:xfrm>
          <a:prstGeom prst="rect">
            <a:avLst/>
          </a:prstGeom>
          <a:noFill/>
          <a:ln w="9525">
            <a:noFill/>
            <a:miter lim="800000"/>
            <a:headEnd/>
            <a:tailEnd/>
          </a:ln>
        </p:spPr>
        <p:txBody>
          <a:bodyPr>
            <a:spAutoFit/>
          </a:bodyPr>
          <a:lstStyle/>
          <a:p>
            <a:r>
              <a:rPr lang="en-US" b="1">
                <a:solidFill>
                  <a:srgbClr val="C00000"/>
                </a:solidFill>
              </a:rPr>
              <a:t>SKIN CONTACT IMPEDANCE MEASUREMENT:</a:t>
            </a:r>
          </a:p>
        </p:txBody>
      </p:sp>
      <p:pic>
        <p:nvPicPr>
          <p:cNvPr id="89092" name="Picture 2"/>
          <p:cNvPicPr>
            <a:picLocks noChangeAspect="1" noChangeArrowheads="1"/>
          </p:cNvPicPr>
          <p:nvPr/>
        </p:nvPicPr>
        <p:blipFill>
          <a:blip r:embed="rId2" cstate="print"/>
          <a:srcRect/>
          <a:stretch>
            <a:fillRect/>
          </a:stretch>
        </p:blipFill>
        <p:spPr bwMode="auto">
          <a:xfrm>
            <a:off x="2705100" y="2147888"/>
            <a:ext cx="5641975" cy="3871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5" name="TextBox 7"/>
          <p:cNvSpPr txBox="1">
            <a:spLocks noChangeArrowheads="1"/>
          </p:cNvSpPr>
          <p:nvPr/>
        </p:nvSpPr>
        <p:spPr bwMode="auto">
          <a:xfrm>
            <a:off x="1828800" y="838200"/>
            <a:ext cx="7239000" cy="369888"/>
          </a:xfrm>
          <a:prstGeom prst="rect">
            <a:avLst/>
          </a:prstGeom>
          <a:noFill/>
          <a:ln w="9525">
            <a:noFill/>
            <a:miter lim="800000"/>
            <a:headEnd/>
            <a:tailEnd/>
          </a:ln>
        </p:spPr>
        <p:txBody>
          <a:bodyPr>
            <a:spAutoFit/>
          </a:bodyPr>
          <a:lstStyle/>
          <a:p>
            <a:r>
              <a:rPr lang="en-US" b="1">
                <a:solidFill>
                  <a:srgbClr val="C00000"/>
                </a:solidFill>
              </a:rPr>
              <a:t>:</a:t>
            </a:r>
          </a:p>
        </p:txBody>
      </p:sp>
      <p:pic>
        <p:nvPicPr>
          <p:cNvPr id="90116" name="Picture 2"/>
          <p:cNvPicPr>
            <a:picLocks noChangeAspect="1" noChangeArrowheads="1"/>
          </p:cNvPicPr>
          <p:nvPr/>
        </p:nvPicPr>
        <p:blipFill>
          <a:blip r:embed="rId2" cstate="print"/>
          <a:srcRect/>
          <a:stretch>
            <a:fillRect/>
          </a:stretch>
        </p:blipFill>
        <p:spPr bwMode="auto">
          <a:xfrm>
            <a:off x="2586038" y="2182812"/>
            <a:ext cx="5033962" cy="337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3"/>
          <p:cNvSpPr>
            <a:spLocks noGrp="1" noChangeArrowheads="1"/>
          </p:cNvSpPr>
          <p:nvPr>
            <p:ph type="title"/>
          </p:nvPr>
        </p:nvSpPr>
        <p:spPr/>
        <p:txBody>
          <a:bodyPr/>
          <a:lstStyle/>
          <a:p>
            <a:pPr eaLnBrk="1" hangingPunct="1"/>
            <a:r>
              <a:rPr lang="en-US" sz="3600" smtClean="0"/>
              <a:t>L9:	 Physiological System of Heart</a:t>
            </a:r>
            <a:endParaRPr lang="en-US" sz="3600" smtClean="0">
              <a:solidFill>
                <a:srgbClr val="C00000"/>
              </a:solidFill>
              <a:latin typeface="Arial" charset="0"/>
              <a:cs typeface="Arial" charset="0"/>
            </a:endParaRPr>
          </a:p>
        </p:txBody>
      </p:sp>
      <p:sp>
        <p:nvSpPr>
          <p:cNvPr id="91139" name="Rectangle 4"/>
          <p:cNvSpPr>
            <a:spLocks noGrp="1" noChangeArrowheads="1"/>
          </p:cNvSpPr>
          <p:nvPr>
            <p:ph idx="1"/>
          </p:nvPr>
        </p:nvSpPr>
        <p:spPr>
          <a:xfrm>
            <a:off x="762000" y="1066800"/>
            <a:ext cx="7848600" cy="5334000"/>
          </a:xfrm>
        </p:spPr>
        <p:txBody>
          <a:bodyPr/>
          <a:lstStyle/>
          <a:p>
            <a:pPr algn="ctr">
              <a:buFont typeface="Wingdings" pitchFamily="2" charset="2"/>
              <a:buChar char="v"/>
            </a:pPr>
            <a:endParaRPr lang="en-US" sz="2400" smtClean="0">
              <a:solidFill>
                <a:srgbClr val="FF0000"/>
              </a:solidFill>
            </a:endParaRPr>
          </a:p>
          <a:p>
            <a:pPr>
              <a:buFont typeface="Wingdings" pitchFamily="2" charset="2"/>
              <a:buChar char="v"/>
            </a:pPr>
            <a:r>
              <a:rPr lang="en-US" sz="2400" smtClean="0"/>
              <a:t>Physiology of Heart</a:t>
            </a:r>
          </a:p>
          <a:p>
            <a:pPr>
              <a:buFont typeface="Wingdings" pitchFamily="2" charset="2"/>
              <a:buChar char="v"/>
            </a:pPr>
            <a:endParaRPr lang="en-US" sz="2400" smtClean="0"/>
          </a:p>
          <a:p>
            <a:pPr>
              <a:buFont typeface="Wingdings" pitchFamily="2" charset="2"/>
              <a:buChar char="v"/>
            </a:pPr>
            <a:r>
              <a:rPr lang="en-US" sz="2400" smtClean="0"/>
              <a:t> Physiological System of Heart- Hydraulic system</a:t>
            </a:r>
          </a:p>
          <a:p>
            <a:pPr>
              <a:buFont typeface="Wingdings" pitchFamily="2" charset="2"/>
              <a:buChar char="v"/>
            </a:pPr>
            <a:endParaRPr lang="en-US" sz="2400" smtClean="0"/>
          </a:p>
          <a:p>
            <a:pPr>
              <a:buFont typeface="Wingdings" pitchFamily="2" charset="2"/>
              <a:buChar char="v"/>
            </a:pPr>
            <a:r>
              <a:rPr lang="en-US" sz="2400" smtClean="0"/>
              <a:t> Physiological System of Heart- electrical conduction </a:t>
            </a:r>
          </a:p>
          <a:p>
            <a:pPr>
              <a:buFont typeface="Wingdings" pitchFamily="2" charset="2"/>
              <a:buNone/>
            </a:pPr>
            <a:endParaRPr lang="en-US" sz="2400" smtClean="0"/>
          </a:p>
          <a:p>
            <a:pPr>
              <a:buFont typeface="Wingdings" pitchFamily="2" charset="2"/>
              <a:buNone/>
            </a:pPr>
            <a:r>
              <a:rPr lang="en-US" sz="2400" b="1" smtClean="0"/>
              <a:t> </a:t>
            </a:r>
            <a:endParaRPr lang="en-US" sz="2400" smtClean="0"/>
          </a:p>
          <a:p>
            <a:pPr eaLnBrk="1" hangingPunct="1"/>
            <a:endParaRPr lang="en-US" sz="2400" smtClean="0"/>
          </a:p>
        </p:txBody>
      </p:sp>
      <p:sp>
        <p:nvSpPr>
          <p:cNvPr id="91140" name="Text Box 14"/>
          <p:cNvSpPr txBox="1">
            <a:spLocks noChangeArrowheads="1"/>
          </p:cNvSpPr>
          <p:nvPr/>
        </p:nvSpPr>
        <p:spPr bwMode="auto">
          <a:xfrm>
            <a:off x="4403725" y="2971800"/>
            <a:ext cx="184150" cy="457200"/>
          </a:xfrm>
          <a:prstGeom prst="rect">
            <a:avLst/>
          </a:prstGeom>
          <a:noFill/>
          <a:ln w="9525">
            <a:noFill/>
            <a:miter lim="800000"/>
            <a:headEnd/>
            <a:tailEnd/>
          </a:ln>
        </p:spPr>
        <p:txBody>
          <a:bodyPr wrap="none">
            <a:spAutoFit/>
          </a:bodyPr>
          <a:lstStyle/>
          <a:p>
            <a:endParaRPr lang="en-US"/>
          </a:p>
        </p:txBody>
      </p:sp>
      <p:cxnSp>
        <p:nvCxnSpPr>
          <p:cNvPr id="91141" name="Straight Connector 5"/>
          <p:cNvCxnSpPr>
            <a:cxnSpLocks noChangeShapeType="1"/>
          </p:cNvCxnSpPr>
          <p:nvPr/>
        </p:nvCxnSpPr>
        <p:spPr bwMode="auto">
          <a:xfrm>
            <a:off x="685800" y="6400800"/>
            <a:ext cx="7848600" cy="1588"/>
          </a:xfrm>
          <a:prstGeom prst="line">
            <a:avLst/>
          </a:prstGeom>
          <a:noFill/>
          <a:ln w="9525" algn="ctr">
            <a:solidFill>
              <a:schemeClr val="tx1"/>
            </a:solidFill>
            <a:miter lim="800000"/>
            <a:headEnd/>
            <a:tailEnd/>
          </a:ln>
        </p:spPr>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304800"/>
            <a:ext cx="7772400" cy="457200"/>
          </a:xfrm>
        </p:spPr>
        <p:txBody>
          <a:bodyPr/>
          <a:lstStyle/>
          <a:p>
            <a:r>
              <a:rPr lang="en-US" sz="3200" smtClean="0"/>
              <a:t>     Conducting System of Heart</a:t>
            </a:r>
          </a:p>
        </p:txBody>
      </p:sp>
      <p:pic>
        <p:nvPicPr>
          <p:cNvPr id="92163" name="Picture 3" descr="pf20_13"/>
          <p:cNvPicPr>
            <a:picLocks noChangeAspect="1" noChangeArrowheads="1"/>
          </p:cNvPicPr>
          <p:nvPr/>
        </p:nvPicPr>
        <p:blipFill>
          <a:blip r:embed="rId3" cstate="print"/>
          <a:srcRect t="2724"/>
          <a:stretch>
            <a:fillRect/>
          </a:stretch>
        </p:blipFill>
        <p:spPr bwMode="auto">
          <a:xfrm>
            <a:off x="1371600" y="990600"/>
            <a:ext cx="5715000" cy="544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200" smtClean="0">
                <a:solidFill>
                  <a:srgbClr val="C00000"/>
                </a:solidFill>
              </a:rPr>
              <a:t>Classification of instrumentation system</a:t>
            </a:r>
          </a:p>
        </p:txBody>
      </p:sp>
      <p:sp>
        <p:nvSpPr>
          <p:cNvPr id="31747" name="Rectangle 3"/>
          <p:cNvSpPr>
            <a:spLocks noGrp="1" noChangeArrowheads="1"/>
          </p:cNvSpPr>
          <p:nvPr>
            <p:ph idx="1"/>
          </p:nvPr>
        </p:nvSpPr>
        <p:spPr>
          <a:xfrm>
            <a:off x="838200" y="1143000"/>
            <a:ext cx="8077200" cy="5486400"/>
          </a:xfrm>
        </p:spPr>
        <p:txBody>
          <a:bodyPr/>
          <a:lstStyle/>
          <a:p>
            <a:pPr algn="just"/>
            <a:endParaRPr lang="en-US" sz="2800" smtClean="0">
              <a:solidFill>
                <a:srgbClr val="7030A0"/>
              </a:solidFill>
            </a:endParaRPr>
          </a:p>
          <a:p>
            <a:pPr algn="just"/>
            <a:r>
              <a:rPr lang="en-US" sz="2800" smtClean="0">
                <a:solidFill>
                  <a:srgbClr val="7030A0"/>
                </a:solidFill>
              </a:rPr>
              <a:t>Clinical instrumentation</a:t>
            </a:r>
          </a:p>
          <a:p>
            <a:pPr algn="just">
              <a:buFont typeface="Wingdings" pitchFamily="2" charset="2"/>
              <a:buNone/>
            </a:pPr>
            <a:endParaRPr lang="en-US" sz="2800" smtClean="0">
              <a:solidFill>
                <a:srgbClr val="7030A0"/>
              </a:solidFill>
            </a:endParaRPr>
          </a:p>
          <a:p>
            <a:pPr algn="just"/>
            <a:r>
              <a:rPr lang="en-US" sz="2800" smtClean="0">
                <a:solidFill>
                  <a:srgbClr val="7030A0"/>
                </a:solidFill>
              </a:rPr>
              <a:t>Research instrumentation</a:t>
            </a:r>
          </a:p>
          <a:p>
            <a:pPr>
              <a:buFont typeface="Wingdings" pitchFamily="2" charset="2"/>
              <a:buNone/>
            </a:pPr>
            <a:r>
              <a:rPr lang="en-US" sz="2800" smtClean="0">
                <a:solidFill>
                  <a:srgbClr val="7030A0"/>
                </a:solidFill>
              </a:rPr>
              <a:t>      </a:t>
            </a:r>
          </a:p>
          <a:p>
            <a:pPr>
              <a:buFont typeface="Wingdings" pitchFamily="2" charset="2"/>
              <a:buNone/>
            </a:pPr>
            <a:r>
              <a:rPr lang="en-US" sz="2800" smtClean="0">
                <a:solidFill>
                  <a:srgbClr val="7030A0"/>
                </a:solidFill>
              </a:rPr>
              <a:t>            Measurements obtained from such   Instrumentation-</a:t>
            </a:r>
          </a:p>
          <a:p>
            <a:pPr>
              <a:buFont typeface="Wingdings" pitchFamily="2" charset="2"/>
              <a:buNone/>
            </a:pPr>
            <a:endParaRPr lang="en-US" sz="2800" smtClean="0">
              <a:solidFill>
                <a:srgbClr val="7030A0"/>
              </a:solidFill>
            </a:endParaRPr>
          </a:p>
          <a:p>
            <a:pPr lvl="1" algn="just"/>
            <a:r>
              <a:rPr lang="en-US" sz="2400" smtClean="0">
                <a:solidFill>
                  <a:srgbClr val="7030A0"/>
                </a:solidFill>
              </a:rPr>
              <a:t>In-vivo measurement</a:t>
            </a:r>
          </a:p>
          <a:p>
            <a:pPr lvl="1" algn="just">
              <a:buFont typeface="Wingdings" pitchFamily="2" charset="2"/>
              <a:buNone/>
            </a:pPr>
            <a:endParaRPr lang="en-US" sz="2400" smtClean="0">
              <a:solidFill>
                <a:srgbClr val="7030A0"/>
              </a:solidFill>
            </a:endParaRPr>
          </a:p>
          <a:p>
            <a:pPr lvl="1" algn="just"/>
            <a:r>
              <a:rPr lang="en-US" sz="2400" smtClean="0">
                <a:solidFill>
                  <a:srgbClr val="7030A0"/>
                </a:solidFill>
              </a:rPr>
              <a:t>In-vitro measurement</a:t>
            </a:r>
          </a:p>
          <a:p>
            <a:pPr lvl="1" algn="just"/>
            <a:endParaRPr lang="en-US" sz="2400" smtClean="0">
              <a:solidFill>
                <a:srgbClr val="7030A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600" smtClean="0">
                <a:solidFill>
                  <a:srgbClr val="C00000"/>
                </a:solidFill>
              </a:rPr>
              <a:t>Factors to be cosidered:</a:t>
            </a:r>
          </a:p>
        </p:txBody>
      </p:sp>
      <p:sp>
        <p:nvSpPr>
          <p:cNvPr id="32771" name="Rectangle 3"/>
          <p:cNvSpPr>
            <a:spLocks noGrp="1" noChangeArrowheads="1"/>
          </p:cNvSpPr>
          <p:nvPr>
            <p:ph idx="1"/>
          </p:nvPr>
        </p:nvSpPr>
        <p:spPr>
          <a:xfrm>
            <a:off x="838200" y="1295400"/>
            <a:ext cx="8116888" cy="5181600"/>
          </a:xfrm>
        </p:spPr>
        <p:txBody>
          <a:bodyPr/>
          <a:lstStyle/>
          <a:p>
            <a:r>
              <a:rPr lang="en-US" sz="2800" smtClean="0">
                <a:solidFill>
                  <a:srgbClr val="7030A0"/>
                </a:solidFill>
              </a:rPr>
              <a:t>Factors to be consider for obtaining reliable and meaningful measurements from a living organism-</a:t>
            </a:r>
          </a:p>
          <a:p>
            <a:pPr>
              <a:buFont typeface="Wingdings" pitchFamily="2" charset="2"/>
              <a:buNone/>
            </a:pPr>
            <a:endParaRPr lang="en-US" sz="1800" smtClean="0">
              <a:solidFill>
                <a:srgbClr val="7030A0"/>
              </a:solidFill>
            </a:endParaRPr>
          </a:p>
          <a:p>
            <a:pPr>
              <a:buFont typeface="Wingdings" pitchFamily="2" charset="2"/>
              <a:buChar char="Ø"/>
            </a:pPr>
            <a:r>
              <a:rPr lang="en-US" sz="2800" smtClean="0">
                <a:solidFill>
                  <a:srgbClr val="00B050"/>
                </a:solidFill>
              </a:rPr>
              <a:t>No endanger to the life of the person</a:t>
            </a:r>
          </a:p>
          <a:p>
            <a:pPr>
              <a:buFont typeface="Wingdings" pitchFamily="2" charset="2"/>
              <a:buChar char="Ø"/>
            </a:pPr>
            <a:r>
              <a:rPr lang="en-US" sz="2800" smtClean="0">
                <a:solidFill>
                  <a:srgbClr val="7030A0"/>
                </a:solidFill>
              </a:rPr>
              <a:t>No undue pain, discomfort, other undesirable conditions</a:t>
            </a:r>
          </a:p>
          <a:p>
            <a:pPr>
              <a:buFont typeface="Wingdings" pitchFamily="2" charset="2"/>
              <a:buChar char="Ø"/>
            </a:pPr>
            <a:r>
              <a:rPr lang="en-US" sz="2800" smtClean="0">
                <a:solidFill>
                  <a:srgbClr val="00B050"/>
                </a:solidFill>
              </a:rPr>
              <a:t>Safety consideration</a:t>
            </a:r>
          </a:p>
          <a:p>
            <a:pPr>
              <a:buFont typeface="Wingdings" pitchFamily="2" charset="2"/>
              <a:buChar char="Ø"/>
            </a:pPr>
            <a:r>
              <a:rPr lang="en-US" sz="2800" smtClean="0">
                <a:solidFill>
                  <a:srgbClr val="7030A0"/>
                </a:solidFill>
              </a:rPr>
              <a:t>The  hospital environment</a:t>
            </a:r>
          </a:p>
          <a:p>
            <a:pPr>
              <a:buFont typeface="Wingdings" pitchFamily="2" charset="2"/>
              <a:buChar char="Ø"/>
            </a:pPr>
            <a:r>
              <a:rPr lang="en-US" sz="2800" smtClean="0">
                <a:solidFill>
                  <a:srgbClr val="00B050"/>
                </a:solidFill>
              </a:rPr>
              <a:t>Medical personnel must involved</a:t>
            </a:r>
          </a:p>
          <a:p>
            <a:pPr>
              <a:buFont typeface="Wingdings" pitchFamily="2" charset="2"/>
              <a:buChar char="Ø"/>
            </a:pPr>
            <a:r>
              <a:rPr lang="en-US" sz="2800" smtClean="0">
                <a:solidFill>
                  <a:srgbClr val="7030A0"/>
                </a:solidFill>
              </a:rPr>
              <a:t>Ethical and legal consideration</a:t>
            </a:r>
          </a:p>
          <a:p>
            <a:pPr>
              <a:buFont typeface="Wingdings" pitchFamily="2" charset="2"/>
              <a:buChar char="Ø"/>
            </a:pPr>
            <a:endParaRPr lang="en-US" sz="2800" smtClean="0">
              <a:solidFill>
                <a:srgbClr val="7030A0"/>
              </a:solidFill>
            </a:endParaRPr>
          </a:p>
          <a:p>
            <a:pPr>
              <a:buFont typeface="Wingdings" pitchFamily="2" charset="2"/>
              <a:buNone/>
            </a:pPr>
            <a:endParaRPr lang="en-US" sz="2800" smtClean="0">
              <a:solidFill>
                <a:srgbClr val="7030A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solidFill>
                  <a:srgbClr val="C00000"/>
                </a:solidFill>
                <a:latin typeface="Arial" charset="0"/>
                <a:cs typeface="Arial" charset="0"/>
              </a:rPr>
              <a:t>Basic objectives</a:t>
            </a:r>
          </a:p>
        </p:txBody>
      </p:sp>
      <p:sp>
        <p:nvSpPr>
          <p:cNvPr id="33795" name="Rectangle 3"/>
          <p:cNvSpPr>
            <a:spLocks noGrp="1" noChangeArrowheads="1"/>
          </p:cNvSpPr>
          <p:nvPr>
            <p:ph idx="1"/>
          </p:nvPr>
        </p:nvSpPr>
        <p:spPr>
          <a:xfrm>
            <a:off x="762000" y="1371600"/>
            <a:ext cx="7772400" cy="4648200"/>
          </a:xfrm>
        </p:spPr>
        <p:txBody>
          <a:bodyPr/>
          <a:lstStyle/>
          <a:p>
            <a:pPr>
              <a:buFont typeface="Wingdings" pitchFamily="2" charset="2"/>
              <a:buNone/>
            </a:pPr>
            <a:r>
              <a:rPr lang="en-US" sz="2400" smtClean="0">
                <a:solidFill>
                  <a:srgbClr val="7030A0"/>
                </a:solidFill>
              </a:rPr>
              <a:t>Basic objectives of </a:t>
            </a:r>
          </a:p>
          <a:p>
            <a:pPr>
              <a:buFont typeface="Wingdings" pitchFamily="2" charset="2"/>
              <a:buNone/>
            </a:pPr>
            <a:r>
              <a:rPr lang="en-US" sz="2400" smtClean="0">
                <a:solidFill>
                  <a:srgbClr val="7030A0"/>
                </a:solidFill>
              </a:rPr>
              <a:t>Medical or Man Instrumentation system-</a:t>
            </a:r>
          </a:p>
          <a:p>
            <a:pPr>
              <a:buFont typeface="Wingdings" pitchFamily="2" charset="2"/>
              <a:buNone/>
            </a:pPr>
            <a:endParaRPr lang="en-US" sz="2400" smtClean="0">
              <a:solidFill>
                <a:srgbClr val="7030A0"/>
              </a:solidFill>
            </a:endParaRPr>
          </a:p>
          <a:p>
            <a:pPr>
              <a:buFont typeface="Wingdings" pitchFamily="2" charset="2"/>
              <a:buChar char="Ø"/>
            </a:pPr>
            <a:r>
              <a:rPr lang="en-US" sz="2800" smtClean="0">
                <a:solidFill>
                  <a:srgbClr val="7030A0"/>
                </a:solidFill>
              </a:rPr>
              <a:t>Information gathering</a:t>
            </a:r>
          </a:p>
          <a:p>
            <a:pPr>
              <a:buFont typeface="Wingdings" pitchFamily="2" charset="2"/>
              <a:buChar char="Ø"/>
            </a:pPr>
            <a:r>
              <a:rPr lang="en-US" sz="2800" smtClean="0">
                <a:solidFill>
                  <a:srgbClr val="00B050"/>
                </a:solidFill>
              </a:rPr>
              <a:t>Diagnosis</a:t>
            </a:r>
          </a:p>
          <a:p>
            <a:pPr>
              <a:buFont typeface="Wingdings" pitchFamily="2" charset="2"/>
              <a:buChar char="Ø"/>
            </a:pPr>
            <a:r>
              <a:rPr lang="en-US" sz="2800" smtClean="0">
                <a:solidFill>
                  <a:srgbClr val="7030A0"/>
                </a:solidFill>
              </a:rPr>
              <a:t>Evaluation</a:t>
            </a:r>
          </a:p>
          <a:p>
            <a:pPr>
              <a:buFont typeface="Wingdings" pitchFamily="2" charset="2"/>
              <a:buChar char="Ø"/>
            </a:pPr>
            <a:r>
              <a:rPr lang="en-US" sz="2800" smtClean="0">
                <a:solidFill>
                  <a:srgbClr val="00B050"/>
                </a:solidFill>
              </a:rPr>
              <a:t>Monitoring</a:t>
            </a:r>
          </a:p>
          <a:p>
            <a:pPr>
              <a:buFont typeface="Wingdings" pitchFamily="2" charset="2"/>
              <a:buChar char="Ø"/>
            </a:pPr>
            <a:r>
              <a:rPr lang="en-US" sz="2800" smtClean="0">
                <a:solidFill>
                  <a:srgbClr val="7030A0"/>
                </a:solidFill>
              </a:rPr>
              <a:t>control</a:t>
            </a:r>
          </a:p>
          <a:p>
            <a:pPr eaLnBrk="1" hangingPunct="1">
              <a:buFont typeface="Wingdings" pitchFamily="2" charset="2"/>
              <a:buNone/>
            </a:pPr>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1070</TotalTime>
  <Words>1988</Words>
  <Application>Microsoft Office PowerPoint</Application>
  <PresentationFormat>On-screen Show (4:3)</PresentationFormat>
  <Paragraphs>630</Paragraphs>
  <Slides>66</Slides>
  <Notes>42</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Blends</vt:lpstr>
      <vt:lpstr>       Patient Recording and Monitoring Instruments  Module-4 Conventional instrument system</vt:lpstr>
      <vt:lpstr>Physiological Systems…</vt:lpstr>
      <vt:lpstr> Components in Man – Instrument system</vt:lpstr>
      <vt:lpstr>Block diagram ……..:</vt:lpstr>
      <vt:lpstr>Medical(Man) Instrumentation System</vt:lpstr>
      <vt:lpstr>Man(Medical) instrumentation system</vt:lpstr>
      <vt:lpstr>Classification of instrumentation system</vt:lpstr>
      <vt:lpstr>Factors to be cosidered:</vt:lpstr>
      <vt:lpstr>Basic objectives</vt:lpstr>
      <vt:lpstr>Constraints in design of Medical Instrumentation System:</vt:lpstr>
      <vt:lpstr>General Consideration Design of Medical Instrumentation System:</vt:lpstr>
      <vt:lpstr>L3: Sources of Bioelectric Potential</vt:lpstr>
      <vt:lpstr>L3: Sources of Bioelectric Potential</vt:lpstr>
      <vt:lpstr>Cont..</vt:lpstr>
      <vt:lpstr>SOURCES OF BIMEDICAL SIGNALS:</vt:lpstr>
      <vt:lpstr>Classifications  Biopotentials/Biomedical signals:</vt:lpstr>
      <vt:lpstr>Cont…</vt:lpstr>
      <vt:lpstr>Cont…</vt:lpstr>
      <vt:lpstr>Action potential &amp; Resting potential</vt:lpstr>
      <vt:lpstr>Cont..</vt:lpstr>
      <vt:lpstr>Polarized state and Resting Potential..</vt:lpstr>
      <vt:lpstr>Depolarized state and Action Potential..</vt:lpstr>
      <vt:lpstr>Action potential &amp; Resting potential</vt:lpstr>
      <vt:lpstr>Action potential &amp; Resting potential</vt:lpstr>
      <vt:lpstr>CELL POTENTIAL:</vt:lpstr>
      <vt:lpstr>CELL POTENTIAL:</vt:lpstr>
      <vt:lpstr>Cell membrane potential process:</vt:lpstr>
      <vt:lpstr>All or Nothing law: The action potential is always the same for any given cell irrespective of method by which cell is excited and intensity of the stimulus.  Net Height of the action potential: Difference between the peak of the action potential and the resting Potential.  Absolute refractory period: Brief period of time during which the cell can not respond to any new stimulus(1msec in nerve cells)  Relative refractory period: Period of time during which another action potential can be obtained with a much stonger stimulation (several msec ). Its result of after potential.  </vt:lpstr>
      <vt:lpstr>Propagation rate: The rate at which an action potential moves down a fiber or propagated from cell to cell is called propagation rate.( Nerve conduction rate: 20-140m/sec, Heart muscle: 0.2-0.4 m/sec, special time delay fibers between the atria and venticles: 0.03 -0.05m/sec</vt:lpstr>
      <vt:lpstr>L4: Different bioelectric Signals:</vt:lpstr>
      <vt:lpstr>Different bioelectric signals</vt:lpstr>
      <vt:lpstr>Cont…</vt:lpstr>
      <vt:lpstr>Slide 33</vt:lpstr>
      <vt:lpstr>  features of important biomedical signals such as- ECG </vt:lpstr>
      <vt:lpstr>Slide 35</vt:lpstr>
      <vt:lpstr>Slide 36</vt:lpstr>
      <vt:lpstr>Slide 37</vt:lpstr>
      <vt:lpstr>L5: Electrode theory-   Basic electrode, Electrodes for ECG</vt:lpstr>
      <vt:lpstr>Slide 39</vt:lpstr>
      <vt:lpstr>Slide 40</vt:lpstr>
      <vt:lpstr>Slide 41</vt:lpstr>
      <vt:lpstr>Electrode theory- Basic electrode, </vt:lpstr>
      <vt:lpstr>Cont..</vt:lpstr>
      <vt:lpstr>Cont..</vt:lpstr>
      <vt:lpstr>Cont..</vt:lpstr>
      <vt:lpstr>L6: Electrodes for ECG, EEG, EMG</vt:lpstr>
      <vt:lpstr>Electrodes for ECG, EEG, EMG</vt:lpstr>
      <vt:lpstr>Electrodes for ECG, EEG, EMG</vt:lpstr>
      <vt:lpstr>  ECG Electrodes</vt:lpstr>
      <vt:lpstr>  ECG Electrodes</vt:lpstr>
      <vt:lpstr>ECG Electrodes</vt:lpstr>
      <vt:lpstr>ECG Electrodes</vt:lpstr>
      <vt:lpstr>Electrodes for ECG, EEG, EMG</vt:lpstr>
      <vt:lpstr>EEG Electrodes</vt:lpstr>
      <vt:lpstr>EEG Electrodes</vt:lpstr>
      <vt:lpstr>Electrodes for ECG, EEG, EMG</vt:lpstr>
      <vt:lpstr>EMG Electrodes</vt:lpstr>
      <vt:lpstr>Micro Electrodes</vt:lpstr>
      <vt:lpstr>Metal micro-electrodes</vt:lpstr>
      <vt:lpstr>Biochemical Electrodes</vt:lpstr>
      <vt:lpstr>L7, L8: Nernst eq. &amp; Skin contact impedance</vt:lpstr>
      <vt:lpstr>Slide 62</vt:lpstr>
      <vt:lpstr>Slide 63</vt:lpstr>
      <vt:lpstr>Slide 64</vt:lpstr>
      <vt:lpstr>L9:  Physiological System of Heart</vt:lpstr>
      <vt:lpstr>     Conducting System of Heart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Point-to-Point Protocol (PPP)</dc:title>
  <dc:creator>Casey</dc:creator>
  <cp:lastModifiedBy>Dr. M P</cp:lastModifiedBy>
  <cp:revision>386</cp:revision>
  <cp:lastPrinted>1601-01-01T00:00:00Z</cp:lastPrinted>
  <dcterms:created xsi:type="dcterms:W3CDTF">2002-01-21T16:15:00Z</dcterms:created>
  <dcterms:modified xsi:type="dcterms:W3CDTF">2021-01-28T06:27:19Z</dcterms:modified>
</cp:coreProperties>
</file>