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Default Extension="docx" ContentType="application/vnd.openxmlformats-officedocument.wordprocessingml.document"/>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2" r:id="rId1"/>
  </p:sldMasterIdLst>
  <p:notesMasterIdLst>
    <p:notesMasterId r:id="rId13"/>
  </p:notesMasterIdLst>
  <p:sldIdLst>
    <p:sldId id="256" r:id="rId2"/>
    <p:sldId id="267" r:id="rId3"/>
    <p:sldId id="269" r:id="rId4"/>
    <p:sldId id="257" r:id="rId5"/>
    <p:sldId id="262" r:id="rId6"/>
    <p:sldId id="263" r:id="rId7"/>
    <p:sldId id="264" r:id="rId8"/>
    <p:sldId id="260" r:id="rId9"/>
    <p:sldId id="261" r:id="rId10"/>
    <p:sldId id="265" r:id="rId11"/>
    <p:sldId id="26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3548" autoAdjust="0"/>
  </p:normalViewPr>
  <p:slideViewPr>
    <p:cSldViewPr>
      <p:cViewPr>
        <p:scale>
          <a:sx n="71" d="100"/>
          <a:sy n="71" d="100"/>
        </p:scale>
        <p:origin x="-486" y="-3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CDBB41-EEFB-4367-9DAF-FBA865A75A5F}" type="datetimeFigureOut">
              <a:rPr lang="en-US" smtClean="0"/>
              <a:pPr/>
              <a:t>6/27/2018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B5AE43-E1ED-4E93-AFA4-2977F9E170A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Survey</a:t>
            </a:r>
            <a:r>
              <a:rPr lang="en-US" baseline="0" dirty="0" smtClean="0"/>
              <a:t> </a:t>
            </a:r>
            <a:r>
              <a:rPr lang="en-US" baseline="0" dirty="0" err="1" smtClean="0"/>
              <a:t>Link:https</a:t>
            </a:r>
            <a:r>
              <a:rPr lang="en-US" baseline="0" dirty="0" smtClean="0"/>
              <a:t>://</a:t>
            </a:r>
            <a:r>
              <a:rPr lang="en-US" baseline="0" dirty="0" err="1" smtClean="0"/>
              <a:t>www.hindustantimes.com</a:t>
            </a:r>
            <a:r>
              <a:rPr lang="en-US" baseline="0" dirty="0" smtClean="0"/>
              <a:t>/education/97-engineering-graduates-cannot-speak-english-fluently-survey/story-GQEkTYwI4AX5zc7oeXkz1M.html</a:t>
            </a:r>
          </a:p>
          <a:p>
            <a:endParaRPr lang="en-US" dirty="0"/>
          </a:p>
        </p:txBody>
      </p:sp>
      <p:sp>
        <p:nvSpPr>
          <p:cNvPr id="4" name="Slide Number Placeholder 3"/>
          <p:cNvSpPr>
            <a:spLocks noGrp="1"/>
          </p:cNvSpPr>
          <p:nvPr>
            <p:ph type="sldNum" sz="quarter" idx="10"/>
          </p:nvPr>
        </p:nvSpPr>
        <p:spPr/>
        <p:txBody>
          <a:bodyPr/>
          <a:lstStyle/>
          <a:p>
            <a:fld id="{FAB5AE43-E1ED-4E93-AFA4-2977F9E170A9}"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AB5AE43-E1ED-4E93-AFA4-2977F9E170A9}"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AB5AE43-E1ED-4E93-AFA4-2977F9E170A9}" type="slidenum">
              <a:rPr lang="en-US" smtClean="0"/>
              <a:pPr/>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AFEF2FC7-C747-4CAF-A16E-DFF76776EEE9}" type="datetimeFigureOut">
              <a:rPr lang="en-US" smtClean="0"/>
              <a:pPr/>
              <a:t>6/27/2018</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178AD9DC-5689-43DE-8A08-88AB493410A1}"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FEF2FC7-C747-4CAF-A16E-DFF76776EEE9}" type="datetimeFigureOut">
              <a:rPr lang="en-US" smtClean="0"/>
              <a:pPr/>
              <a:t>6/27/2018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AD9DC-5689-43DE-8A08-88AB493410A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FEF2FC7-C747-4CAF-A16E-DFF76776EEE9}" type="datetimeFigureOut">
              <a:rPr lang="en-US" smtClean="0"/>
              <a:pPr/>
              <a:t>6/27/2018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AD9DC-5689-43DE-8A08-88AB493410A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AFEF2FC7-C747-4CAF-A16E-DFF76776EEE9}" type="datetimeFigureOut">
              <a:rPr lang="en-US" smtClean="0"/>
              <a:pPr/>
              <a:t>6/27/2018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AD9DC-5689-43DE-8A08-88AB493410A1}"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FEF2FC7-C747-4CAF-A16E-DFF76776EEE9}" type="datetimeFigureOut">
              <a:rPr lang="en-US" smtClean="0"/>
              <a:pPr/>
              <a:t>6/27/2018</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178AD9DC-5689-43DE-8A08-88AB493410A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FEF2FC7-C747-4CAF-A16E-DFF76776EEE9}" type="datetimeFigureOut">
              <a:rPr lang="en-US" smtClean="0"/>
              <a:pPr/>
              <a:t>6/27/2018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8AD9DC-5689-43DE-8A08-88AB493410A1}"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AFEF2FC7-C747-4CAF-A16E-DFF76776EEE9}" type="datetimeFigureOut">
              <a:rPr lang="en-US" smtClean="0"/>
              <a:pPr/>
              <a:t>6/27/2018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8AD9DC-5689-43DE-8A08-88AB493410A1}"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FEF2FC7-C747-4CAF-A16E-DFF76776EEE9}" type="datetimeFigureOut">
              <a:rPr lang="en-US" smtClean="0"/>
              <a:pPr/>
              <a:t>6/27/2018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8AD9DC-5689-43DE-8A08-88AB493410A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EF2FC7-C747-4CAF-A16E-DFF76776EEE9}" type="datetimeFigureOut">
              <a:rPr lang="en-US" smtClean="0"/>
              <a:pPr/>
              <a:t>6/27/2018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8AD9DC-5689-43DE-8A08-88AB493410A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FEF2FC7-C747-4CAF-A16E-DFF76776EEE9}" type="datetimeFigureOut">
              <a:rPr lang="en-US" smtClean="0"/>
              <a:pPr/>
              <a:t>6/27/2018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8AD9DC-5689-43DE-8A08-88AB493410A1}"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FEF2FC7-C747-4CAF-A16E-DFF76776EEE9}" type="datetimeFigureOut">
              <a:rPr lang="en-US" smtClean="0"/>
              <a:pPr/>
              <a:t>6/27/2018</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178AD9DC-5689-43DE-8A08-88AB493410A1}"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AFEF2FC7-C747-4CAF-A16E-DFF76776EEE9}" type="datetimeFigureOut">
              <a:rPr lang="en-US" smtClean="0"/>
              <a:pPr/>
              <a:t>6/27/2018</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178AD9DC-5689-43DE-8A08-88AB493410A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6.xml"/><Relationship Id="rId5" Type="http://schemas.openxmlformats.org/officeDocument/2006/relationships/image" Target="../media/image8.jpe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jpeg"/><Relationship Id="rId4" Type="http://schemas.openxmlformats.org/officeDocument/2006/relationships/oleObject" Target="file:///C:\Users\admin\Desktop\Shilpi%20Bora\Lesson%20Plan_Speaking%20Skills.docx" TargetMode="External"/></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Office_Excel_Worksheet1.xlsx"/><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Office_Word_Document2.docx"/><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3.jpe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2133600" y="3048000"/>
            <a:ext cx="5114778" cy="1101248"/>
          </a:xfrm>
        </p:spPr>
        <p:txBody>
          <a:bodyPr/>
          <a:lstStyle/>
          <a:p>
            <a:pPr algn="l"/>
            <a:r>
              <a:rPr lang="en-US" dirty="0" smtClean="0"/>
              <a:t>SCHOOL OF LIFE LONG LEARNING</a:t>
            </a:r>
            <a:endParaRPr lang="en-US" dirty="0"/>
          </a:p>
        </p:txBody>
      </p:sp>
      <p:sp>
        <p:nvSpPr>
          <p:cNvPr id="6" name="Title 5"/>
          <p:cNvSpPr>
            <a:spLocks noGrp="1"/>
          </p:cNvSpPr>
          <p:nvPr>
            <p:ph type="ctrTitle"/>
          </p:nvPr>
        </p:nvSpPr>
        <p:spPr>
          <a:xfrm>
            <a:off x="1447800" y="1447800"/>
            <a:ext cx="6477000" cy="1828800"/>
          </a:xfrm>
        </p:spPr>
        <p:txBody>
          <a:bodyPr/>
          <a:lstStyle/>
          <a:p>
            <a:pPr algn="ctr"/>
            <a:r>
              <a:rPr lang="en-US" sz="4000" b="0" dirty="0" smtClean="0">
                <a:solidFill>
                  <a:schemeClr val="bg1"/>
                </a:solidFill>
                <a:latin typeface="+mn-lt"/>
              </a:rPr>
              <a:t>SPEAKING SKILLS</a:t>
            </a:r>
            <a:endParaRPr lang="en-US" sz="4000" b="0" dirty="0">
              <a:solidFill>
                <a:schemeClr val="bg1"/>
              </a:solidFill>
              <a:latin typeface="+mn-lt"/>
            </a:endParaRPr>
          </a:p>
        </p:txBody>
      </p:sp>
      <p:pic>
        <p:nvPicPr>
          <p:cNvPr id="18433" name="Picture 1" descr="C:\Users\admin\Desktop\detailsp.png"/>
          <p:cNvPicPr>
            <a:picLocks noChangeAspect="1" noChangeArrowheads="1"/>
          </p:cNvPicPr>
          <p:nvPr/>
        </p:nvPicPr>
        <p:blipFill>
          <a:blip r:embed="rId2"/>
          <a:srcRect/>
          <a:stretch>
            <a:fillRect/>
          </a:stretch>
        </p:blipFill>
        <p:spPr bwMode="auto">
          <a:xfrm>
            <a:off x="2743200" y="3657600"/>
            <a:ext cx="3810000" cy="2724150"/>
          </a:xfrm>
          <a:prstGeom prst="rect">
            <a:avLst/>
          </a:prstGeom>
          <a:noFill/>
        </p:spPr>
      </p:pic>
      <p:pic>
        <p:nvPicPr>
          <p:cNvPr id="8" name="Picture 2" descr="C:\Users\admin\Desktop\images.jpg"/>
          <p:cNvPicPr>
            <a:picLocks noChangeAspect="1" noChangeArrowheads="1"/>
          </p:cNvPicPr>
          <p:nvPr/>
        </p:nvPicPr>
        <p:blipFill>
          <a:blip r:embed="rId3"/>
          <a:srcRect/>
          <a:stretch>
            <a:fillRect/>
          </a:stretch>
        </p:blipFill>
        <p:spPr bwMode="auto">
          <a:xfrm>
            <a:off x="7239000" y="76200"/>
            <a:ext cx="1519207" cy="7620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buNone/>
            </a:pPr>
            <a:r>
              <a:rPr lang="en-US" sz="2800" b="1" u="sng" dirty="0" smtClean="0">
                <a:latin typeface="Trebuchet MS" pitchFamily="34" charset="0"/>
              </a:rPr>
              <a:t>Examples of Situation Bases Role Play:</a:t>
            </a:r>
          </a:p>
          <a:p>
            <a:r>
              <a:rPr lang="en-US" sz="1600" b="1" dirty="0" smtClean="0">
                <a:latin typeface="Trebuchet MS" pitchFamily="34" charset="0"/>
              </a:rPr>
              <a:t>Conversation Between two friends: </a:t>
            </a:r>
            <a:r>
              <a:rPr lang="en-US" sz="1600" dirty="0" smtClean="0">
                <a:latin typeface="Trebuchet MS" pitchFamily="34" charset="0"/>
              </a:rPr>
              <a:t>A heartbroken friend calls another friend to seek solace.</a:t>
            </a:r>
          </a:p>
          <a:p>
            <a:r>
              <a:rPr lang="en-US" sz="1600" b="1" dirty="0" smtClean="0">
                <a:latin typeface="Trebuchet MS" pitchFamily="34" charset="0"/>
              </a:rPr>
              <a:t>Seeking Leave: </a:t>
            </a:r>
            <a:r>
              <a:rPr lang="en-US" sz="1600" dirty="0" smtClean="0">
                <a:latin typeface="Trebuchet MS" pitchFamily="34" charset="0"/>
              </a:rPr>
              <a:t>Employee calls the boss to ask for leave. </a:t>
            </a:r>
          </a:p>
          <a:p>
            <a:r>
              <a:rPr lang="en-US" sz="1600" b="1" dirty="0" smtClean="0">
                <a:latin typeface="Trebuchet MS" pitchFamily="34" charset="0"/>
              </a:rPr>
              <a:t>Serendipity: </a:t>
            </a:r>
            <a:r>
              <a:rPr lang="en-US" sz="1600" dirty="0" smtClean="0">
                <a:latin typeface="Trebuchet MS" pitchFamily="34" charset="0"/>
              </a:rPr>
              <a:t>Two old friends accidentally meet in the metro. This meeting takes them through the sea of nostalgia and emotions.</a:t>
            </a:r>
          </a:p>
          <a:p>
            <a:r>
              <a:rPr lang="en-US" sz="1600" b="1" dirty="0" smtClean="0">
                <a:latin typeface="Trebuchet MS" pitchFamily="34" charset="0"/>
              </a:rPr>
              <a:t>Holiday package booking: </a:t>
            </a:r>
            <a:r>
              <a:rPr lang="en-US" sz="1600" dirty="0" smtClean="0">
                <a:latin typeface="Trebuchet MS" pitchFamily="34" charset="0"/>
              </a:rPr>
              <a:t>Customer calls the make my trip executive to seek details of holiday packages.</a:t>
            </a:r>
          </a:p>
          <a:p>
            <a:r>
              <a:rPr lang="en-US" sz="1600" b="1" dirty="0" smtClean="0">
                <a:latin typeface="Trebuchet MS" pitchFamily="34" charset="0"/>
              </a:rPr>
              <a:t>Conversation in a restaurant: </a:t>
            </a:r>
            <a:r>
              <a:rPr lang="en-US" sz="1600" dirty="0" smtClean="0">
                <a:latin typeface="Trebuchet MS" pitchFamily="34" charset="0"/>
              </a:rPr>
              <a:t>You plan to take your girlfriend to your You talk to the manager and seek details to ensure that everything goes well.</a:t>
            </a:r>
          </a:p>
          <a:p>
            <a:endParaRPr lang="en-US" sz="1600" dirty="0" smtClean="0"/>
          </a:p>
          <a:p>
            <a:endParaRPr lang="en-US" sz="1600" dirty="0" smtClean="0"/>
          </a:p>
          <a:p>
            <a:endParaRPr lang="en-US" sz="1600" dirty="0" smtClean="0"/>
          </a:p>
          <a:p>
            <a:pPr lvl="1"/>
            <a:endParaRPr lang="en-US" dirty="0"/>
          </a:p>
        </p:txBody>
      </p:sp>
      <p:pic>
        <p:nvPicPr>
          <p:cNvPr id="5" name="Picture 2" descr="C:\Users\admin\Desktop\images.jpg"/>
          <p:cNvPicPr>
            <a:picLocks noChangeAspect="1" noChangeArrowheads="1"/>
          </p:cNvPicPr>
          <p:nvPr/>
        </p:nvPicPr>
        <p:blipFill>
          <a:blip r:embed="rId2"/>
          <a:srcRect/>
          <a:stretch>
            <a:fillRect/>
          </a:stretch>
        </p:blipFill>
        <p:spPr bwMode="auto">
          <a:xfrm>
            <a:off x="7239000" y="76200"/>
            <a:ext cx="1519207" cy="7620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lgn="ctr">
              <a:buNone/>
            </a:pPr>
            <a:endParaRPr lang="en-US" dirty="0" smtClean="0"/>
          </a:p>
          <a:p>
            <a:pPr algn="ctr">
              <a:buNone/>
            </a:pPr>
            <a:endParaRPr lang="en-US" dirty="0" smtClean="0"/>
          </a:p>
          <a:p>
            <a:pPr algn="ctr">
              <a:buNone/>
            </a:pPr>
            <a:endParaRPr lang="en-US" dirty="0" smtClean="0"/>
          </a:p>
          <a:p>
            <a:pPr algn="ctr">
              <a:buNone/>
            </a:pPr>
            <a:r>
              <a:rPr lang="en-US" sz="2800" b="1" dirty="0" smtClean="0">
                <a:latin typeface="Trebuchet MS" pitchFamily="34" charset="0"/>
              </a:rPr>
              <a:t>THANK YOU !</a:t>
            </a:r>
            <a:endParaRPr lang="en-US" sz="2800" b="1" dirty="0">
              <a:latin typeface="Trebuchet MS" pitchFamily="34" charset="0"/>
            </a:endParaRPr>
          </a:p>
        </p:txBody>
      </p:sp>
      <p:pic>
        <p:nvPicPr>
          <p:cNvPr id="6" name="Picture 2" descr="C:\Users\admin\Desktop\images.jpg"/>
          <p:cNvPicPr>
            <a:picLocks noChangeAspect="1" noChangeArrowheads="1"/>
          </p:cNvPicPr>
          <p:nvPr/>
        </p:nvPicPr>
        <p:blipFill>
          <a:blip r:embed="rId2"/>
          <a:srcRect/>
          <a:stretch>
            <a:fillRect/>
          </a:stretch>
        </p:blipFill>
        <p:spPr bwMode="auto">
          <a:xfrm>
            <a:off x="7239000" y="76200"/>
            <a:ext cx="1519207" cy="7620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smtClean="0">
                <a:solidFill>
                  <a:schemeClr val="tx1"/>
                </a:solidFill>
                <a:latin typeface="Trebuchet MS" pitchFamily="34" charset="0"/>
              </a:rPr>
              <a:t>Snippets From Aspiring Minds Survey</a:t>
            </a:r>
            <a:endParaRPr lang="en-US" sz="2800" b="1" u="sng" dirty="0">
              <a:solidFill>
                <a:schemeClr val="tx1"/>
              </a:solidFill>
              <a:latin typeface="Trebuchet MS" pitchFamily="34" charset="0"/>
            </a:endParaRPr>
          </a:p>
        </p:txBody>
      </p:sp>
      <p:sp>
        <p:nvSpPr>
          <p:cNvPr id="3" name="Content Placeholder 2"/>
          <p:cNvSpPr>
            <a:spLocks noGrp="1"/>
          </p:cNvSpPr>
          <p:nvPr>
            <p:ph sz="quarter" idx="1"/>
          </p:nvPr>
        </p:nvSpPr>
        <p:spPr>
          <a:xfrm>
            <a:off x="914400" y="1447800"/>
            <a:ext cx="7772400" cy="5334000"/>
          </a:xfrm>
        </p:spPr>
        <p:txBody>
          <a:bodyPr>
            <a:normAutofit/>
          </a:bodyPr>
          <a:lstStyle/>
          <a:p>
            <a:r>
              <a:rPr lang="en-US" sz="1600" dirty="0" smtClean="0">
                <a:latin typeface="Trebuchet MS" pitchFamily="34" charset="0"/>
              </a:rPr>
              <a:t>Aspiring Minds is an employability evaluation and certification company.</a:t>
            </a:r>
          </a:p>
          <a:p>
            <a:endParaRPr lang="en-US" sz="1600" dirty="0" smtClean="0">
              <a:latin typeface="Trebuchet MS" pitchFamily="34" charset="0"/>
            </a:endParaRPr>
          </a:p>
          <a:p>
            <a:endParaRPr lang="en-US" sz="1600" dirty="0" smtClean="0">
              <a:latin typeface="Trebuchet MS" pitchFamily="34" charset="0"/>
            </a:endParaRPr>
          </a:p>
          <a:p>
            <a:endParaRPr lang="en-US" sz="1600" dirty="0" smtClean="0">
              <a:latin typeface="Trebuchet MS" pitchFamily="34" charset="0"/>
            </a:endParaRPr>
          </a:p>
          <a:p>
            <a:endParaRPr lang="en-US" sz="1600" dirty="0" smtClean="0">
              <a:latin typeface="Trebuchet MS" pitchFamily="34" charset="0"/>
            </a:endParaRPr>
          </a:p>
          <a:p>
            <a:endParaRPr lang="en-US" sz="1600" dirty="0" smtClean="0">
              <a:latin typeface="Trebuchet MS" pitchFamily="34" charset="0"/>
            </a:endParaRPr>
          </a:p>
          <a:p>
            <a:endParaRPr lang="en-US" sz="1600" dirty="0" smtClean="0">
              <a:latin typeface="Trebuchet MS" pitchFamily="34" charset="0"/>
            </a:endParaRPr>
          </a:p>
          <a:p>
            <a:endParaRPr lang="en-US" sz="1600" dirty="0" smtClean="0">
              <a:latin typeface="Trebuchet MS" pitchFamily="34" charset="0"/>
            </a:endParaRPr>
          </a:p>
          <a:p>
            <a:r>
              <a:rPr lang="en-US" sz="1600" dirty="0" smtClean="0">
                <a:latin typeface="Trebuchet MS" pitchFamily="34" charset="0"/>
              </a:rPr>
              <a:t>The survey was conducted across 500 engineering colleges and 30,000 students.</a:t>
            </a:r>
          </a:p>
          <a:p>
            <a:r>
              <a:rPr lang="en-US" sz="1600" dirty="0" smtClean="0">
                <a:latin typeface="Trebuchet MS" pitchFamily="34" charset="0"/>
              </a:rPr>
              <a:t>Findings were based on the results of students who took a test on an automated tool that measures listening and speaking skills.</a:t>
            </a:r>
          </a:p>
          <a:p>
            <a:r>
              <a:rPr lang="en-US" sz="1600" dirty="0" smtClean="0">
                <a:latin typeface="Trebuchet MS" pitchFamily="34" charset="0"/>
              </a:rPr>
              <a:t>97% of engineering graduates in the country cannot speak English required for jobs in corporate domain.</a:t>
            </a:r>
          </a:p>
          <a:p>
            <a:r>
              <a:rPr lang="en-US" sz="1600" dirty="0" smtClean="0">
                <a:latin typeface="Trebuchet MS" pitchFamily="34" charset="0"/>
              </a:rPr>
              <a:t>6.8% engineers show the ability to speak or respond spontaneously in English.</a:t>
            </a:r>
          </a:p>
          <a:p>
            <a:r>
              <a:rPr lang="en-US" sz="1600" dirty="0" smtClean="0">
                <a:latin typeface="Trebuchet MS" pitchFamily="34" charset="0"/>
              </a:rPr>
              <a:t>More than 51% engineering graduates are not employable based on their spoken English scores.</a:t>
            </a:r>
          </a:p>
          <a:p>
            <a:r>
              <a:rPr lang="en-US" sz="1600" dirty="0" smtClean="0">
                <a:latin typeface="Trebuchet MS" pitchFamily="34" charset="0"/>
              </a:rPr>
              <a:t>7.1% engineers can speak English fluently.</a:t>
            </a:r>
          </a:p>
          <a:p>
            <a:pPr>
              <a:buNone/>
            </a:pPr>
            <a:endParaRPr lang="en-US" sz="1600" dirty="0" smtClean="0"/>
          </a:p>
        </p:txBody>
      </p:sp>
      <p:pic>
        <p:nvPicPr>
          <p:cNvPr id="4" name="Picture 2" descr="C:\Users\admin\Desktop\images.jpg"/>
          <p:cNvPicPr>
            <a:picLocks noChangeAspect="1" noChangeArrowheads="1"/>
          </p:cNvPicPr>
          <p:nvPr/>
        </p:nvPicPr>
        <p:blipFill>
          <a:blip r:embed="rId3"/>
          <a:srcRect/>
          <a:stretch>
            <a:fillRect/>
          </a:stretch>
        </p:blipFill>
        <p:spPr bwMode="auto">
          <a:xfrm>
            <a:off x="7239000" y="76200"/>
            <a:ext cx="1519207" cy="762000"/>
          </a:xfrm>
          <a:prstGeom prst="rect">
            <a:avLst/>
          </a:prstGeom>
          <a:noFill/>
        </p:spPr>
      </p:pic>
      <p:sp>
        <p:nvSpPr>
          <p:cNvPr id="38916" name="AutoShape 4" descr="Image result for surve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Image result for surve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9" name="Picture 7" descr="C:\Users\admin\Desktop\images (3).jpg"/>
          <p:cNvPicPr>
            <a:picLocks noChangeAspect="1" noChangeArrowheads="1"/>
          </p:cNvPicPr>
          <p:nvPr/>
        </p:nvPicPr>
        <p:blipFill>
          <a:blip r:embed="rId4"/>
          <a:srcRect/>
          <a:stretch>
            <a:fillRect/>
          </a:stretch>
        </p:blipFill>
        <p:spPr bwMode="auto">
          <a:xfrm>
            <a:off x="2514600" y="1828800"/>
            <a:ext cx="3429000" cy="2031565"/>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C:\Users\admin\Desktop\English1.jpg"/>
          <p:cNvPicPr>
            <a:picLocks noChangeAspect="1" noChangeArrowheads="1"/>
          </p:cNvPicPr>
          <p:nvPr/>
        </p:nvPicPr>
        <p:blipFill>
          <a:blip r:embed="rId2"/>
          <a:srcRect/>
          <a:stretch>
            <a:fillRect/>
          </a:stretch>
        </p:blipFill>
        <p:spPr bwMode="auto">
          <a:xfrm>
            <a:off x="1003005" y="1981200"/>
            <a:ext cx="2959395" cy="1676400"/>
          </a:xfrm>
          <a:prstGeom prst="rect">
            <a:avLst/>
          </a:prstGeom>
          <a:noFill/>
        </p:spPr>
      </p:pic>
      <p:pic>
        <p:nvPicPr>
          <p:cNvPr id="25603" name="Picture 3" descr="C:\Users\admin\Desktop\download.jpg"/>
          <p:cNvPicPr>
            <a:picLocks noChangeAspect="1" noChangeArrowheads="1"/>
          </p:cNvPicPr>
          <p:nvPr/>
        </p:nvPicPr>
        <p:blipFill>
          <a:blip r:embed="rId3"/>
          <a:srcRect/>
          <a:stretch>
            <a:fillRect/>
          </a:stretch>
        </p:blipFill>
        <p:spPr bwMode="auto">
          <a:xfrm>
            <a:off x="1143000" y="4191000"/>
            <a:ext cx="2819400" cy="2013857"/>
          </a:xfrm>
          <a:prstGeom prst="rect">
            <a:avLst/>
          </a:prstGeom>
          <a:noFill/>
        </p:spPr>
      </p:pic>
      <p:pic>
        <p:nvPicPr>
          <p:cNvPr id="25605" name="Picture 5" descr="C:\Users\admin\Desktop\download (1).jpg"/>
          <p:cNvPicPr>
            <a:picLocks noChangeAspect="1" noChangeArrowheads="1"/>
          </p:cNvPicPr>
          <p:nvPr/>
        </p:nvPicPr>
        <p:blipFill>
          <a:blip r:embed="rId4"/>
          <a:srcRect/>
          <a:stretch>
            <a:fillRect/>
          </a:stretch>
        </p:blipFill>
        <p:spPr bwMode="auto">
          <a:xfrm>
            <a:off x="5410200" y="2057400"/>
            <a:ext cx="2514600" cy="1738969"/>
          </a:xfrm>
          <a:prstGeom prst="rect">
            <a:avLst/>
          </a:prstGeom>
          <a:noFill/>
        </p:spPr>
      </p:pic>
      <p:pic>
        <p:nvPicPr>
          <p:cNvPr id="25606" name="Picture 6" descr="C:\Users\admin\Desktop\worried speaker.jpg"/>
          <p:cNvPicPr>
            <a:picLocks noChangeAspect="1" noChangeArrowheads="1"/>
          </p:cNvPicPr>
          <p:nvPr/>
        </p:nvPicPr>
        <p:blipFill>
          <a:blip r:embed="rId5"/>
          <a:srcRect/>
          <a:stretch>
            <a:fillRect/>
          </a:stretch>
        </p:blipFill>
        <p:spPr bwMode="auto">
          <a:xfrm>
            <a:off x="5257800" y="3995271"/>
            <a:ext cx="2438400" cy="2557929"/>
          </a:xfrm>
          <a:prstGeom prst="rect">
            <a:avLst/>
          </a:prstGeom>
          <a:noFill/>
        </p:spPr>
      </p:pic>
      <p:sp>
        <p:nvSpPr>
          <p:cNvPr id="9" name="Title 8"/>
          <p:cNvSpPr>
            <a:spLocks noGrp="1"/>
          </p:cNvSpPr>
          <p:nvPr>
            <p:ph type="title"/>
          </p:nvPr>
        </p:nvSpPr>
        <p:spPr/>
        <p:txBody>
          <a:bodyPr>
            <a:normAutofit/>
          </a:bodyPr>
          <a:lstStyle/>
          <a:p>
            <a:r>
              <a:rPr lang="en-US" sz="2800" b="1" u="sng" dirty="0" smtClean="0">
                <a:solidFill>
                  <a:schemeClr val="tx1"/>
                </a:solidFill>
                <a:latin typeface="Trebuchet MS" pitchFamily="34" charset="0"/>
              </a:rPr>
              <a:t>Fright Of Speaking :</a:t>
            </a:r>
            <a:endParaRPr lang="en-US" sz="2800" b="1" u="sng" dirty="0">
              <a:solidFill>
                <a:schemeClr val="tx1"/>
              </a:solidFill>
              <a:latin typeface="Trebuchet MS"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smtClean="0">
                <a:solidFill>
                  <a:schemeClr val="tx1"/>
                </a:solidFill>
                <a:latin typeface="Trebuchet MS" pitchFamily="34" charset="0"/>
              </a:rPr>
              <a:t>Session Objective</a:t>
            </a:r>
            <a:endParaRPr lang="en-US" sz="2800" b="1" u="sng" dirty="0">
              <a:solidFill>
                <a:schemeClr val="tx1"/>
              </a:solidFill>
              <a:latin typeface="Trebuchet MS" pitchFamily="34" charset="0"/>
            </a:endParaRPr>
          </a:p>
        </p:txBody>
      </p:sp>
      <p:sp>
        <p:nvSpPr>
          <p:cNvPr id="3" name="Content Placeholder 2"/>
          <p:cNvSpPr>
            <a:spLocks noGrp="1"/>
          </p:cNvSpPr>
          <p:nvPr>
            <p:ph sz="quarter" idx="1"/>
          </p:nvPr>
        </p:nvSpPr>
        <p:spPr/>
        <p:txBody>
          <a:bodyPr>
            <a:normAutofit/>
          </a:bodyPr>
          <a:lstStyle/>
          <a:p>
            <a:r>
              <a:rPr lang="en-US" sz="1600" dirty="0" smtClean="0">
                <a:latin typeface="Trebuchet MS" pitchFamily="34" charset="0"/>
              </a:rPr>
              <a:t>To make students understand the importance of developing speaking skills :</a:t>
            </a:r>
          </a:p>
          <a:p>
            <a:pPr>
              <a:buFont typeface="Wingdings" pitchFamily="2" charset="2"/>
              <a:buChar char="§"/>
            </a:pPr>
            <a:r>
              <a:rPr lang="en-US" sz="1600" dirty="0" smtClean="0">
                <a:latin typeface="Trebuchet MS" pitchFamily="34" charset="0"/>
              </a:rPr>
              <a:t>by engaging them in class room activities related to speaking.</a:t>
            </a:r>
          </a:p>
          <a:p>
            <a:pPr>
              <a:buFont typeface="Wingdings" pitchFamily="2" charset="2"/>
              <a:buChar char="§"/>
            </a:pPr>
            <a:r>
              <a:rPr lang="en-US" sz="1600" dirty="0" smtClean="0">
                <a:latin typeface="Trebuchet MS" pitchFamily="34" charset="0"/>
              </a:rPr>
              <a:t>in relation to their course and how it can help them in professional endeavors.</a:t>
            </a:r>
          </a:p>
          <a:p>
            <a:r>
              <a:rPr lang="en-US" sz="1600" dirty="0" smtClean="0">
                <a:latin typeface="Trebuchet MS" pitchFamily="34" charset="0"/>
              </a:rPr>
              <a:t>To encourage students to practice speaking skills on their own or outside the class, as well.</a:t>
            </a:r>
          </a:p>
          <a:p>
            <a:r>
              <a:rPr lang="en-US" sz="1600" dirty="0" smtClean="0">
                <a:latin typeface="Trebuchet MS" pitchFamily="34" charset="0"/>
              </a:rPr>
              <a:t>To discuss the meaning, usage and pronunciation of some new words.</a:t>
            </a:r>
          </a:p>
        </p:txBody>
      </p:sp>
      <p:pic>
        <p:nvPicPr>
          <p:cNvPr id="5" name="Picture 2" descr="C:\Users\admin\Desktop\images.jpg"/>
          <p:cNvPicPr>
            <a:picLocks noChangeAspect="1" noChangeArrowheads="1"/>
          </p:cNvPicPr>
          <p:nvPr/>
        </p:nvPicPr>
        <p:blipFill>
          <a:blip r:embed="rId3"/>
          <a:srcRect/>
          <a:stretch>
            <a:fillRect/>
          </a:stretch>
        </p:blipFill>
        <p:spPr bwMode="auto">
          <a:xfrm>
            <a:off x="7239000" y="76200"/>
            <a:ext cx="1519207" cy="762000"/>
          </a:xfrm>
          <a:prstGeom prst="rect">
            <a:avLst/>
          </a:prstGeom>
          <a:noFill/>
        </p:spPr>
      </p:pic>
      <p:pic>
        <p:nvPicPr>
          <p:cNvPr id="17409" name="Picture 1" descr="C:\Users\admin\Desktop\download.jpg"/>
          <p:cNvPicPr>
            <a:picLocks noChangeAspect="1" noChangeArrowheads="1"/>
          </p:cNvPicPr>
          <p:nvPr/>
        </p:nvPicPr>
        <p:blipFill>
          <a:blip r:embed="rId4"/>
          <a:srcRect/>
          <a:stretch>
            <a:fillRect/>
          </a:stretch>
        </p:blipFill>
        <p:spPr bwMode="auto">
          <a:xfrm>
            <a:off x="3352800" y="3657600"/>
            <a:ext cx="2514600" cy="25146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smtClean="0">
                <a:solidFill>
                  <a:schemeClr val="tx1"/>
                </a:solidFill>
              </a:rPr>
              <a:t>Lesson Plan</a:t>
            </a:r>
            <a:endParaRPr lang="en-US" sz="2800" b="1" u="sng" dirty="0">
              <a:solidFill>
                <a:schemeClr val="tx1"/>
              </a:solidFill>
            </a:endParaRPr>
          </a:p>
        </p:txBody>
      </p:sp>
      <p:sp>
        <p:nvSpPr>
          <p:cNvPr id="3" name="Content Placeholder 2"/>
          <p:cNvSpPr>
            <a:spLocks noGrp="1"/>
          </p:cNvSpPr>
          <p:nvPr>
            <p:ph sz="quarter" idx="1"/>
          </p:nvPr>
        </p:nvSpPr>
        <p:spPr/>
        <p:txBody>
          <a:bodyPr>
            <a:normAutofit/>
          </a:bodyPr>
          <a:lstStyle/>
          <a:p>
            <a:pPr>
              <a:buNone/>
            </a:pPr>
            <a:r>
              <a:rPr lang="en-IN" sz="1600" b="1" dirty="0" smtClean="0">
                <a:latin typeface="Trebuchet MS" pitchFamily="34" charset="0"/>
              </a:rPr>
              <a:t>Course: </a:t>
            </a:r>
            <a:r>
              <a:rPr lang="en-IN" sz="1600" dirty="0" smtClean="0">
                <a:latin typeface="Trebuchet MS" pitchFamily="34" charset="0"/>
              </a:rPr>
              <a:t>General English</a:t>
            </a:r>
            <a:endParaRPr lang="en-US" sz="1600" dirty="0" smtClean="0">
              <a:latin typeface="Trebuchet MS" pitchFamily="34" charset="0"/>
            </a:endParaRPr>
          </a:p>
          <a:p>
            <a:pPr>
              <a:buNone/>
            </a:pPr>
            <a:r>
              <a:rPr lang="en-IN" sz="1600" b="1" dirty="0" smtClean="0">
                <a:latin typeface="Trebuchet MS" pitchFamily="34" charset="0"/>
              </a:rPr>
              <a:t>Trainer: </a:t>
            </a:r>
            <a:r>
              <a:rPr lang="en-IN" sz="1600" dirty="0" err="1" smtClean="0">
                <a:latin typeface="Trebuchet MS" pitchFamily="34" charset="0"/>
              </a:rPr>
              <a:t>Shilpi</a:t>
            </a:r>
            <a:r>
              <a:rPr lang="en-IN" sz="1600" dirty="0" smtClean="0">
                <a:latin typeface="Trebuchet MS" pitchFamily="34" charset="0"/>
              </a:rPr>
              <a:t> Bora</a:t>
            </a:r>
            <a:endParaRPr lang="en-US" sz="1600" dirty="0" smtClean="0">
              <a:latin typeface="Trebuchet MS" pitchFamily="34" charset="0"/>
            </a:endParaRPr>
          </a:p>
          <a:p>
            <a:pPr>
              <a:buNone/>
            </a:pPr>
            <a:r>
              <a:rPr lang="en-IN" sz="1600" b="1" dirty="0" smtClean="0">
                <a:latin typeface="Trebuchet MS" pitchFamily="34" charset="0"/>
              </a:rPr>
              <a:t>Level of Learners: </a:t>
            </a:r>
            <a:r>
              <a:rPr lang="en-IN" sz="1600" dirty="0" smtClean="0">
                <a:latin typeface="Trebuchet MS" pitchFamily="34" charset="0"/>
              </a:rPr>
              <a:t>Graduates</a:t>
            </a:r>
            <a:endParaRPr lang="en-US" sz="1600" dirty="0" smtClean="0">
              <a:latin typeface="Trebuchet MS" pitchFamily="34" charset="0"/>
            </a:endParaRPr>
          </a:p>
          <a:p>
            <a:pPr>
              <a:buNone/>
            </a:pPr>
            <a:r>
              <a:rPr lang="en-IN" sz="1600" b="1" dirty="0" smtClean="0">
                <a:latin typeface="Trebuchet MS" pitchFamily="34" charset="0"/>
              </a:rPr>
              <a:t>Duration: </a:t>
            </a:r>
            <a:r>
              <a:rPr lang="en-IN" sz="1600" dirty="0" smtClean="0">
                <a:latin typeface="Trebuchet MS" pitchFamily="34" charset="0"/>
              </a:rPr>
              <a:t>100 Minutes</a:t>
            </a:r>
            <a:endParaRPr lang="en-US" sz="1600" dirty="0" smtClean="0">
              <a:latin typeface="Trebuchet MS" pitchFamily="34" charset="0"/>
            </a:endParaRPr>
          </a:p>
          <a:p>
            <a:pPr>
              <a:buNone/>
            </a:pPr>
            <a:r>
              <a:rPr lang="en-IN" sz="1600" b="1" dirty="0" smtClean="0">
                <a:latin typeface="Trebuchet MS" pitchFamily="34" charset="0"/>
              </a:rPr>
              <a:t>Main Aim: </a:t>
            </a:r>
            <a:r>
              <a:rPr lang="en-IN" sz="1600" dirty="0" smtClean="0">
                <a:latin typeface="Trebuchet MS" pitchFamily="34" charset="0"/>
              </a:rPr>
              <a:t>By the end of session, learners will </a:t>
            </a:r>
            <a:endParaRPr lang="en-US" sz="1600" dirty="0" smtClean="0">
              <a:latin typeface="Trebuchet MS" pitchFamily="34" charset="0"/>
            </a:endParaRPr>
          </a:p>
          <a:p>
            <a:r>
              <a:rPr lang="en-IN" sz="1600" dirty="0" smtClean="0">
                <a:latin typeface="Trebuchet MS" pitchFamily="34" charset="0"/>
              </a:rPr>
              <a:t>have learnt the importance of  speaking skills.</a:t>
            </a:r>
            <a:endParaRPr lang="en-US" sz="1600" dirty="0" smtClean="0">
              <a:latin typeface="Trebuchet MS" pitchFamily="34" charset="0"/>
            </a:endParaRPr>
          </a:p>
          <a:p>
            <a:r>
              <a:rPr lang="en-IN" sz="1600" dirty="0" smtClean="0">
                <a:latin typeface="Trebuchet MS" pitchFamily="34" charset="0"/>
              </a:rPr>
              <a:t>have learnt tips and tricks to improve their speaking skills.</a:t>
            </a:r>
          </a:p>
          <a:p>
            <a:pPr>
              <a:buNone/>
            </a:pPr>
            <a:endParaRPr lang="en-US" sz="1600" dirty="0">
              <a:latin typeface="Trebuchet MS" pitchFamily="34" charset="0"/>
            </a:endParaRPr>
          </a:p>
        </p:txBody>
      </p:sp>
      <p:graphicFrame>
        <p:nvGraphicFramePr>
          <p:cNvPr id="5" name="Object 4"/>
          <p:cNvGraphicFramePr>
            <a:graphicFrameLocks noChangeAspect="1"/>
          </p:cNvGraphicFramePr>
          <p:nvPr/>
        </p:nvGraphicFramePr>
        <p:xfrm>
          <a:off x="1159933" y="3962400"/>
          <a:ext cx="1354667" cy="1143000"/>
        </p:xfrm>
        <a:graphic>
          <a:graphicData uri="http://schemas.openxmlformats.org/presentationml/2006/ole">
            <p:oleObj spid="_x0000_s2051" name="Document" showAsIcon="1" r:id="rId4" imgW="914400" imgH="771480" progId="Word.Document.12">
              <p:link updateAutomatic="1"/>
            </p:oleObj>
          </a:graphicData>
        </a:graphic>
      </p:graphicFrame>
      <p:pic>
        <p:nvPicPr>
          <p:cNvPr id="7" name="Picture 2" descr="C:\Users\admin\Desktop\images.jpg"/>
          <p:cNvPicPr>
            <a:picLocks noChangeAspect="1" noChangeArrowheads="1"/>
          </p:cNvPicPr>
          <p:nvPr/>
        </p:nvPicPr>
        <p:blipFill>
          <a:blip r:embed="rId5"/>
          <a:srcRect/>
          <a:stretch>
            <a:fillRect/>
          </a:stretch>
        </p:blipFill>
        <p:spPr bwMode="auto">
          <a:xfrm>
            <a:off x="7239000" y="76200"/>
            <a:ext cx="1519207" cy="7620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2"/>
          <p:cNvGraphicFramePr>
            <a:graphicFrameLocks noChangeAspect="1"/>
          </p:cNvGraphicFramePr>
          <p:nvPr/>
        </p:nvGraphicFramePr>
        <p:xfrm>
          <a:off x="457200" y="381000"/>
          <a:ext cx="8153400" cy="6218502"/>
        </p:xfrm>
        <a:graphic>
          <a:graphicData uri="http://schemas.openxmlformats.org/presentationml/2006/ole">
            <p:oleObj spid="_x0000_s3074" name="Worksheet" r:id="rId3" imgW="6873176" imgH="5663348" progId="Excel.Sheet.12">
              <p:embed/>
            </p:oleObj>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smtClean="0">
                <a:solidFill>
                  <a:schemeClr val="tx1"/>
                </a:solidFill>
                <a:latin typeface="Trebuchet MS" pitchFamily="34" charset="0"/>
              </a:rPr>
              <a:t>Activity 1</a:t>
            </a:r>
            <a:endParaRPr lang="en-US" sz="2800" b="1" u="sng" dirty="0">
              <a:latin typeface="Trebuchet MS" pitchFamily="34" charset="0"/>
            </a:endParaRPr>
          </a:p>
        </p:txBody>
      </p:sp>
      <p:sp>
        <p:nvSpPr>
          <p:cNvPr id="3" name="Content Placeholder 2"/>
          <p:cNvSpPr>
            <a:spLocks noGrp="1"/>
          </p:cNvSpPr>
          <p:nvPr>
            <p:ph sz="quarter" idx="1"/>
          </p:nvPr>
        </p:nvSpPr>
        <p:spPr/>
        <p:txBody>
          <a:bodyPr>
            <a:noAutofit/>
          </a:bodyPr>
          <a:lstStyle/>
          <a:p>
            <a:pPr>
              <a:buNone/>
            </a:pPr>
            <a:r>
              <a:rPr lang="en-US" sz="1600" b="1" u="sng" dirty="0" smtClean="0">
                <a:latin typeface="Trebuchet MS" pitchFamily="34" charset="0"/>
              </a:rPr>
              <a:t>Activity Objective:</a:t>
            </a:r>
          </a:p>
          <a:p>
            <a:r>
              <a:rPr lang="en-US" sz="1600" dirty="0" smtClean="0">
                <a:latin typeface="Trebuchet MS" pitchFamily="34" charset="0"/>
              </a:rPr>
              <a:t>To ensure that students feel comfortable to speak while participating in the activity.</a:t>
            </a:r>
          </a:p>
          <a:p>
            <a:r>
              <a:rPr lang="en-US" sz="1600" dirty="0" smtClean="0">
                <a:latin typeface="Trebuchet MS" pitchFamily="34" charset="0"/>
              </a:rPr>
              <a:t>To help students understand the importance of developing speaking skills.</a:t>
            </a:r>
          </a:p>
          <a:p>
            <a:r>
              <a:rPr lang="en-US" sz="1600" dirty="0" smtClean="0">
                <a:latin typeface="Trebuchet MS" pitchFamily="34" charset="0"/>
              </a:rPr>
              <a:t>To understand and discuss students apprehensions.</a:t>
            </a:r>
          </a:p>
          <a:p>
            <a:r>
              <a:rPr lang="en-US" sz="1600" dirty="0" smtClean="0">
                <a:latin typeface="Trebuchet MS" pitchFamily="34" charset="0"/>
              </a:rPr>
              <a:t>To discuss with students the various ways to enhance speaking skills.</a:t>
            </a:r>
          </a:p>
          <a:p>
            <a:r>
              <a:rPr lang="en-US" sz="1600" dirty="0" smtClean="0">
                <a:latin typeface="Trebuchet MS" pitchFamily="34" charset="0"/>
              </a:rPr>
              <a:t>To encourage student to work in teams.</a:t>
            </a:r>
          </a:p>
          <a:p>
            <a:pPr>
              <a:buNone/>
            </a:pPr>
            <a:endParaRPr lang="en-US" sz="1600" b="1" u="sng" dirty="0" smtClean="0">
              <a:latin typeface="Trebuchet MS" pitchFamily="34" charset="0"/>
            </a:endParaRPr>
          </a:p>
          <a:p>
            <a:pPr>
              <a:buNone/>
            </a:pPr>
            <a:r>
              <a:rPr lang="en-US" sz="1600" b="1" u="sng" dirty="0" smtClean="0">
                <a:latin typeface="Trebuchet MS" pitchFamily="34" charset="0"/>
              </a:rPr>
              <a:t>Activity Document</a:t>
            </a:r>
            <a:endParaRPr lang="en-US" sz="1600" dirty="0" smtClean="0">
              <a:latin typeface="Trebuchet MS" pitchFamily="34" charset="0"/>
            </a:endParaRPr>
          </a:p>
          <a:p>
            <a:endParaRPr lang="en-US" sz="1600" b="1" u="sng" dirty="0">
              <a:latin typeface="Trebuchet MS" pitchFamily="34" charset="0"/>
            </a:endParaRPr>
          </a:p>
        </p:txBody>
      </p:sp>
      <p:graphicFrame>
        <p:nvGraphicFramePr>
          <p:cNvPr id="19458" name="Object 2"/>
          <p:cNvGraphicFramePr>
            <a:graphicFrameLocks noChangeAspect="1"/>
          </p:cNvGraphicFramePr>
          <p:nvPr/>
        </p:nvGraphicFramePr>
        <p:xfrm>
          <a:off x="1066800" y="4267200"/>
          <a:ext cx="1066800" cy="899528"/>
        </p:xfrm>
        <a:graphic>
          <a:graphicData uri="http://schemas.openxmlformats.org/presentationml/2006/ole">
            <p:oleObj spid="_x0000_s19458" name="Document" showAsIcon="1" r:id="rId3" imgW="914400" imgH="771480" progId="Word.Document.12">
              <p:embed/>
            </p:oleObj>
          </a:graphicData>
        </a:graphic>
      </p:graphicFrame>
      <p:pic>
        <p:nvPicPr>
          <p:cNvPr id="6" name="Picture 2" descr="C:\Users\admin\Desktop\images.jpg"/>
          <p:cNvPicPr>
            <a:picLocks noChangeAspect="1" noChangeArrowheads="1"/>
          </p:cNvPicPr>
          <p:nvPr/>
        </p:nvPicPr>
        <p:blipFill>
          <a:blip r:embed="rId4"/>
          <a:srcRect/>
          <a:stretch>
            <a:fillRect/>
          </a:stretch>
        </p:blipFill>
        <p:spPr bwMode="auto">
          <a:xfrm>
            <a:off x="7239000" y="76200"/>
            <a:ext cx="1519207" cy="762000"/>
          </a:xfrm>
          <a:prstGeom prst="rect">
            <a:avLst/>
          </a:prstGeom>
          <a:noFill/>
        </p:spPr>
      </p:pic>
      <p:pic>
        <p:nvPicPr>
          <p:cNvPr id="19460" name="Picture 4" descr="C:\Users\admin\Desktop\images (1).jpg"/>
          <p:cNvPicPr>
            <a:picLocks noChangeAspect="1" noChangeArrowheads="1"/>
          </p:cNvPicPr>
          <p:nvPr/>
        </p:nvPicPr>
        <p:blipFill>
          <a:blip r:embed="rId5"/>
          <a:srcRect/>
          <a:stretch>
            <a:fillRect/>
          </a:stretch>
        </p:blipFill>
        <p:spPr bwMode="auto">
          <a:xfrm>
            <a:off x="3200400" y="4572000"/>
            <a:ext cx="2781453" cy="1933575"/>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smtClean="0">
                <a:solidFill>
                  <a:schemeClr val="tx1"/>
                </a:solidFill>
                <a:latin typeface="Trebuchet MS" pitchFamily="34" charset="0"/>
              </a:rPr>
              <a:t>Activity 2-Utopian City</a:t>
            </a:r>
            <a:endParaRPr lang="en-US" sz="2800" b="1" u="sng" dirty="0">
              <a:solidFill>
                <a:schemeClr val="tx1"/>
              </a:solidFill>
              <a:latin typeface="Trebuchet MS" pitchFamily="34" charset="0"/>
            </a:endParaRPr>
          </a:p>
        </p:txBody>
      </p:sp>
      <p:sp>
        <p:nvSpPr>
          <p:cNvPr id="3" name="Content Placeholder 2"/>
          <p:cNvSpPr>
            <a:spLocks noGrp="1"/>
          </p:cNvSpPr>
          <p:nvPr>
            <p:ph sz="quarter" idx="1"/>
          </p:nvPr>
        </p:nvSpPr>
        <p:spPr/>
        <p:txBody>
          <a:bodyPr>
            <a:normAutofit fontScale="92500" lnSpcReduction="10000"/>
          </a:bodyPr>
          <a:lstStyle/>
          <a:p>
            <a:pPr>
              <a:buNone/>
            </a:pPr>
            <a:r>
              <a:rPr lang="en-US" sz="1700" b="1" u="sng" dirty="0" smtClean="0">
                <a:latin typeface="Trebuchet MS" pitchFamily="34" charset="0"/>
              </a:rPr>
              <a:t>Activity Objective:</a:t>
            </a:r>
          </a:p>
          <a:p>
            <a:r>
              <a:rPr lang="en-US" sz="1700" dirty="0" smtClean="0">
                <a:latin typeface="Trebuchet MS" pitchFamily="34" charset="0"/>
              </a:rPr>
              <a:t>To encourage student to work in teams.</a:t>
            </a:r>
          </a:p>
          <a:p>
            <a:r>
              <a:rPr lang="en-US" sz="1700" dirty="0" smtClean="0">
                <a:latin typeface="Trebuchet MS" pitchFamily="34" charset="0"/>
              </a:rPr>
              <a:t>To motivate students to speak up and share their ideas with others.</a:t>
            </a:r>
          </a:p>
          <a:p>
            <a:r>
              <a:rPr lang="en-US" sz="1700" dirty="0" smtClean="0">
                <a:latin typeface="Trebuchet MS" pitchFamily="34" charset="0"/>
              </a:rPr>
              <a:t>To help students to overcome the stage fear.</a:t>
            </a:r>
          </a:p>
          <a:p>
            <a:pPr>
              <a:buNone/>
            </a:pPr>
            <a:endParaRPr lang="en-US" sz="1700" dirty="0" smtClean="0">
              <a:latin typeface="Trebuchet MS" pitchFamily="34" charset="0"/>
            </a:endParaRPr>
          </a:p>
          <a:p>
            <a:pPr>
              <a:buNone/>
            </a:pPr>
            <a:r>
              <a:rPr lang="en-US" sz="1700" b="1" u="sng" dirty="0" smtClean="0">
                <a:latin typeface="Trebuchet MS" pitchFamily="34" charset="0"/>
              </a:rPr>
              <a:t>Activity Description:</a:t>
            </a:r>
          </a:p>
          <a:p>
            <a:r>
              <a:rPr lang="en-US" sz="1700" dirty="0" smtClean="0">
                <a:latin typeface="Trebuchet MS" pitchFamily="34" charset="0"/>
              </a:rPr>
              <a:t>Divide the class into groups of eight members. </a:t>
            </a:r>
          </a:p>
          <a:p>
            <a:r>
              <a:rPr lang="en-US" sz="1700" dirty="0" smtClean="0">
                <a:latin typeface="Trebuchet MS" pitchFamily="34" charset="0"/>
              </a:rPr>
              <a:t>Each group has to come up with the idea of their utopian </a:t>
            </a:r>
            <a:r>
              <a:rPr lang="en-US" sz="1700" dirty="0" smtClean="0">
                <a:latin typeface="Trebuchet MS" pitchFamily="34" charset="0"/>
              </a:rPr>
              <a:t>city.</a:t>
            </a:r>
            <a:endParaRPr lang="en-US" sz="1700" dirty="0" smtClean="0">
              <a:latin typeface="Trebuchet MS" pitchFamily="34" charset="0"/>
            </a:endParaRPr>
          </a:p>
          <a:p>
            <a:r>
              <a:rPr lang="en-US" sz="1700" dirty="0" smtClean="0">
                <a:latin typeface="Trebuchet MS" pitchFamily="34" charset="0"/>
              </a:rPr>
              <a:t>Members of each group assume various role like finance minister, telecom minister, agriculture minister, culture minister, defense minister, tourism minister,  health minister, minister of law and justice etc. and together they plan their city. </a:t>
            </a:r>
          </a:p>
          <a:p>
            <a:r>
              <a:rPr lang="en-US" sz="1700" dirty="0" smtClean="0">
                <a:latin typeface="Trebuchet MS" pitchFamily="34" charset="0"/>
              </a:rPr>
              <a:t>Students can take up roles apart from those mentioned above.</a:t>
            </a:r>
          </a:p>
          <a:p>
            <a:r>
              <a:rPr lang="en-US" sz="1700" dirty="0" smtClean="0">
                <a:latin typeface="Trebuchet MS" pitchFamily="34" charset="0"/>
              </a:rPr>
              <a:t>Each group gets 8 minutes to prepare and 7 minutes to present. </a:t>
            </a:r>
          </a:p>
          <a:p>
            <a:r>
              <a:rPr lang="en-US" sz="1700" dirty="0" smtClean="0">
                <a:latin typeface="Trebuchet MS" pitchFamily="34" charset="0"/>
              </a:rPr>
              <a:t>It is compulsory for each member of the group to speak .</a:t>
            </a:r>
          </a:p>
          <a:p>
            <a:endParaRPr lang="en-US" sz="4400" dirty="0" smtClean="0"/>
          </a:p>
          <a:p>
            <a:endParaRPr lang="en-US" dirty="0"/>
          </a:p>
        </p:txBody>
      </p:sp>
      <p:pic>
        <p:nvPicPr>
          <p:cNvPr id="5" name="Picture 2" descr="C:\Users\admin\Desktop\images.jpg"/>
          <p:cNvPicPr>
            <a:picLocks noChangeAspect="1" noChangeArrowheads="1"/>
          </p:cNvPicPr>
          <p:nvPr/>
        </p:nvPicPr>
        <p:blipFill>
          <a:blip r:embed="rId2"/>
          <a:srcRect/>
          <a:stretch>
            <a:fillRect/>
          </a:stretch>
        </p:blipFill>
        <p:spPr bwMode="auto">
          <a:xfrm>
            <a:off x="7239000" y="76200"/>
            <a:ext cx="1519207" cy="76200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smtClean="0">
                <a:solidFill>
                  <a:schemeClr val="tx1"/>
                </a:solidFill>
                <a:latin typeface="Trebuchet MS" pitchFamily="34" charset="0"/>
              </a:rPr>
              <a:t>Activity 3-Situation Based Role play</a:t>
            </a:r>
            <a:endParaRPr lang="en-US" sz="2800" b="1" u="sng" dirty="0">
              <a:latin typeface="Trebuchet MS" pitchFamily="34" charset="0"/>
            </a:endParaRPr>
          </a:p>
        </p:txBody>
      </p:sp>
      <p:sp>
        <p:nvSpPr>
          <p:cNvPr id="3" name="Content Placeholder 2"/>
          <p:cNvSpPr>
            <a:spLocks noGrp="1"/>
          </p:cNvSpPr>
          <p:nvPr>
            <p:ph sz="quarter" idx="1"/>
          </p:nvPr>
        </p:nvSpPr>
        <p:spPr/>
        <p:txBody>
          <a:bodyPr/>
          <a:lstStyle/>
          <a:p>
            <a:pPr>
              <a:buNone/>
            </a:pPr>
            <a:r>
              <a:rPr lang="en-US" sz="1600" b="1" u="sng" dirty="0" smtClean="0">
                <a:latin typeface="Trebuchet MS" pitchFamily="34" charset="0"/>
              </a:rPr>
              <a:t>Activity Objective:</a:t>
            </a:r>
          </a:p>
          <a:p>
            <a:r>
              <a:rPr lang="en-US" sz="1600" dirty="0" smtClean="0">
                <a:latin typeface="Trebuchet MS" pitchFamily="34" charset="0"/>
              </a:rPr>
              <a:t>To help students understand that how they can converse in various situations.</a:t>
            </a:r>
          </a:p>
          <a:p>
            <a:r>
              <a:rPr lang="en-US" sz="1600" dirty="0" smtClean="0">
                <a:latin typeface="Trebuchet MS" pitchFamily="34" charset="0"/>
              </a:rPr>
              <a:t>To help students overcome the hitch to speak up.</a:t>
            </a:r>
          </a:p>
          <a:p>
            <a:endParaRPr lang="en-US" sz="1600" dirty="0" smtClean="0">
              <a:latin typeface="Trebuchet MS" pitchFamily="34" charset="0"/>
            </a:endParaRPr>
          </a:p>
          <a:p>
            <a:pPr>
              <a:buNone/>
            </a:pPr>
            <a:r>
              <a:rPr lang="en-US" sz="1600" b="1" u="sng" dirty="0" smtClean="0">
                <a:latin typeface="Trebuchet MS" pitchFamily="34" charset="0"/>
              </a:rPr>
              <a:t>Activity Description:</a:t>
            </a:r>
          </a:p>
          <a:p>
            <a:r>
              <a:rPr lang="en-US" sz="1600" dirty="0" smtClean="0">
                <a:latin typeface="Trebuchet MS" pitchFamily="34" charset="0"/>
              </a:rPr>
              <a:t>Trainer prepares the cut ups of the situations to be used in the class.</a:t>
            </a:r>
          </a:p>
          <a:p>
            <a:r>
              <a:rPr lang="en-US" sz="1600" dirty="0" smtClean="0">
                <a:latin typeface="Trebuchet MS" pitchFamily="34" charset="0"/>
              </a:rPr>
              <a:t>Trainer randomly picks up the students in the class and explains the situation on which they have to speak.</a:t>
            </a:r>
          </a:p>
          <a:p>
            <a:r>
              <a:rPr lang="en-US" sz="1600" dirty="0" smtClean="0">
                <a:latin typeface="Trebuchet MS" pitchFamily="34" charset="0"/>
              </a:rPr>
              <a:t>Give them 1 minute to think.</a:t>
            </a:r>
          </a:p>
          <a:p>
            <a:r>
              <a:rPr lang="en-US" sz="1600" dirty="0" smtClean="0">
                <a:latin typeface="Trebuchet MS" pitchFamily="34" charset="0"/>
              </a:rPr>
              <a:t>Students perform on the allotted situation.</a:t>
            </a:r>
          </a:p>
          <a:p>
            <a:r>
              <a:rPr lang="en-US" sz="1600" dirty="0" smtClean="0">
                <a:latin typeface="Trebuchet MS" pitchFamily="34" charset="0"/>
              </a:rPr>
              <a:t>Trainer notes down the errors and discusses the corrections simultaneously.</a:t>
            </a:r>
          </a:p>
          <a:p>
            <a:endParaRPr lang="en-US" sz="1600" dirty="0" smtClean="0">
              <a:latin typeface="Trebuchet MS" pitchFamily="34" charset="0"/>
            </a:endParaRPr>
          </a:p>
          <a:p>
            <a:pPr>
              <a:buNone/>
            </a:pPr>
            <a:endParaRPr lang="en-US" dirty="0">
              <a:latin typeface="Trebuchet MS" pitchFamily="34" charset="0"/>
            </a:endParaRPr>
          </a:p>
        </p:txBody>
      </p:sp>
      <p:pic>
        <p:nvPicPr>
          <p:cNvPr id="5" name="Picture 2" descr="C:\Users\admin\Desktop\images.jpg"/>
          <p:cNvPicPr>
            <a:picLocks noChangeAspect="1" noChangeArrowheads="1"/>
          </p:cNvPicPr>
          <p:nvPr/>
        </p:nvPicPr>
        <p:blipFill>
          <a:blip r:embed="rId2"/>
          <a:srcRect/>
          <a:stretch>
            <a:fillRect/>
          </a:stretch>
        </p:blipFill>
        <p:spPr bwMode="auto">
          <a:xfrm>
            <a:off x="7239000" y="76200"/>
            <a:ext cx="1519207" cy="762000"/>
          </a:xfrm>
          <a:prstGeom prst="rect">
            <a:avLst/>
          </a:prstGeom>
          <a:noFill/>
        </p:spPr>
      </p:pic>
      <p:pic>
        <p:nvPicPr>
          <p:cNvPr id="40962" name="Picture 2" descr="Image result for role play"/>
          <p:cNvPicPr>
            <a:picLocks noChangeAspect="1" noChangeArrowheads="1"/>
          </p:cNvPicPr>
          <p:nvPr/>
        </p:nvPicPr>
        <p:blipFill>
          <a:blip r:embed="rId3"/>
          <a:srcRect/>
          <a:stretch>
            <a:fillRect/>
          </a:stretch>
        </p:blipFill>
        <p:spPr bwMode="auto">
          <a:xfrm>
            <a:off x="3200400" y="4876800"/>
            <a:ext cx="2524125" cy="1733551"/>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1003</TotalTime>
  <Words>643</Words>
  <Application>Microsoft Office PowerPoint</Application>
  <PresentationFormat>On-screen Show (4:3)</PresentationFormat>
  <Paragraphs>81</Paragraphs>
  <Slides>11</Slides>
  <Notes>3</Notes>
  <HiddenSlides>0</HiddenSlides>
  <MMClips>0</MMClips>
  <ScaleCrop>false</ScaleCrop>
  <HeadingPairs>
    <vt:vector size="8" baseType="variant">
      <vt:variant>
        <vt:lpstr>Theme</vt:lpstr>
      </vt:variant>
      <vt:variant>
        <vt:i4>1</vt:i4>
      </vt:variant>
      <vt:variant>
        <vt:lpstr>Links</vt:lpstr>
      </vt:variant>
      <vt:variant>
        <vt:i4>1</vt:i4>
      </vt:variant>
      <vt:variant>
        <vt:lpstr>Embedded OLE Servers</vt:lpstr>
      </vt:variant>
      <vt:variant>
        <vt:i4>2</vt:i4>
      </vt:variant>
      <vt:variant>
        <vt:lpstr>Slide Titles</vt:lpstr>
      </vt:variant>
      <vt:variant>
        <vt:i4>11</vt:i4>
      </vt:variant>
    </vt:vector>
  </HeadingPairs>
  <TitlesOfParts>
    <vt:vector size="15" baseType="lpstr">
      <vt:lpstr>Equity</vt:lpstr>
      <vt:lpstr>C:\Users\admin\Desktop\Shilpi Bora\Lesson Plan_Speaking Skills.docx</vt:lpstr>
      <vt:lpstr>Worksheet</vt:lpstr>
      <vt:lpstr>Document</vt:lpstr>
      <vt:lpstr>SPEAKING SKILLS</vt:lpstr>
      <vt:lpstr>Snippets From Aspiring Minds Survey</vt:lpstr>
      <vt:lpstr>Fright Of Speaking :</vt:lpstr>
      <vt:lpstr>Session Objective</vt:lpstr>
      <vt:lpstr>Lesson Plan</vt:lpstr>
      <vt:lpstr>Slide 6</vt:lpstr>
      <vt:lpstr>Activity 1</vt:lpstr>
      <vt:lpstr>Activity 2-Utopian City</vt:lpstr>
      <vt:lpstr>Activity 3-Situation Based Role play</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SPEAKING SKILLS</dc:title>
  <dc:creator>admin</dc:creator>
  <cp:lastModifiedBy>admin</cp:lastModifiedBy>
  <cp:revision>64</cp:revision>
  <dcterms:created xsi:type="dcterms:W3CDTF">2018-05-16T10:40:23Z</dcterms:created>
  <dcterms:modified xsi:type="dcterms:W3CDTF">2018-06-27T09:11:35Z</dcterms:modified>
</cp:coreProperties>
</file>