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82" r:id="rId2"/>
    <p:sldId id="257" r:id="rId3"/>
    <p:sldId id="307" r:id="rId4"/>
    <p:sldId id="288" r:id="rId5"/>
    <p:sldId id="310" r:id="rId6"/>
    <p:sldId id="308" r:id="rId7"/>
    <p:sldId id="309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6" r:id="rId16"/>
    <p:sldId id="300" r:id="rId17"/>
    <p:sldId id="301" r:id="rId18"/>
    <p:sldId id="287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27B33-D829-4C53-8ABF-AF014E263621}" type="datetimeFigureOut">
              <a:rPr lang="en-IN" smtClean="0"/>
              <a:pPr/>
              <a:t>11-07-2022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5F7B-161F-4210-A424-3D2DAB6A75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31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A13DB9-E0EA-4515-9B3A-1B90B95D5EB9}" type="datetime1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11-07-2022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D6EFD-9A88-42B7-979E-F35325E876C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6372225" cy="6858000"/>
          </a:xfrm>
          <a:custGeom>
            <a:avLst/>
            <a:gdLst/>
            <a:ahLst/>
            <a:cxnLst/>
            <a:rect l="l" t="t" r="r" b="b"/>
            <a:pathLst>
              <a:path w="6372225" h="6858000">
                <a:moveTo>
                  <a:pt x="6371844" y="4899660"/>
                </a:moveTo>
                <a:lnTo>
                  <a:pt x="5338203" y="4899660"/>
                </a:lnTo>
                <a:lnTo>
                  <a:pt x="5338203" y="1957070"/>
                </a:lnTo>
                <a:lnTo>
                  <a:pt x="3275901" y="1957070"/>
                </a:lnTo>
                <a:lnTo>
                  <a:pt x="3275901" y="765810"/>
                </a:lnTo>
                <a:lnTo>
                  <a:pt x="2476741" y="765810"/>
                </a:lnTo>
                <a:lnTo>
                  <a:pt x="2476741" y="0"/>
                </a:lnTo>
                <a:lnTo>
                  <a:pt x="0" y="0"/>
                </a:lnTo>
                <a:lnTo>
                  <a:pt x="0" y="765810"/>
                </a:lnTo>
                <a:lnTo>
                  <a:pt x="0" y="1957070"/>
                </a:lnTo>
                <a:lnTo>
                  <a:pt x="0" y="4899660"/>
                </a:lnTo>
                <a:lnTo>
                  <a:pt x="0" y="6858000"/>
                </a:lnTo>
                <a:lnTo>
                  <a:pt x="6371844" y="6858000"/>
                </a:lnTo>
                <a:lnTo>
                  <a:pt x="6371844" y="489966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788" y="5330952"/>
            <a:ext cx="1702307" cy="13517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498" y="2203196"/>
            <a:ext cx="8255002" cy="1717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44500" y="3978909"/>
            <a:ext cx="8255000" cy="724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4385" y="1190308"/>
            <a:ext cx="2585720" cy="4643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4237" y="1505077"/>
            <a:ext cx="3977640" cy="426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343536"/>
            <a:ext cx="82550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6126" y="2151943"/>
            <a:ext cx="7431747" cy="2326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galgotiasuniversity.edu.in/course/view.php?id=6372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4ED45C2-124E-465E-BA77-F109A20C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353" y="2072582"/>
            <a:ext cx="45407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en-US" sz="3200">
              <a:solidFill>
                <a:prstClr val="black"/>
              </a:solidFill>
              <a:ea typeface="Arimo"/>
              <a:cs typeface="Arim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defTabSz="514350">
              <a:lnSpc>
                <a:spcPct val="90000"/>
              </a:lnSpc>
              <a:defRPr/>
            </a:pPr>
            <a:r>
              <a:rPr lang="en-US" altLang="zh-CN" b="1" u="sng" dirty="0">
                <a:solidFill>
                  <a:prstClr val="white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School of Computing Science and Engineering</a:t>
            </a:r>
          </a:p>
          <a:p>
            <a:pPr algn="ctr" defTabSz="514350">
              <a:lnSpc>
                <a:spcPct val="90000"/>
              </a:lnSpc>
              <a:defRPr/>
            </a:pPr>
            <a:r>
              <a:rPr lang="en-US" altLang="zh-CN" b="1" u="sng" dirty="0" err="1">
                <a:solidFill>
                  <a:prstClr val="white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B.Tech</a:t>
            </a:r>
            <a:r>
              <a:rPr lang="en-US" altLang="zh-CN" b="1" u="sng" dirty="0">
                <a:solidFill>
                  <a:prstClr val="white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1</a:t>
            </a:r>
            <a:r>
              <a:rPr lang="en-US" altLang="zh-CN" b="1" u="sng" baseline="30000" dirty="0">
                <a:solidFill>
                  <a:prstClr val="white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st</a:t>
            </a:r>
            <a:r>
              <a:rPr lang="en-US" altLang="zh-CN" b="1" u="sng" dirty="0">
                <a:solidFill>
                  <a:prstClr val="white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Year</a:t>
            </a:r>
          </a:p>
          <a:p>
            <a:pPr defTabSz="514350">
              <a:lnSpc>
                <a:spcPct val="90000"/>
              </a:lnSpc>
              <a:defRPr/>
            </a:pPr>
            <a:br>
              <a:rPr lang="en-US" altLang="zh-CN" b="1" u="sng" dirty="0">
                <a:solidFill>
                  <a:prstClr val="white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b="1" u="sng" dirty="0">
                <a:solidFill>
                  <a:prstClr val="white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Course Code : </a:t>
            </a: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(BEE01T1004)</a:t>
            </a:r>
            <a:r>
              <a:rPr lang="en-US" altLang="zh-CN" sz="1600" b="1" dirty="0">
                <a:solidFill>
                  <a:prstClr val="white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                 			</a:t>
            </a:r>
            <a:r>
              <a:rPr lang="en-US" altLang="zh-CN" sz="1600" b="1" u="sng" dirty="0">
                <a:solidFill>
                  <a:prstClr val="white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Subject</a:t>
            </a:r>
            <a:r>
              <a:rPr lang="en-US" altLang="zh-CN" sz="1600" b="1" dirty="0">
                <a:solidFill>
                  <a:prstClr val="white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b="1" u="sng" dirty="0">
                <a:solidFill>
                  <a:prstClr val="white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Embedded Technology and IOT</a:t>
            </a:r>
            <a:endParaRPr lang="en-US" sz="1600" b="1" u="sng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514350">
              <a:lnSpc>
                <a:spcPct val="90000"/>
              </a:lnSpc>
              <a:defRPr/>
            </a:pPr>
            <a:endParaRPr lang="en-US" altLang="zh-CN" b="1" u="sng" dirty="0">
              <a:solidFill>
                <a:prstClr val="white"/>
              </a:solidFill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ctr" defTabSz="514350">
              <a:lnSpc>
                <a:spcPct val="90000"/>
              </a:lnSpc>
              <a:defRPr/>
            </a:pPr>
            <a:r>
              <a:rPr lang="en-US" altLang="zh-CN" b="1" u="sng" dirty="0" err="1">
                <a:solidFill>
                  <a:prstClr val="white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II</a:t>
            </a:r>
            <a:r>
              <a:rPr lang="en-US" altLang="zh-CN" b="1" u="sng" baseline="30000" dirty="0" err="1">
                <a:solidFill>
                  <a:prstClr val="white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nd</a:t>
            </a:r>
            <a:r>
              <a:rPr lang="en-US" altLang="zh-CN" b="1" u="sng" dirty="0">
                <a:solidFill>
                  <a:prstClr val="white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Sem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D4943-0DBD-4A48-B202-800DD2E52CDD}"/>
              </a:ext>
            </a:extLst>
          </p:cNvPr>
          <p:cNvSpPr txBox="1"/>
          <p:nvPr/>
        </p:nvSpPr>
        <p:spPr>
          <a:xfrm>
            <a:off x="2939122" y="2133600"/>
            <a:ext cx="31452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3200" b="1" dirty="0">
                <a:solidFill>
                  <a:srgbClr val="FF0000"/>
                </a:solidFill>
                <a:latin typeface="Calibri"/>
              </a:rPr>
              <a:t>Topic :-</a:t>
            </a:r>
          </a:p>
          <a:p>
            <a:pPr algn="ctr">
              <a:defRPr/>
            </a:pPr>
            <a:r>
              <a:rPr lang="en-US" sz="2400" b="1" u="sng" dirty="0">
                <a:solidFill>
                  <a:srgbClr val="FF0000"/>
                </a:solidFill>
              </a:rPr>
              <a:t>Logical Design Of IOT</a:t>
            </a:r>
            <a:r>
              <a:rPr lang="en-US" sz="2400" b="1" dirty="0">
                <a:solidFill>
                  <a:srgbClr val="FF0000"/>
                </a:solidFill>
              </a:rPr>
              <a:t> :-</a:t>
            </a:r>
            <a:endParaRPr lang="en-IN" sz="3200" b="1" dirty="0">
              <a:solidFill>
                <a:srgbClr val="FF0000"/>
              </a:solidFill>
              <a:latin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7557"/>
            <a:ext cx="2133600" cy="18852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EFBA2-1891-45E1-8CAD-C5EB3BEFE564}"/>
              </a:ext>
            </a:extLst>
          </p:cNvPr>
          <p:cNvSpPr txBox="1"/>
          <p:nvPr/>
        </p:nvSpPr>
        <p:spPr>
          <a:xfrm>
            <a:off x="539552" y="3410307"/>
            <a:ext cx="900430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en-IN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IN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I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</a:t>
            </a:r>
            <a:r>
              <a:rPr lang="en-I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:-AVIRAL GAURAV             21SCSE1300029</a:t>
            </a:r>
          </a:p>
          <a:p>
            <a:pPr>
              <a:defRPr/>
            </a:pPr>
            <a:r>
              <a:rPr lang="en-I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IN" sz="2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ABHINAV KUMAR CHOUDHARY   21SCSE1011615</a:t>
            </a:r>
          </a:p>
          <a:p>
            <a:pPr>
              <a:defRPr/>
            </a:pPr>
            <a:r>
              <a: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endParaRPr lang="en-IN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I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endParaRPr lang="en-IN" sz="16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IN" sz="16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IN" sz="28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:- </a:t>
            </a:r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                                                                                   Submitted to :-  </a:t>
            </a:r>
            <a:r>
              <a:rPr lang="en-IN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USHA CHAUHAN        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3E6B6E-6F51-4348-8999-788525075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743" y="1481301"/>
            <a:ext cx="2088258" cy="184522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1D7680F-F568-979C-875B-947530AA9AC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41342"/>
            <a:ext cx="9143999" cy="416658"/>
          </a:xfrm>
          <a:prstGeom prst="rect">
            <a:avLst/>
          </a:prstGeom>
          <a:solidFill>
            <a:srgbClr val="C00000"/>
          </a:solidFill>
        </p:spPr>
        <p:txBody>
          <a:bodyPr anchor="b"/>
          <a:lstStyle/>
          <a:p>
            <a:pPr algn="just">
              <a:defRPr/>
            </a:pP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Program Name: </a:t>
            </a:r>
            <a:r>
              <a:rPr lang="en-US" altLang="zh-CN" sz="2100" b="1" dirty="0" err="1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B.Tech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(CSE)                                                                                   CAT- III</a:t>
            </a:r>
            <a:endParaRPr lang="en-IN" altLang="zh-CN" sz="2100" b="1" dirty="0">
              <a:solidFill>
                <a:prstClr val="white"/>
              </a:solidFill>
              <a:latin typeface="Tinos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2418">
        <p15:prstTrans prst="origami"/>
      </p:transition>
    </mc:Choice>
    <mc:Fallback xmlns="">
      <p:transition spd="slow" advTm="24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8" grpId="0" animBg="1"/>
      <p:bldP spid="2" grpId="0"/>
      <p:bldP spid="10" grpId="0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7662-2238-3F7C-B54D-60257A15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DC7E-936D-68CA-CF86-1FE200B4F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0E5906-0145-3F32-0DFC-C14662DCE617}"/>
              </a:ext>
            </a:extLst>
          </p:cNvPr>
          <p:cNvSpPr txBox="1">
            <a:spLocks noChangeArrowheads="1"/>
          </p:cNvSpPr>
          <p:nvPr/>
        </p:nvSpPr>
        <p:spPr>
          <a:xfrm>
            <a:off x="12747" y="6435716"/>
            <a:ext cx="9144000" cy="389089"/>
          </a:xfrm>
          <a:prstGeom prst="rect">
            <a:avLst/>
          </a:prstGeom>
          <a:solidFill>
            <a:srgbClr val="C00000"/>
          </a:solidFill>
        </p:spPr>
        <p:txBody>
          <a:bodyPr anchor="b"/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Program Name: </a:t>
            </a:r>
            <a:r>
              <a:rPr lang="en-US" altLang="zh-CN" sz="2100" b="1" dirty="0" err="1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B.Tech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(CSE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</a:rPr>
              <a:t>)                                                                                      CAT-III</a:t>
            </a:r>
            <a:endParaRPr lang="en-IN" altLang="zh-CN" sz="2100" b="1" dirty="0">
              <a:solidFill>
                <a:prstClr val="white"/>
              </a:solidFill>
              <a:latin typeface="Tinos"/>
              <a:ea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7A1D1-E7D2-87D6-7E1D-E4C7F8A6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47" y="1681"/>
            <a:ext cx="2133600" cy="18852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1C7568-44FE-7F53-E0B6-BA0BC3FD7318}"/>
              </a:ext>
            </a:extLst>
          </p:cNvPr>
          <p:cNvSpPr/>
          <p:nvPr/>
        </p:nvSpPr>
        <p:spPr>
          <a:xfrm>
            <a:off x="215853" y="311786"/>
            <a:ext cx="6794547" cy="666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spc="-3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Communication Model :-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594D2-37F9-9C8B-177F-DA33889F6223}"/>
              </a:ext>
            </a:extLst>
          </p:cNvPr>
          <p:cNvSpPr/>
          <p:nvPr/>
        </p:nvSpPr>
        <p:spPr>
          <a:xfrm>
            <a:off x="228600" y="1524000"/>
            <a:ext cx="8839200" cy="480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SzPct val="94230"/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lang="en-IN" sz="2000" b="1" spc="-5" dirty="0">
                <a:solidFill>
                  <a:srgbClr val="FF0000"/>
                </a:solidFill>
                <a:latin typeface="Calibri"/>
                <a:cs typeface="Calibri"/>
              </a:rPr>
              <a:t>Push-Pull</a:t>
            </a:r>
            <a:r>
              <a:rPr lang="en-IN"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sz="2000" b="1" dirty="0">
                <a:solidFill>
                  <a:srgbClr val="FF0000"/>
                </a:solidFill>
                <a:latin typeface="Calibri"/>
                <a:cs typeface="Calibri"/>
              </a:rPr>
              <a:t>Model :-</a:t>
            </a:r>
          </a:p>
          <a:p>
            <a:pPr marL="120014" indent="-107950">
              <a:lnSpc>
                <a:spcPts val="273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000" spc="-5" dirty="0">
                <a:latin typeface="Calibri"/>
                <a:cs typeface="Calibri"/>
              </a:rPr>
              <a:t>Push-Pull </a:t>
            </a:r>
            <a:r>
              <a:rPr lang="en-US" sz="2000" dirty="0">
                <a:latin typeface="Calibri"/>
                <a:cs typeface="Calibri"/>
              </a:rPr>
              <a:t>is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communication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model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in which the </a:t>
            </a:r>
            <a:r>
              <a:rPr lang="en-US" sz="2000" spc="-15" dirty="0">
                <a:latin typeface="Calibri"/>
                <a:cs typeface="Calibri"/>
              </a:rPr>
              <a:t>data producers </a:t>
            </a:r>
            <a:r>
              <a:rPr lang="en-US" sz="2000" spc="-5" dirty="0">
                <a:latin typeface="Calibri"/>
                <a:cs typeface="Calibri"/>
              </a:rPr>
              <a:t>push </a:t>
            </a:r>
            <a:r>
              <a:rPr lang="en-US" sz="2000" dirty="0">
                <a:latin typeface="Calibri"/>
                <a:cs typeface="Calibri"/>
              </a:rPr>
              <a:t>the </a:t>
            </a:r>
            <a:r>
              <a:rPr lang="en-US" sz="2000" spc="-15" dirty="0">
                <a:latin typeface="Calibri"/>
                <a:cs typeface="Calibri"/>
              </a:rPr>
              <a:t>data </a:t>
            </a:r>
            <a:r>
              <a:rPr lang="en-US" sz="2000" spc="-530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to </a:t>
            </a:r>
            <a:r>
              <a:rPr lang="en-US" sz="2000" spc="-5" dirty="0">
                <a:latin typeface="Calibri"/>
                <a:cs typeface="Calibri"/>
              </a:rPr>
              <a:t>queues </a:t>
            </a:r>
            <a:r>
              <a:rPr lang="en-US" sz="2000" dirty="0">
                <a:latin typeface="Calibri"/>
                <a:cs typeface="Calibri"/>
              </a:rPr>
              <a:t>and the </a:t>
            </a:r>
            <a:r>
              <a:rPr lang="en-US" sz="2000" spc="-10" dirty="0">
                <a:latin typeface="Calibri"/>
                <a:cs typeface="Calibri"/>
              </a:rPr>
              <a:t>consumers </a:t>
            </a:r>
            <a:r>
              <a:rPr lang="en-US" sz="2000" dirty="0">
                <a:latin typeface="Calibri"/>
                <a:cs typeface="Calibri"/>
              </a:rPr>
              <a:t>Pull the 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data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from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5" dirty="0">
                <a:latin typeface="Calibri"/>
                <a:cs typeface="Calibri"/>
              </a:rPr>
              <a:t> Queues.</a:t>
            </a:r>
            <a:endParaRPr lang="en-US" sz="2000" dirty="0">
              <a:latin typeface="Calibri"/>
              <a:cs typeface="Calibri"/>
            </a:endParaRPr>
          </a:p>
          <a:p>
            <a:pPr marL="120014" indent="-107950">
              <a:lnSpc>
                <a:spcPts val="273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000" spc="-15" dirty="0">
                <a:latin typeface="Calibri"/>
                <a:cs typeface="Calibri"/>
              </a:rPr>
              <a:t>Producers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do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not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need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to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be </a:t>
            </a:r>
            <a:r>
              <a:rPr lang="en-US" sz="2000" spc="-15" dirty="0">
                <a:latin typeface="Calibri"/>
                <a:cs typeface="Calibri"/>
              </a:rPr>
              <a:t>aware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of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 </a:t>
            </a:r>
            <a:r>
              <a:rPr lang="en-US" sz="2000" spc="-10" dirty="0">
                <a:latin typeface="Calibri"/>
                <a:cs typeface="Calibri"/>
              </a:rPr>
              <a:t>consumers.</a:t>
            </a:r>
            <a:endParaRPr lang="en-US" sz="20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000" spc="-5" dirty="0">
                <a:latin typeface="Calibri"/>
                <a:cs typeface="Calibri"/>
              </a:rPr>
              <a:t>Queues help</a:t>
            </a:r>
            <a:r>
              <a:rPr lang="en-US" sz="2000" dirty="0">
                <a:latin typeface="Calibri"/>
                <a:cs typeface="Calibri"/>
              </a:rPr>
              <a:t> in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decoupling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messaging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between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Producers </a:t>
            </a:r>
            <a:r>
              <a:rPr lang="en-US" sz="2000" dirty="0">
                <a:latin typeface="Calibri"/>
                <a:cs typeface="Calibri"/>
              </a:rPr>
              <a:t>and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Consumers..</a:t>
            </a:r>
            <a:endParaRPr lang="en-US" sz="20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000" spc="-5" dirty="0">
                <a:latin typeface="Calibri"/>
                <a:cs typeface="Calibri"/>
              </a:rPr>
              <a:t>Queues </a:t>
            </a:r>
            <a:r>
              <a:rPr lang="en-US" sz="2000" dirty="0">
                <a:latin typeface="Calibri"/>
                <a:cs typeface="Calibri"/>
              </a:rPr>
              <a:t>also act as a </a:t>
            </a:r>
            <a:r>
              <a:rPr lang="en-US" sz="2000" spc="-20" dirty="0">
                <a:latin typeface="Calibri"/>
                <a:cs typeface="Calibri"/>
              </a:rPr>
              <a:t>buffer </a:t>
            </a:r>
            <a:r>
              <a:rPr lang="en-US" sz="2000" dirty="0">
                <a:latin typeface="Calibri"/>
                <a:cs typeface="Calibri"/>
              </a:rPr>
              <a:t>which </a:t>
            </a:r>
            <a:r>
              <a:rPr lang="en-US" sz="2000" spc="-5" dirty="0">
                <a:latin typeface="Calibri"/>
                <a:cs typeface="Calibri"/>
              </a:rPr>
              <a:t>helps </a:t>
            </a:r>
            <a:r>
              <a:rPr lang="en-US" sz="2000" dirty="0">
                <a:latin typeface="Calibri"/>
                <a:cs typeface="Calibri"/>
              </a:rPr>
              <a:t>in </a:t>
            </a:r>
            <a:r>
              <a:rPr lang="en-US" sz="2000" spc="-5" dirty="0">
                <a:latin typeface="Calibri"/>
                <a:cs typeface="Calibri"/>
              </a:rPr>
              <a:t>situations </a:t>
            </a:r>
            <a:r>
              <a:rPr lang="en-US" sz="2000" dirty="0">
                <a:latin typeface="Calibri"/>
                <a:cs typeface="Calibri"/>
              </a:rPr>
              <a:t>when </a:t>
            </a:r>
            <a:r>
              <a:rPr lang="en-US" sz="2000" spc="-10" dirty="0">
                <a:latin typeface="Calibri"/>
                <a:cs typeface="Calibri"/>
              </a:rPr>
              <a:t>there </a:t>
            </a:r>
            <a:r>
              <a:rPr lang="en-US" sz="2000" dirty="0">
                <a:latin typeface="Calibri"/>
                <a:cs typeface="Calibri"/>
              </a:rPr>
              <a:t>is a </a:t>
            </a:r>
            <a:r>
              <a:rPr lang="en-US" sz="2000" spc="-10" dirty="0">
                <a:latin typeface="Calibri"/>
                <a:cs typeface="Calibri"/>
              </a:rPr>
              <a:t>mismatch </a:t>
            </a:r>
            <a:r>
              <a:rPr lang="en-US" sz="2000" spc="-5" dirty="0">
                <a:latin typeface="Calibri"/>
                <a:cs typeface="Calibri"/>
              </a:rPr>
              <a:t>between </a:t>
            </a:r>
            <a:r>
              <a:rPr lang="en-US" sz="2000" dirty="0">
                <a:latin typeface="Calibri"/>
                <a:cs typeface="Calibri"/>
              </a:rPr>
              <a:t>the </a:t>
            </a:r>
            <a:r>
              <a:rPr lang="en-US" sz="2000" spc="-530" dirty="0">
                <a:latin typeface="Calibri"/>
                <a:cs typeface="Calibri"/>
              </a:rPr>
              <a:t> </a:t>
            </a:r>
            <a:r>
              <a:rPr lang="en-US" sz="2000" spc="-25" dirty="0">
                <a:latin typeface="Calibri"/>
                <a:cs typeface="Calibri"/>
              </a:rPr>
              <a:t>rate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at </a:t>
            </a:r>
            <a:r>
              <a:rPr lang="en-US" sz="2000" dirty="0">
                <a:latin typeface="Calibri"/>
                <a:cs typeface="Calibri"/>
              </a:rPr>
              <a:t>which the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producers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push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data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and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 </a:t>
            </a:r>
            <a:r>
              <a:rPr lang="en-US" sz="2000" spc="-25" dirty="0">
                <a:latin typeface="Calibri"/>
                <a:cs typeface="Calibri"/>
              </a:rPr>
              <a:t>rate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at</a:t>
            </a:r>
            <a:r>
              <a:rPr lang="en-US" sz="2000" dirty="0">
                <a:latin typeface="Calibri"/>
                <a:cs typeface="Calibri"/>
              </a:rPr>
              <a:t> which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consumer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pull </a:t>
            </a:r>
            <a:r>
              <a:rPr lang="en-US" sz="2000" spc="-15" dirty="0">
                <a:latin typeface="Calibri"/>
                <a:cs typeface="Calibri"/>
              </a:rPr>
              <a:t>data.</a:t>
            </a:r>
            <a:endParaRPr lang="en-US" sz="2000" dirty="0">
              <a:latin typeface="Calibri"/>
              <a:cs typeface="Calibri"/>
            </a:endParaRPr>
          </a:p>
          <a:p>
            <a:pPr marL="12065" marR="5080">
              <a:lnSpc>
                <a:spcPct val="100000"/>
              </a:lnSpc>
              <a:spcBef>
                <a:spcPts val="105"/>
              </a:spcBef>
              <a:buSzPct val="94230"/>
              <a:tabLst>
                <a:tab pos="287020" algn="l"/>
              </a:tabLst>
            </a:pP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12" name="object 2">
            <a:extLst>
              <a:ext uri="{FF2B5EF4-FFF2-40B4-BE49-F238E27FC236}">
                <a16:creationId xmlns:a16="http://schemas.microsoft.com/office/drawing/2014/main" id="{46BF3E3E-B839-9EB5-5BEE-D2522F85CCC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1401" y="3857689"/>
            <a:ext cx="6053998" cy="2301953"/>
          </a:xfrm>
          <a:prstGeom prst="rect">
            <a:avLst/>
          </a:prstGeom>
        </p:spPr>
      </p:pic>
      <p:sp>
        <p:nvSpPr>
          <p:cNvPr id="15" name="object 6">
            <a:extLst>
              <a:ext uri="{FF2B5EF4-FFF2-40B4-BE49-F238E27FC236}">
                <a16:creationId xmlns:a16="http://schemas.microsoft.com/office/drawing/2014/main" id="{74A0E8A4-FD4A-DA75-5A88-B5479EB0ACB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781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F7A1D1-E7D2-87D6-7E1D-E4C7F8A6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47" y="1680"/>
            <a:ext cx="2133600" cy="19033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7E86D4-ADEC-5AEC-E421-99A1ADD26F7F}"/>
              </a:ext>
            </a:extLst>
          </p:cNvPr>
          <p:cNvSpPr/>
          <p:nvPr/>
        </p:nvSpPr>
        <p:spPr>
          <a:xfrm>
            <a:off x="228600" y="1524000"/>
            <a:ext cx="8763000" cy="4846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spc="-15" dirty="0">
                <a:solidFill>
                  <a:srgbClr val="FF0000"/>
                </a:solidFill>
                <a:latin typeface="Calibri"/>
                <a:cs typeface="Calibri"/>
              </a:rPr>
              <a:t>Exclusive</a:t>
            </a:r>
            <a:r>
              <a:rPr lang="en-IN" sz="20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sz="2000" b="1" spc="-15" dirty="0">
                <a:solidFill>
                  <a:srgbClr val="FF0000"/>
                </a:solidFill>
                <a:latin typeface="Calibri"/>
                <a:cs typeface="Calibri"/>
              </a:rPr>
              <a:t>Pair</a:t>
            </a:r>
            <a:r>
              <a:rPr lang="en-IN"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sz="2000" b="1" spc="-5" dirty="0">
                <a:solidFill>
                  <a:srgbClr val="FF0000"/>
                </a:solidFill>
                <a:latin typeface="Calibri"/>
                <a:cs typeface="Calibri"/>
              </a:rPr>
              <a:t>Model :-</a:t>
            </a:r>
          </a:p>
          <a:p>
            <a:pPr marL="120014" indent="-107950">
              <a:lnSpc>
                <a:spcPts val="273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000" spc="-10" dirty="0">
                <a:latin typeface="Calibri"/>
                <a:cs typeface="Calibri"/>
              </a:rPr>
              <a:t>Exclusive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Pair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is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bidirectional,</a:t>
            </a:r>
            <a:r>
              <a:rPr lang="en-US" sz="2000" spc="-3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fully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duplex communication </a:t>
            </a:r>
            <a:r>
              <a:rPr lang="en-US" sz="2000" dirty="0">
                <a:latin typeface="Calibri"/>
                <a:cs typeface="Calibri"/>
              </a:rPr>
              <a:t>model </a:t>
            </a:r>
            <a:r>
              <a:rPr lang="en-US" sz="2000" spc="-10" dirty="0">
                <a:latin typeface="Calibri"/>
                <a:cs typeface="Calibri"/>
              </a:rPr>
              <a:t>that </a:t>
            </a:r>
            <a:r>
              <a:rPr lang="en-US" sz="2000" spc="-5" dirty="0">
                <a:latin typeface="Calibri"/>
                <a:cs typeface="Calibri"/>
              </a:rPr>
              <a:t>uses </a:t>
            </a:r>
            <a:r>
              <a:rPr lang="en-US" sz="2000" spc="-5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 </a:t>
            </a:r>
            <a:r>
              <a:rPr lang="en-US" sz="2000" spc="-15" dirty="0">
                <a:latin typeface="Calibri"/>
                <a:cs typeface="Calibri"/>
              </a:rPr>
              <a:t>persistent </a:t>
            </a:r>
            <a:r>
              <a:rPr lang="en-US" sz="2000" spc="-10" dirty="0">
                <a:latin typeface="Calibri"/>
                <a:cs typeface="Calibri"/>
              </a:rPr>
              <a:t>connection between </a:t>
            </a:r>
            <a:r>
              <a:rPr lang="en-US" sz="2000" dirty="0">
                <a:latin typeface="Calibri"/>
                <a:cs typeface="Calibri"/>
              </a:rPr>
              <a:t>the 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client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and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spc="-40" dirty="0">
                <a:latin typeface="Calibri"/>
                <a:cs typeface="Calibri"/>
              </a:rPr>
              <a:t>server.</a:t>
            </a:r>
            <a:endParaRPr lang="en-US" sz="2000" dirty="0">
              <a:latin typeface="Calibri"/>
              <a:cs typeface="Calibri"/>
            </a:endParaRPr>
          </a:p>
          <a:p>
            <a:pPr marL="120014" indent="-107950">
              <a:lnSpc>
                <a:spcPts val="273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000" spc="-5" dirty="0">
                <a:latin typeface="Calibri"/>
                <a:cs typeface="Calibri"/>
              </a:rPr>
              <a:t>Connection </a:t>
            </a:r>
            <a:r>
              <a:rPr lang="en-US" sz="2000" dirty="0">
                <a:latin typeface="Calibri"/>
                <a:cs typeface="Calibri"/>
              </a:rPr>
              <a:t>is </a:t>
            </a:r>
            <a:r>
              <a:rPr lang="en-US" sz="2000" spc="-5" dirty="0">
                <a:latin typeface="Calibri"/>
                <a:cs typeface="Calibri"/>
              </a:rPr>
              <a:t>setup </a:t>
            </a:r>
            <a:r>
              <a:rPr lang="en-US" sz="2000" dirty="0">
                <a:latin typeface="Calibri"/>
                <a:cs typeface="Calibri"/>
              </a:rPr>
              <a:t>it </a:t>
            </a:r>
            <a:r>
              <a:rPr lang="en-US" sz="2000" spc="-5" dirty="0">
                <a:latin typeface="Calibri"/>
                <a:cs typeface="Calibri"/>
              </a:rPr>
              <a:t>remains open </a:t>
            </a:r>
            <a:r>
              <a:rPr lang="en-US" sz="2000" spc="-10" dirty="0">
                <a:latin typeface="Calibri"/>
                <a:cs typeface="Calibri"/>
              </a:rPr>
              <a:t>until </a:t>
            </a:r>
            <a:r>
              <a:rPr lang="en-US" sz="2000" dirty="0">
                <a:latin typeface="Calibri"/>
                <a:cs typeface="Calibri"/>
              </a:rPr>
              <a:t>the </a:t>
            </a:r>
            <a:r>
              <a:rPr lang="en-US" sz="2000" spc="-5" dirty="0">
                <a:latin typeface="Calibri"/>
                <a:cs typeface="Calibri"/>
              </a:rPr>
              <a:t>client sends </a:t>
            </a:r>
            <a:r>
              <a:rPr lang="en-US" sz="2000" dirty="0">
                <a:latin typeface="Calibri"/>
                <a:cs typeface="Calibri"/>
              </a:rPr>
              <a:t>a </a:t>
            </a:r>
            <a:r>
              <a:rPr lang="en-US" sz="2000" spc="-10" dirty="0">
                <a:latin typeface="Calibri"/>
                <a:cs typeface="Calibri"/>
              </a:rPr>
              <a:t>request </a:t>
            </a:r>
            <a:r>
              <a:rPr lang="en-US" sz="2000" spc="-15" dirty="0">
                <a:latin typeface="Calibri"/>
                <a:cs typeface="Calibri"/>
              </a:rPr>
              <a:t>to </a:t>
            </a:r>
            <a:r>
              <a:rPr lang="en-US" sz="2000" dirty="0">
                <a:latin typeface="Calibri"/>
                <a:cs typeface="Calibri"/>
              </a:rPr>
              <a:t>close the </a:t>
            </a:r>
            <a:r>
              <a:rPr lang="en-US" sz="2000" spc="-53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connection.</a:t>
            </a:r>
            <a:endParaRPr lang="en-US" sz="2000" dirty="0">
              <a:latin typeface="Calibri"/>
              <a:cs typeface="Calibri"/>
            </a:endParaRPr>
          </a:p>
          <a:p>
            <a:pPr marL="120014" indent="-107950">
              <a:lnSpc>
                <a:spcPts val="273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000" spc="-10" dirty="0">
                <a:latin typeface="Calibri"/>
                <a:cs typeface="Calibri"/>
              </a:rPr>
              <a:t>Client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and </a:t>
            </a:r>
            <a:r>
              <a:rPr lang="en-US" sz="2000" spc="-5" dirty="0">
                <a:latin typeface="Calibri"/>
                <a:cs typeface="Calibri"/>
              </a:rPr>
              <a:t>server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can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send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messages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to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each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other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after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connection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setup.</a:t>
            </a:r>
            <a:endParaRPr lang="en-US" sz="2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000" spc="-10" dirty="0">
                <a:latin typeface="Calibri"/>
                <a:cs typeface="Calibri"/>
              </a:rPr>
              <a:t>Exclusive </a:t>
            </a:r>
            <a:r>
              <a:rPr lang="en-US" sz="2000" spc="-5" dirty="0">
                <a:latin typeface="Calibri"/>
                <a:cs typeface="Calibri"/>
              </a:rPr>
              <a:t>pair </a:t>
            </a:r>
            <a:r>
              <a:rPr lang="en-US" sz="2000" dirty="0">
                <a:latin typeface="Calibri"/>
                <a:cs typeface="Calibri"/>
              </a:rPr>
              <a:t>is </a:t>
            </a:r>
            <a:r>
              <a:rPr lang="en-US" sz="2000" spc="-20" dirty="0">
                <a:latin typeface="Calibri"/>
                <a:cs typeface="Calibri"/>
              </a:rPr>
              <a:t>stateful </a:t>
            </a:r>
            <a:r>
              <a:rPr lang="en-US" sz="2000" spc="-10" dirty="0">
                <a:latin typeface="Calibri"/>
                <a:cs typeface="Calibri"/>
              </a:rPr>
              <a:t>communication </a:t>
            </a:r>
            <a:r>
              <a:rPr lang="en-US" sz="2000" dirty="0">
                <a:latin typeface="Calibri"/>
                <a:cs typeface="Calibri"/>
              </a:rPr>
              <a:t>model and the </a:t>
            </a:r>
            <a:r>
              <a:rPr lang="en-US" sz="2000" spc="-5" dirty="0">
                <a:latin typeface="Calibri"/>
                <a:cs typeface="Calibri"/>
              </a:rPr>
              <a:t>server </a:t>
            </a:r>
            <a:r>
              <a:rPr lang="en-US" sz="2000" dirty="0">
                <a:latin typeface="Calibri"/>
                <a:cs typeface="Calibri"/>
              </a:rPr>
              <a:t>is </a:t>
            </a:r>
            <a:r>
              <a:rPr lang="en-US" sz="2000" spc="-20" dirty="0">
                <a:latin typeface="Calibri"/>
                <a:cs typeface="Calibri"/>
              </a:rPr>
              <a:t>aware </a:t>
            </a:r>
            <a:r>
              <a:rPr lang="en-US" sz="2000" spc="-5" dirty="0">
                <a:latin typeface="Calibri"/>
                <a:cs typeface="Calibri"/>
              </a:rPr>
              <a:t>of </a:t>
            </a:r>
            <a:r>
              <a:rPr lang="en-US" sz="2000" dirty="0">
                <a:latin typeface="Calibri"/>
                <a:cs typeface="Calibri"/>
              </a:rPr>
              <a:t>all the </a:t>
            </a:r>
            <a:r>
              <a:rPr lang="en-US" sz="2000" spc="-5" dirty="0">
                <a:latin typeface="Calibri"/>
                <a:cs typeface="Calibri"/>
              </a:rPr>
              <a:t>open </a:t>
            </a:r>
            <a:r>
              <a:rPr lang="en-US" sz="2000" spc="-53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connections.</a:t>
            </a:r>
            <a:endParaRPr lang="en-US" sz="2000" dirty="0">
              <a:latin typeface="Calibri"/>
              <a:cs typeface="Calibri"/>
            </a:endParaRPr>
          </a:p>
          <a:p>
            <a:endParaRPr lang="en-IN" sz="2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20A9C0-B74A-6290-8CC2-22D6373957FB}"/>
              </a:ext>
            </a:extLst>
          </p:cNvPr>
          <p:cNvSpPr/>
          <p:nvPr/>
        </p:nvSpPr>
        <p:spPr>
          <a:xfrm>
            <a:off x="228600" y="228600"/>
            <a:ext cx="7010400" cy="846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4000" b="1" spc="-3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Communication Model :-</a:t>
            </a:r>
            <a:endParaRPr lang="en-I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002C78D6-1BF2-F559-81CF-680072375D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0" y="4001342"/>
            <a:ext cx="6629400" cy="2369156"/>
          </a:xfrm>
          <a:prstGeom prst="rect">
            <a:avLst/>
          </a:prstGeom>
        </p:spPr>
      </p:pic>
      <p:sp>
        <p:nvSpPr>
          <p:cNvPr id="11" name="object 7">
            <a:extLst>
              <a:ext uri="{FF2B5EF4-FFF2-40B4-BE49-F238E27FC236}">
                <a16:creationId xmlns:a16="http://schemas.microsoft.com/office/drawing/2014/main" id="{844CE248-0412-814C-64D9-7FA3E4E6D55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86DEC41-A540-A9F7-BE70-26EEB71EA89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426593"/>
            <a:ext cx="9143999" cy="393091"/>
          </a:xfrm>
          <a:prstGeom prst="rect">
            <a:avLst/>
          </a:prstGeom>
          <a:solidFill>
            <a:srgbClr val="C00000"/>
          </a:solidFill>
        </p:spPr>
        <p:txBody>
          <a:bodyPr anchor="b"/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Program Name: </a:t>
            </a:r>
            <a:r>
              <a:rPr lang="en-US" altLang="zh-CN" sz="2100" b="1" dirty="0" err="1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B.Tech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(CSE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</a:rPr>
              <a:t>)                                                                                     CAT-III</a:t>
            </a:r>
            <a:endParaRPr lang="en-IN" altLang="zh-CN" sz="2100" b="1" dirty="0">
              <a:solidFill>
                <a:prstClr val="white"/>
              </a:solidFill>
              <a:latin typeface="Tinos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22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DC7E-936D-68CA-CF86-1FE200B4F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0E5906-0145-3F32-0DFC-C14662DCE617}"/>
              </a:ext>
            </a:extLst>
          </p:cNvPr>
          <p:cNvSpPr txBox="1">
            <a:spLocks noChangeArrowheads="1"/>
          </p:cNvSpPr>
          <p:nvPr/>
        </p:nvSpPr>
        <p:spPr>
          <a:xfrm>
            <a:off x="35021" y="6373783"/>
            <a:ext cx="9144000" cy="448635"/>
          </a:xfrm>
          <a:prstGeom prst="rect">
            <a:avLst/>
          </a:prstGeom>
          <a:solidFill>
            <a:srgbClr val="C00000"/>
          </a:solidFill>
        </p:spPr>
        <p:txBody>
          <a:bodyPr anchor="b"/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Program Name: </a:t>
            </a:r>
            <a:r>
              <a:rPr lang="en-US" altLang="zh-CN" sz="2100" b="1" dirty="0" err="1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B.Tech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(CSE)                                                                                    CAT - III</a:t>
            </a:r>
            <a:endParaRPr lang="en-IN" altLang="zh-CN" sz="2100" b="1" dirty="0">
              <a:solidFill>
                <a:prstClr val="white"/>
              </a:solidFill>
              <a:latin typeface="Tinos"/>
              <a:ea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7A1D1-E7D2-87D6-7E1D-E4C7F8A6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47" y="1681"/>
            <a:ext cx="2133600" cy="18852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703F71-3F70-C134-5BF9-98FA254CE9B2}"/>
              </a:ext>
            </a:extLst>
          </p:cNvPr>
          <p:cNvSpPr/>
          <p:nvPr/>
        </p:nvSpPr>
        <p:spPr>
          <a:xfrm>
            <a:off x="228600" y="228600"/>
            <a:ext cx="6476999" cy="8594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36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IN" sz="36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endParaRPr lang="en-IN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4E7BB9-198B-7BDE-3FEA-333947E200ED}"/>
              </a:ext>
            </a:extLst>
          </p:cNvPr>
          <p:cNvSpPr/>
          <p:nvPr/>
        </p:nvSpPr>
        <p:spPr>
          <a:xfrm>
            <a:off x="228600" y="1524001"/>
            <a:ext cx="8763000" cy="472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97814" indent="-285750">
              <a:lnSpc>
                <a:spcPct val="100000"/>
              </a:lnSpc>
              <a:spcBef>
                <a:spcPts val="100"/>
              </a:spcBef>
              <a:buSzPct val="95833"/>
              <a:buFont typeface="Wingdings" panose="05000000000000000000" pitchFamily="2" charset="2"/>
              <a:buChar char="Ø"/>
              <a:tabLst>
                <a:tab pos="120650" algn="l"/>
              </a:tabLst>
            </a:pPr>
            <a:r>
              <a:rPr lang="en-US" sz="1800" spc="-10" dirty="0">
                <a:solidFill>
                  <a:srgbClr val="FF0000"/>
                </a:solidFill>
                <a:latin typeface="Calibri"/>
                <a:cs typeface="Calibri"/>
              </a:rPr>
              <a:t>REST-based Communication</a:t>
            </a:r>
            <a:r>
              <a:rPr lang="en-US"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APIs</a:t>
            </a:r>
          </a:p>
          <a:p>
            <a:pPr marL="297814" indent="-285750">
              <a:lnSpc>
                <a:spcPct val="100000"/>
              </a:lnSpc>
              <a:buSzPct val="95833"/>
              <a:buFont typeface="Wingdings" panose="05000000000000000000" pitchFamily="2" charset="2"/>
              <a:buChar char="Ø"/>
              <a:tabLst>
                <a:tab pos="120650" algn="l"/>
              </a:tabLst>
            </a:pPr>
            <a:r>
              <a:rPr lang="en-US" sz="1800" spc="-15" dirty="0">
                <a:solidFill>
                  <a:srgbClr val="FF0000"/>
                </a:solidFill>
                <a:latin typeface="Calibri"/>
                <a:cs typeface="Calibri"/>
              </a:rPr>
              <a:t>WebSocket-based</a:t>
            </a:r>
            <a:r>
              <a:rPr lang="en-US"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FF0000"/>
                </a:solidFill>
                <a:latin typeface="Calibri"/>
                <a:cs typeface="Calibri"/>
              </a:rPr>
              <a:t>Communication</a:t>
            </a:r>
            <a:r>
              <a:rPr lang="en-US"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APIs</a:t>
            </a: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lang="en-US" sz="1800" dirty="0">
              <a:latin typeface="Calibri"/>
              <a:cs typeface="Calibri"/>
            </a:endParaRPr>
          </a:p>
          <a:p>
            <a:pPr marL="137160" indent="-125095">
              <a:lnSpc>
                <a:spcPct val="100000"/>
              </a:lnSpc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lang="en-US" sz="2000" b="1" spc="-10" dirty="0">
                <a:solidFill>
                  <a:srgbClr val="FF0000"/>
                </a:solidFill>
                <a:latin typeface="Calibri"/>
                <a:cs typeface="Calibri"/>
              </a:rPr>
              <a:t>REST-based</a:t>
            </a:r>
            <a:r>
              <a:rPr lang="en-US"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latin typeface="Calibri"/>
                <a:cs typeface="Calibri"/>
              </a:rPr>
              <a:t>Communication</a:t>
            </a:r>
            <a:r>
              <a:rPr lang="en-US"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latin typeface="Calibri"/>
                <a:cs typeface="Calibri"/>
              </a:rPr>
              <a:t>APIs</a:t>
            </a:r>
            <a:endParaRPr lang="en-US" sz="20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0955" marR="5080">
              <a:lnSpc>
                <a:spcPct val="100000"/>
              </a:lnSpc>
              <a:spcBef>
                <a:spcPts val="340"/>
              </a:spcBef>
              <a:buSzPct val="95833"/>
              <a:buFont typeface="Arial MT"/>
              <a:buChar char="•"/>
              <a:tabLst>
                <a:tab pos="128905" algn="l"/>
              </a:tabLst>
            </a:pPr>
            <a:r>
              <a:rPr lang="en-US" sz="1800" spc="-10" dirty="0">
                <a:solidFill>
                  <a:srgbClr val="00AF50"/>
                </a:solidFill>
                <a:latin typeface="Calibri"/>
                <a:cs typeface="Calibri"/>
              </a:rPr>
              <a:t>Representational </a:t>
            </a:r>
            <a:r>
              <a:rPr lang="en-US" sz="1800" spc="-25" dirty="0">
                <a:solidFill>
                  <a:srgbClr val="00AF50"/>
                </a:solidFill>
                <a:latin typeface="Calibri"/>
                <a:cs typeface="Calibri"/>
              </a:rPr>
              <a:t>state </a:t>
            </a:r>
            <a:r>
              <a:rPr lang="en-US" sz="1800" spc="-20" dirty="0">
                <a:solidFill>
                  <a:srgbClr val="00AF50"/>
                </a:solidFill>
                <a:latin typeface="Calibri"/>
                <a:cs typeface="Calibri"/>
              </a:rPr>
              <a:t>transfer </a:t>
            </a:r>
            <a:r>
              <a:rPr lang="en-US" sz="1800" spc="-10" dirty="0">
                <a:latin typeface="Calibri"/>
                <a:cs typeface="Calibri"/>
              </a:rPr>
              <a:t>(REST) </a:t>
            </a:r>
            <a:r>
              <a:rPr lang="en-US" sz="1800" dirty="0">
                <a:latin typeface="Calibri"/>
                <a:cs typeface="Calibri"/>
              </a:rPr>
              <a:t>is a </a:t>
            </a:r>
            <a:r>
              <a:rPr lang="en-US" sz="1800" spc="-10" dirty="0">
                <a:latin typeface="Calibri"/>
                <a:cs typeface="Calibri"/>
              </a:rPr>
              <a:t>set </a:t>
            </a:r>
            <a:r>
              <a:rPr lang="en-US" sz="1800" spc="-5" dirty="0">
                <a:latin typeface="Calibri"/>
                <a:cs typeface="Calibri"/>
              </a:rPr>
              <a:t>of </a:t>
            </a:r>
            <a:r>
              <a:rPr lang="en-US" sz="1800" spc="-10" dirty="0">
                <a:latin typeface="Calibri"/>
                <a:cs typeface="Calibri"/>
              </a:rPr>
              <a:t>architectural </a:t>
            </a:r>
            <a:r>
              <a:rPr lang="en-US" sz="1800" spc="-5" dirty="0">
                <a:latin typeface="Calibri"/>
                <a:cs typeface="Calibri"/>
              </a:rPr>
              <a:t>principles </a:t>
            </a:r>
            <a:r>
              <a:rPr lang="en-US" sz="1800" spc="-10" dirty="0">
                <a:latin typeface="Calibri"/>
                <a:cs typeface="Calibri"/>
              </a:rPr>
              <a:t>by </a:t>
            </a:r>
            <a:r>
              <a:rPr lang="en-US" sz="1800" dirty="0">
                <a:latin typeface="Calibri"/>
                <a:cs typeface="Calibri"/>
              </a:rPr>
              <a:t>which </a:t>
            </a:r>
            <a:r>
              <a:rPr lang="en-US" sz="1800" spc="-10" dirty="0">
                <a:latin typeface="Calibri"/>
                <a:cs typeface="Calibri"/>
              </a:rPr>
              <a:t>you can </a:t>
            </a:r>
            <a:r>
              <a:rPr lang="en-US" sz="1800" spc="-5" dirty="0">
                <a:latin typeface="Calibri"/>
                <a:cs typeface="Calibri"/>
              </a:rPr>
              <a:t> design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30" dirty="0">
                <a:latin typeface="Calibri"/>
                <a:cs typeface="Calibri"/>
              </a:rPr>
              <a:t>Web</a:t>
            </a:r>
            <a:r>
              <a:rPr lang="en-US" sz="1800" dirty="0">
                <a:latin typeface="Calibri"/>
                <a:cs typeface="Calibri"/>
              </a:rPr>
              <a:t> services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 </a:t>
            </a:r>
            <a:r>
              <a:rPr lang="en-US" sz="1800" spc="-30" dirty="0">
                <a:latin typeface="Calibri"/>
                <a:cs typeface="Calibri"/>
              </a:rPr>
              <a:t>Web</a:t>
            </a:r>
            <a:r>
              <a:rPr lang="en-US" sz="1800" dirty="0">
                <a:latin typeface="Calibri"/>
                <a:cs typeface="Calibri"/>
              </a:rPr>
              <a:t> APIs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that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focus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on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30" dirty="0" err="1">
                <a:latin typeface="Calibri"/>
                <a:cs typeface="Calibri"/>
              </a:rPr>
              <a:t>systems’s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resources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and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how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resource </a:t>
            </a:r>
            <a:r>
              <a:rPr lang="en-US" sz="1800" spc="-20" dirty="0">
                <a:latin typeface="Calibri"/>
                <a:cs typeface="Calibri"/>
              </a:rPr>
              <a:t>states </a:t>
            </a:r>
            <a:r>
              <a:rPr lang="en-US" sz="1800" spc="-53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are</a:t>
            </a:r>
            <a:r>
              <a:rPr lang="en-US" sz="1800" spc="-5" dirty="0">
                <a:latin typeface="Calibri"/>
                <a:cs typeface="Calibri"/>
              </a:rPr>
              <a:t> addressed</a:t>
            </a:r>
            <a:r>
              <a:rPr lang="en-US" sz="1800" dirty="0">
                <a:latin typeface="Calibri"/>
                <a:cs typeface="Calibri"/>
              </a:rPr>
              <a:t> and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transferred.</a:t>
            </a:r>
            <a:endParaRPr lang="en-US" sz="1800" dirty="0">
              <a:latin typeface="Calibri"/>
              <a:cs typeface="Calibri"/>
            </a:endParaRPr>
          </a:p>
          <a:p>
            <a:pPr marL="20955" marR="504190">
              <a:lnSpc>
                <a:spcPct val="100000"/>
              </a:lnSpc>
              <a:buSzPct val="95833"/>
              <a:buFont typeface="Arial MT"/>
              <a:buChar char="•"/>
              <a:tabLst>
                <a:tab pos="128905" algn="l"/>
                <a:tab pos="8401050" algn="l"/>
              </a:tabLst>
            </a:pPr>
            <a:r>
              <a:rPr lang="en-US" sz="1800" spc="-10" dirty="0">
                <a:latin typeface="Calibri"/>
                <a:cs typeface="Calibri"/>
              </a:rPr>
              <a:t>REST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APIs</a:t>
            </a:r>
            <a:r>
              <a:rPr lang="en-US" sz="1800" spc="-10" dirty="0">
                <a:latin typeface="Calibri"/>
                <a:cs typeface="Calibri"/>
              </a:rPr>
              <a:t> that </a:t>
            </a:r>
            <a:r>
              <a:rPr lang="en-US" sz="1800" spc="-15" dirty="0">
                <a:latin typeface="Calibri"/>
                <a:cs typeface="Calibri"/>
              </a:rPr>
              <a:t>follow</a:t>
            </a:r>
            <a:r>
              <a:rPr lang="en-US" sz="1800" dirty="0">
                <a:latin typeface="Calibri"/>
                <a:cs typeface="Calibri"/>
              </a:rPr>
              <a:t> the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00AF50"/>
                </a:solidFill>
                <a:latin typeface="Calibri"/>
                <a:cs typeface="Calibri"/>
              </a:rPr>
              <a:t>request</a:t>
            </a:r>
            <a:r>
              <a:rPr lang="en-US"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00AF50"/>
                </a:solidFill>
                <a:latin typeface="Calibri"/>
                <a:cs typeface="Calibri"/>
              </a:rPr>
              <a:t>response</a:t>
            </a:r>
            <a:r>
              <a:rPr lang="en-US"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00AF50"/>
                </a:solidFill>
                <a:latin typeface="Calibri"/>
                <a:cs typeface="Calibri"/>
              </a:rPr>
              <a:t>communication</a:t>
            </a:r>
            <a:r>
              <a:rPr lang="en-US" sz="18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00AF50"/>
                </a:solidFill>
                <a:latin typeface="Calibri"/>
                <a:cs typeface="Calibri"/>
              </a:rPr>
              <a:t>model</a:t>
            </a:r>
            <a:r>
              <a:rPr lang="en-US" sz="1800" spc="-5" dirty="0">
                <a:latin typeface="Calibri"/>
                <a:cs typeface="Calibri"/>
              </a:rPr>
              <a:t>,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rest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architectural </a:t>
            </a:r>
            <a:r>
              <a:rPr lang="en-US" sz="1800" spc="-525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constraint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apply </a:t>
            </a:r>
            <a:r>
              <a:rPr lang="en-US" sz="1800" spc="-15" dirty="0">
                <a:latin typeface="Calibri"/>
                <a:cs typeface="Calibri"/>
              </a:rPr>
              <a:t>to</a:t>
            </a:r>
            <a:r>
              <a:rPr lang="en-US" sz="1800" dirty="0">
                <a:latin typeface="Calibri"/>
                <a:cs typeface="Calibri"/>
              </a:rPr>
              <a:t> the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components,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connector </a:t>
            </a:r>
            <a:r>
              <a:rPr lang="en-US" sz="1800" dirty="0">
                <a:latin typeface="Calibri"/>
                <a:cs typeface="Calibri"/>
              </a:rPr>
              <a:t>and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data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elements, </a:t>
            </a:r>
            <a:r>
              <a:rPr lang="en-US" sz="1800" dirty="0">
                <a:latin typeface="Calibri"/>
                <a:cs typeface="Calibri"/>
              </a:rPr>
              <a:t>within a </a:t>
            </a:r>
            <a:r>
              <a:rPr lang="en-US" sz="1800" spc="-10" dirty="0">
                <a:latin typeface="Calibri"/>
                <a:cs typeface="Calibri"/>
              </a:rPr>
              <a:t>distributed </a:t>
            </a:r>
            <a:r>
              <a:rPr lang="en-US" sz="1800" spc="-5" dirty="0">
                <a:latin typeface="Calibri"/>
                <a:cs typeface="Calibri"/>
              </a:rPr>
              <a:t> hypermedia</a:t>
            </a:r>
            <a:r>
              <a:rPr lang="en-US" sz="1800" spc="-20" dirty="0">
                <a:latin typeface="Calibri"/>
                <a:cs typeface="Calibri"/>
              </a:rPr>
              <a:t> system.</a:t>
            </a:r>
            <a:endParaRPr lang="en-US" sz="1800" dirty="0">
              <a:latin typeface="Calibri"/>
              <a:cs typeface="Calibri"/>
            </a:endParaRPr>
          </a:p>
          <a:p>
            <a:pPr marL="128270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8905" algn="l"/>
              </a:tabLst>
            </a:pPr>
            <a:r>
              <a:rPr lang="en-US" sz="1800" dirty="0">
                <a:latin typeface="Calibri"/>
                <a:cs typeface="Calibri"/>
              </a:rPr>
              <a:t>A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RESTful web</a:t>
            </a:r>
            <a:r>
              <a:rPr lang="en-US" sz="1800" dirty="0">
                <a:latin typeface="Calibri"/>
                <a:cs typeface="Calibri"/>
              </a:rPr>
              <a:t> service is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 ”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30" dirty="0">
                <a:latin typeface="Calibri"/>
                <a:cs typeface="Calibri"/>
              </a:rPr>
              <a:t>Web</a:t>
            </a:r>
            <a:r>
              <a:rPr lang="en-US" sz="1800" dirty="0">
                <a:latin typeface="Calibri"/>
                <a:cs typeface="Calibri"/>
              </a:rPr>
              <a:t> API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”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00AF50"/>
                </a:solidFill>
                <a:latin typeface="Calibri"/>
                <a:cs typeface="Calibri"/>
              </a:rPr>
              <a:t>implemented</a:t>
            </a:r>
            <a:r>
              <a:rPr lang="en-US" sz="18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00AF50"/>
                </a:solidFill>
                <a:latin typeface="Calibri"/>
                <a:cs typeface="Calibri"/>
              </a:rPr>
              <a:t>using</a:t>
            </a:r>
            <a:r>
              <a:rPr lang="en-US" sz="18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lang="en-US" sz="1800" spc="5" dirty="0">
                <a:solidFill>
                  <a:srgbClr val="00AF50"/>
                </a:solidFill>
                <a:latin typeface="Calibri"/>
                <a:cs typeface="Calibri"/>
              </a:rPr>
              <a:t>HTTP</a:t>
            </a:r>
            <a:r>
              <a:rPr lang="en-US"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lang="en-US"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00AF50"/>
                </a:solidFill>
                <a:latin typeface="Calibri"/>
                <a:cs typeface="Calibri"/>
              </a:rPr>
              <a:t>REST </a:t>
            </a:r>
            <a:r>
              <a:rPr lang="en-US" sz="1800" spc="-5" dirty="0">
                <a:solidFill>
                  <a:srgbClr val="00AF50"/>
                </a:solidFill>
                <a:latin typeface="Calibri"/>
                <a:cs typeface="Calibri"/>
              </a:rPr>
              <a:t>principles.</a:t>
            </a:r>
            <a:endParaRPr lang="en-US" sz="1800" dirty="0">
              <a:latin typeface="Calibri"/>
              <a:cs typeface="Calibri"/>
            </a:endParaRPr>
          </a:p>
          <a:p>
            <a:pPr marL="128905" indent="-108585">
              <a:lnSpc>
                <a:spcPct val="100000"/>
              </a:lnSpc>
              <a:buSzPct val="95833"/>
              <a:buFont typeface="Arial MT"/>
              <a:buChar char="•"/>
              <a:tabLst>
                <a:tab pos="129539" algn="l"/>
              </a:tabLst>
            </a:pPr>
            <a:r>
              <a:rPr lang="en-US" sz="1800" spc="-10" dirty="0">
                <a:latin typeface="Calibri"/>
                <a:cs typeface="Calibri"/>
              </a:rPr>
              <a:t>REST</a:t>
            </a:r>
            <a:r>
              <a:rPr lang="en-US" sz="1800" spc="-3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is </a:t>
            </a:r>
            <a:r>
              <a:rPr lang="en-US" sz="1800" spc="-10" dirty="0">
                <a:latin typeface="Calibri"/>
                <a:cs typeface="Calibri"/>
              </a:rPr>
              <a:t>most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popular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IoT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Communication</a:t>
            </a:r>
            <a:r>
              <a:rPr lang="en-US" sz="1800" spc="-3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APIs.</a:t>
            </a:r>
            <a:endParaRPr lang="en-US" sz="1800" dirty="0">
              <a:latin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92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7662-2238-3F7C-B54D-60257A15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DC7E-936D-68CA-CF86-1FE200B4F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0E5906-0145-3F32-0DFC-C14662DCE617}"/>
              </a:ext>
            </a:extLst>
          </p:cNvPr>
          <p:cNvSpPr txBox="1">
            <a:spLocks noChangeArrowheads="1"/>
          </p:cNvSpPr>
          <p:nvPr/>
        </p:nvSpPr>
        <p:spPr>
          <a:xfrm>
            <a:off x="12747" y="6383601"/>
            <a:ext cx="9144000" cy="448635"/>
          </a:xfrm>
          <a:prstGeom prst="rect">
            <a:avLst/>
          </a:prstGeom>
          <a:solidFill>
            <a:srgbClr val="C00000"/>
          </a:solidFill>
        </p:spPr>
        <p:txBody>
          <a:bodyPr anchor="b"/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Program Name: </a:t>
            </a:r>
            <a:r>
              <a:rPr lang="en-US" altLang="zh-CN" sz="2100" b="1" dirty="0" err="1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B.Tech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(CSE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</a:rPr>
              <a:t>)                                                                                    CAT - III</a:t>
            </a:r>
            <a:endParaRPr lang="en-IN" altLang="zh-CN" sz="2100" b="1" dirty="0">
              <a:solidFill>
                <a:prstClr val="white"/>
              </a:solidFill>
              <a:latin typeface="Tinos"/>
              <a:ea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7A1D1-E7D2-87D6-7E1D-E4C7F8A6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47" y="1681"/>
            <a:ext cx="2133600" cy="18852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8B3782-E315-8475-6DD3-84CAB69FB911}"/>
              </a:ext>
            </a:extLst>
          </p:cNvPr>
          <p:cNvSpPr/>
          <p:nvPr/>
        </p:nvSpPr>
        <p:spPr>
          <a:xfrm>
            <a:off x="407499" y="320557"/>
            <a:ext cx="6718300" cy="827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32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IN" sz="32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endParaRPr lang="en-IN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A3EA4-0A2F-CD7F-1719-7F4598F1B3CB}"/>
              </a:ext>
            </a:extLst>
          </p:cNvPr>
          <p:cNvSpPr/>
          <p:nvPr/>
        </p:nvSpPr>
        <p:spPr>
          <a:xfrm>
            <a:off x="370645" y="1480045"/>
            <a:ext cx="8540726" cy="4768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98450" marR="248920" indent="-285750">
              <a:spcBef>
                <a:spcPts val="575"/>
              </a:spcBef>
              <a:buFont typeface="Wingdings" panose="05000000000000000000" pitchFamily="2" charset="2"/>
              <a:buChar char="Ø"/>
            </a:pPr>
            <a:r>
              <a:rPr lang="en-IN" sz="1800" b="1" spc="-10" dirty="0">
                <a:solidFill>
                  <a:srgbClr val="FF0000"/>
                </a:solidFill>
                <a:latin typeface="Calibri"/>
                <a:cs typeface="Calibri"/>
              </a:rPr>
              <a:t>REST-based</a:t>
            </a:r>
            <a:r>
              <a:rPr lang="en-IN" sz="1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sz="1800" b="1" spc="-5" dirty="0">
                <a:solidFill>
                  <a:srgbClr val="FF0000"/>
                </a:solidFill>
                <a:latin typeface="Calibri"/>
                <a:cs typeface="Calibri"/>
              </a:rPr>
              <a:t>Communication</a:t>
            </a:r>
            <a:r>
              <a:rPr lang="en-IN" sz="1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sz="1800" b="1" spc="-5" dirty="0">
                <a:solidFill>
                  <a:srgbClr val="FF0000"/>
                </a:solidFill>
                <a:latin typeface="Calibri"/>
                <a:cs typeface="Calibri"/>
              </a:rPr>
              <a:t>APIs.</a:t>
            </a:r>
          </a:p>
          <a:p>
            <a:pPr marL="12700" marR="248920">
              <a:spcBef>
                <a:spcPts val="575"/>
              </a:spcBef>
            </a:pPr>
            <a:r>
              <a:rPr lang="en-US" sz="1800" spc="-5" dirty="0">
                <a:latin typeface="Calibri"/>
                <a:cs typeface="Calibri"/>
              </a:rPr>
              <a:t>The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rest </a:t>
            </a:r>
            <a:r>
              <a:rPr lang="en-US" sz="1800" spc="-10" dirty="0">
                <a:latin typeface="Calibri"/>
                <a:cs typeface="Calibri"/>
              </a:rPr>
              <a:t>architectural</a:t>
            </a:r>
            <a:r>
              <a:rPr lang="en-US" sz="1800" spc="-4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constraint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are</a:t>
            </a:r>
            <a:r>
              <a:rPr lang="en-US" sz="1800" dirty="0">
                <a:latin typeface="Calibri"/>
                <a:cs typeface="Calibri"/>
              </a:rPr>
              <a:t> as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spc="-20" dirty="0">
                <a:latin typeface="Calibri"/>
                <a:cs typeface="Calibri"/>
              </a:rPr>
              <a:t>follows:</a:t>
            </a:r>
            <a:endParaRPr lang="en-US" sz="1800" dirty="0">
              <a:latin typeface="Calibri"/>
              <a:cs typeface="Calibri"/>
            </a:endParaRPr>
          </a:p>
          <a:p>
            <a:pPr marL="128270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8905" algn="l"/>
              </a:tabLst>
            </a:pPr>
            <a:r>
              <a:rPr lang="en-US" sz="1800" b="1" spc="-5" dirty="0">
                <a:latin typeface="Calibri"/>
                <a:cs typeface="Calibri"/>
              </a:rPr>
              <a:t>Client-server</a:t>
            </a:r>
            <a:endParaRPr lang="en-US" sz="1800" dirty="0">
              <a:latin typeface="Calibri"/>
              <a:cs typeface="Calibri"/>
            </a:endParaRPr>
          </a:p>
          <a:p>
            <a:pPr marL="128270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8905" algn="l"/>
              </a:tabLst>
            </a:pPr>
            <a:r>
              <a:rPr lang="en-US" sz="1800" b="1" spc="-10" dirty="0">
                <a:latin typeface="Calibri"/>
                <a:cs typeface="Calibri"/>
              </a:rPr>
              <a:t>Stateless</a:t>
            </a:r>
            <a:endParaRPr lang="en-US" sz="1800" dirty="0">
              <a:latin typeface="Calibri"/>
              <a:cs typeface="Calibri"/>
            </a:endParaRPr>
          </a:p>
          <a:p>
            <a:pPr marL="128270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8905" algn="l"/>
              </a:tabLst>
            </a:pPr>
            <a:r>
              <a:rPr lang="en-US" sz="1800" b="1" spc="-5" dirty="0">
                <a:latin typeface="Calibri"/>
                <a:cs typeface="Calibri"/>
              </a:rPr>
              <a:t>Cache-able</a:t>
            </a:r>
            <a:endParaRPr lang="en-US" sz="1800" dirty="0">
              <a:latin typeface="Calibri"/>
              <a:cs typeface="Calibri"/>
            </a:endParaRPr>
          </a:p>
          <a:p>
            <a:pPr marL="128270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8905" algn="l"/>
              </a:tabLst>
            </a:pPr>
            <a:r>
              <a:rPr lang="en-US" sz="1800" b="1" spc="-15" dirty="0">
                <a:latin typeface="Calibri"/>
                <a:cs typeface="Calibri"/>
              </a:rPr>
              <a:t>Layered</a:t>
            </a:r>
            <a:r>
              <a:rPr lang="en-US" sz="1800" b="1" spc="-60" dirty="0">
                <a:latin typeface="Calibri"/>
                <a:cs typeface="Calibri"/>
              </a:rPr>
              <a:t> </a:t>
            </a:r>
            <a:r>
              <a:rPr lang="en-US" sz="1800" b="1" spc="-20" dirty="0">
                <a:latin typeface="Calibri"/>
                <a:cs typeface="Calibri"/>
              </a:rPr>
              <a:t>system</a:t>
            </a:r>
            <a:endParaRPr lang="en-US" sz="1800" dirty="0">
              <a:latin typeface="Calibri"/>
              <a:cs typeface="Calibri"/>
            </a:endParaRPr>
          </a:p>
          <a:p>
            <a:pPr marL="128270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8905" algn="l"/>
              </a:tabLst>
            </a:pPr>
            <a:r>
              <a:rPr lang="en-US" sz="1800" b="1" spc="-10" dirty="0">
                <a:latin typeface="Calibri"/>
                <a:cs typeface="Calibri"/>
              </a:rPr>
              <a:t>Uniform</a:t>
            </a:r>
            <a:r>
              <a:rPr lang="en-US" sz="1800" b="1" spc="-40" dirty="0">
                <a:latin typeface="Calibri"/>
                <a:cs typeface="Calibri"/>
              </a:rPr>
              <a:t> </a:t>
            </a:r>
            <a:r>
              <a:rPr lang="en-US" sz="1800" b="1" spc="-15" dirty="0">
                <a:latin typeface="Calibri"/>
                <a:cs typeface="Calibri"/>
              </a:rPr>
              <a:t>interface</a:t>
            </a:r>
            <a:endParaRPr lang="en-US" sz="1800" dirty="0">
              <a:latin typeface="Calibri"/>
              <a:cs typeface="Calibri"/>
            </a:endParaRPr>
          </a:p>
          <a:p>
            <a:pPr marL="128270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8905" algn="l"/>
              </a:tabLst>
            </a:pPr>
            <a:r>
              <a:rPr lang="en-US" sz="1800" b="1" spc="-5" dirty="0">
                <a:latin typeface="Calibri"/>
                <a:cs typeface="Calibri"/>
              </a:rPr>
              <a:t>Code</a:t>
            </a:r>
            <a:r>
              <a:rPr lang="en-US" sz="1800" b="1" spc="-25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on</a:t>
            </a:r>
            <a:r>
              <a:rPr lang="en-US" sz="1800" b="1" spc="-40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demand</a:t>
            </a:r>
            <a:endParaRPr lang="en-IN" sz="18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8270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8905" algn="l"/>
              </a:tabLst>
            </a:pPr>
            <a:endParaRPr lang="en-IN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en-US" sz="2400" b="1" spc="-10" dirty="0">
                <a:solidFill>
                  <a:srgbClr val="FF0000"/>
                </a:solidFill>
                <a:latin typeface="Calibri"/>
                <a:cs typeface="Calibri"/>
              </a:rPr>
              <a:t>Client-server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spcBef>
                <a:spcPts val="135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1800" spc="-5" dirty="0">
                <a:latin typeface="Calibri"/>
                <a:cs typeface="Calibri"/>
              </a:rPr>
              <a:t>The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principle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behind</a:t>
            </a:r>
            <a:r>
              <a:rPr lang="en-US" sz="1800" dirty="0">
                <a:latin typeface="Calibri"/>
                <a:cs typeface="Calibri"/>
              </a:rPr>
              <a:t> the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client-server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constraint </a:t>
            </a:r>
            <a:r>
              <a:rPr lang="en-US" sz="1800" dirty="0">
                <a:latin typeface="Calibri"/>
                <a:cs typeface="Calibri"/>
              </a:rPr>
              <a:t>is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separation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of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concerns.</a:t>
            </a:r>
            <a:endParaRPr lang="en-US" sz="18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1800" spc="-5" dirty="0">
                <a:latin typeface="Calibri"/>
                <a:cs typeface="Calibri"/>
              </a:rPr>
              <a:t>Clients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should not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be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concerned </a:t>
            </a:r>
            <a:r>
              <a:rPr lang="en-US" sz="1800" dirty="0">
                <a:latin typeface="Calibri"/>
                <a:cs typeface="Calibri"/>
              </a:rPr>
              <a:t>with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spc="-20" dirty="0">
                <a:latin typeface="Calibri"/>
                <a:cs typeface="Calibri"/>
              </a:rPr>
              <a:t>storage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of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data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which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is </a:t>
            </a:r>
            <a:r>
              <a:rPr lang="en-US" sz="1800" spc="-10" dirty="0">
                <a:latin typeface="Calibri"/>
                <a:cs typeface="Calibri"/>
              </a:rPr>
              <a:t>concern</a:t>
            </a:r>
            <a:r>
              <a:rPr lang="en-US" sz="1800" spc="-5" dirty="0">
                <a:latin typeface="Calibri"/>
                <a:cs typeface="Calibri"/>
              </a:rPr>
              <a:t> of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 </a:t>
            </a:r>
            <a:r>
              <a:rPr lang="en-US" sz="1800" spc="-40" dirty="0">
                <a:latin typeface="Calibri"/>
                <a:cs typeface="Calibri"/>
              </a:rPr>
              <a:t>server.</a:t>
            </a:r>
            <a:endParaRPr lang="en-US" sz="1800" dirty="0">
              <a:latin typeface="Calibri"/>
              <a:cs typeface="Calibri"/>
            </a:endParaRPr>
          </a:p>
          <a:p>
            <a:pPr marL="12700" marR="24384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1800" spc="-5" dirty="0">
                <a:latin typeface="Calibri"/>
                <a:cs typeface="Calibri"/>
              </a:rPr>
              <a:t>Similarly </a:t>
            </a:r>
            <a:r>
              <a:rPr lang="en-US" sz="1800" dirty="0">
                <a:latin typeface="Calibri"/>
                <a:cs typeface="Calibri"/>
              </a:rPr>
              <a:t>the </a:t>
            </a:r>
            <a:r>
              <a:rPr lang="en-US" sz="1800" spc="-5" dirty="0">
                <a:latin typeface="Calibri"/>
                <a:cs typeface="Calibri"/>
              </a:rPr>
              <a:t>server should not be concerned </a:t>
            </a:r>
            <a:r>
              <a:rPr lang="en-US" sz="1800" dirty="0">
                <a:latin typeface="Calibri"/>
                <a:cs typeface="Calibri"/>
              </a:rPr>
              <a:t>about the </a:t>
            </a:r>
            <a:r>
              <a:rPr lang="en-US" sz="1800" spc="-5" dirty="0">
                <a:latin typeface="Calibri"/>
                <a:cs typeface="Calibri"/>
              </a:rPr>
              <a:t>user </a:t>
            </a:r>
            <a:r>
              <a:rPr lang="en-US" sz="1800" spc="-10" dirty="0">
                <a:latin typeface="Calibri"/>
                <a:cs typeface="Calibri"/>
              </a:rPr>
              <a:t>interface, </a:t>
            </a:r>
            <a:r>
              <a:rPr lang="en-US" sz="1800" dirty="0">
                <a:latin typeface="Calibri"/>
                <a:cs typeface="Calibri"/>
              </a:rPr>
              <a:t>which is </a:t>
            </a:r>
            <a:r>
              <a:rPr lang="en-US" sz="1800" spc="-10" dirty="0">
                <a:latin typeface="Calibri"/>
                <a:cs typeface="Calibri"/>
              </a:rPr>
              <a:t>concern </a:t>
            </a:r>
            <a:r>
              <a:rPr lang="en-US" sz="1800" spc="-5" dirty="0">
                <a:latin typeface="Calibri"/>
                <a:cs typeface="Calibri"/>
              </a:rPr>
              <a:t>of </a:t>
            </a:r>
            <a:r>
              <a:rPr lang="en-US" sz="1800" dirty="0">
                <a:latin typeface="Calibri"/>
                <a:cs typeface="Calibri"/>
              </a:rPr>
              <a:t>the </a:t>
            </a:r>
            <a:r>
              <a:rPr lang="en-US" sz="1800" spc="-53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client.</a:t>
            </a:r>
            <a:endParaRPr lang="en-US" sz="18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1800" spc="-10" dirty="0">
                <a:latin typeface="Calibri"/>
                <a:cs typeface="Calibri"/>
              </a:rPr>
              <a:t>Separation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allows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client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and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server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to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be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independently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developed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and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updated.</a:t>
            </a:r>
            <a:endParaRPr lang="en-US" sz="1800" dirty="0">
              <a:latin typeface="Calibri"/>
              <a:cs typeface="Calibri"/>
            </a:endParaRPr>
          </a:p>
          <a:p>
            <a:pPr marL="20320">
              <a:lnSpc>
                <a:spcPct val="100000"/>
              </a:lnSpc>
              <a:buSzPct val="95833"/>
              <a:tabLst>
                <a:tab pos="128905" algn="l"/>
              </a:tabLst>
            </a:pP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41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7662-2238-3F7C-B54D-60257A15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DC7E-936D-68CA-CF86-1FE200B4F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0E5906-0145-3F32-0DFC-C14662DCE617}"/>
              </a:ext>
            </a:extLst>
          </p:cNvPr>
          <p:cNvSpPr txBox="1">
            <a:spLocks noChangeArrowheads="1"/>
          </p:cNvSpPr>
          <p:nvPr/>
        </p:nvSpPr>
        <p:spPr>
          <a:xfrm>
            <a:off x="-11723" y="6411046"/>
            <a:ext cx="9144000" cy="446954"/>
          </a:xfrm>
          <a:prstGeom prst="rect">
            <a:avLst/>
          </a:prstGeom>
          <a:solidFill>
            <a:srgbClr val="C00000"/>
          </a:solidFill>
        </p:spPr>
        <p:txBody>
          <a:bodyPr anchor="b"/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Program Name: </a:t>
            </a:r>
            <a:r>
              <a:rPr lang="en-US" altLang="zh-CN" sz="2100" b="1" dirty="0" err="1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B.Tech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(CSE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</a:rPr>
              <a:t>)                                                                                   CAT - III</a:t>
            </a:r>
            <a:endParaRPr lang="en-IN" altLang="zh-CN" sz="2100" b="1" dirty="0">
              <a:solidFill>
                <a:prstClr val="white"/>
              </a:solidFill>
              <a:latin typeface="Tinos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A8D18D-1789-4805-5506-4B6AD20EE165}"/>
              </a:ext>
            </a:extLst>
          </p:cNvPr>
          <p:cNvSpPr/>
          <p:nvPr/>
        </p:nvSpPr>
        <p:spPr>
          <a:xfrm>
            <a:off x="304800" y="228600"/>
            <a:ext cx="7391400" cy="827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32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IN" sz="32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endParaRPr lang="en-IN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9B131E-5756-7FD4-BF42-0F88CEFA951E}"/>
              </a:ext>
            </a:extLst>
          </p:cNvPr>
          <p:cNvSpPr/>
          <p:nvPr/>
        </p:nvSpPr>
        <p:spPr>
          <a:xfrm>
            <a:off x="304800" y="1338627"/>
            <a:ext cx="8534400" cy="5061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63A6B4-31CD-8FA3-A76B-929CCC0C6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60953"/>
            <a:ext cx="1447800" cy="1234448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4E88E09-75B8-E75D-B879-0C28F07B532C}"/>
              </a:ext>
            </a:extLst>
          </p:cNvPr>
          <p:cNvSpPr txBox="1"/>
          <p:nvPr/>
        </p:nvSpPr>
        <p:spPr>
          <a:xfrm>
            <a:off x="384810" y="1319273"/>
            <a:ext cx="8454390" cy="4878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669" indent="-342900">
              <a:spcBef>
                <a:spcPts val="355"/>
              </a:spcBef>
              <a:buFont typeface="Wingdings" panose="05000000000000000000" pitchFamily="2" charset="2"/>
              <a:buChar char="Ø"/>
            </a:pPr>
            <a:r>
              <a:rPr lang="en-US" sz="2400" b="1" spc="-15" dirty="0">
                <a:solidFill>
                  <a:srgbClr val="FF0000"/>
                </a:solidFill>
                <a:latin typeface="Calibri"/>
                <a:cs typeface="Calibri"/>
              </a:rPr>
              <a:t>Stateless</a:t>
            </a:r>
            <a:endParaRPr lang="en-US" sz="20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433705">
              <a:spcBef>
                <a:spcPts val="60"/>
              </a:spcBef>
              <a:buSzPct val="95833"/>
              <a:buFont typeface="Arial MT"/>
              <a:buChar char="•"/>
              <a:tabLst>
                <a:tab pos="187960" algn="l"/>
              </a:tabLst>
            </a:pPr>
            <a:r>
              <a:rPr lang="en-US" sz="2400" spc="-10" dirty="0">
                <a:cs typeface="Calibri"/>
              </a:rPr>
              <a:t>Each request</a:t>
            </a:r>
            <a:r>
              <a:rPr lang="en-US" sz="2400" spc="5" dirty="0">
                <a:cs typeface="Calibri"/>
              </a:rPr>
              <a:t> </a:t>
            </a:r>
            <a:r>
              <a:rPr lang="en-US" sz="2400" spc="-15" dirty="0">
                <a:cs typeface="Calibri"/>
              </a:rPr>
              <a:t>from </a:t>
            </a:r>
            <a:r>
              <a:rPr lang="en-US" sz="2400" spc="-5" dirty="0">
                <a:cs typeface="Calibri"/>
              </a:rPr>
              <a:t>client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spc="-15" dirty="0">
                <a:cs typeface="Calibri"/>
              </a:rPr>
              <a:t>to</a:t>
            </a:r>
            <a:r>
              <a:rPr lang="en-US" sz="2400" spc="-2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server</a:t>
            </a:r>
            <a:r>
              <a:rPr lang="en-US" sz="2400" spc="15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must</a:t>
            </a:r>
            <a:r>
              <a:rPr lang="en-US" sz="2400" spc="-25" dirty="0">
                <a:cs typeface="Calibri"/>
              </a:rPr>
              <a:t> </a:t>
            </a:r>
            <a:r>
              <a:rPr lang="en-US" sz="2400" spc="-15" dirty="0">
                <a:cs typeface="Calibri"/>
              </a:rPr>
              <a:t>contain</a:t>
            </a:r>
            <a:r>
              <a:rPr lang="en-US" sz="2400" dirty="0">
                <a:cs typeface="Calibri"/>
              </a:rPr>
              <a:t> all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the</a:t>
            </a:r>
            <a:r>
              <a:rPr lang="en-US" sz="2400" spc="5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information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necessary</a:t>
            </a:r>
            <a:r>
              <a:rPr lang="en-US" sz="2400" spc="-5" dirty="0">
                <a:cs typeface="Calibri"/>
              </a:rPr>
              <a:t> </a:t>
            </a:r>
            <a:r>
              <a:rPr lang="en-US" sz="2400" spc="-15" dirty="0">
                <a:cs typeface="Calibri"/>
              </a:rPr>
              <a:t>to</a:t>
            </a:r>
            <a:r>
              <a:rPr lang="en-US" sz="2400" spc="-20" dirty="0">
                <a:cs typeface="Calibri"/>
              </a:rPr>
              <a:t> </a:t>
            </a:r>
            <a:r>
              <a:rPr lang="en-US" sz="2400" spc="-15" dirty="0">
                <a:cs typeface="Calibri"/>
              </a:rPr>
              <a:t>understand </a:t>
            </a:r>
            <a:r>
              <a:rPr lang="en-US" sz="2400" spc="-52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the </a:t>
            </a:r>
            <a:r>
              <a:rPr lang="en-US" sz="2400" spc="-10" dirty="0">
                <a:cs typeface="Calibri"/>
              </a:rPr>
              <a:t>request,</a:t>
            </a:r>
            <a:r>
              <a:rPr lang="en-US" sz="2400" dirty="0">
                <a:cs typeface="Calibri"/>
              </a:rPr>
              <a:t> and</a:t>
            </a:r>
            <a:r>
              <a:rPr lang="en-US" sz="2400" spc="-5" dirty="0">
                <a:cs typeface="Calibri"/>
              </a:rPr>
              <a:t> cannot</a:t>
            </a:r>
            <a:r>
              <a:rPr lang="en-US" sz="2400" spc="-20" dirty="0">
                <a:cs typeface="Calibri"/>
              </a:rPr>
              <a:t> </a:t>
            </a:r>
            <a:r>
              <a:rPr lang="en-US" sz="2400" spc="-25" dirty="0">
                <a:cs typeface="Calibri"/>
              </a:rPr>
              <a:t>take</a:t>
            </a:r>
            <a:r>
              <a:rPr lang="en-US" sz="2400" spc="-20" dirty="0">
                <a:cs typeface="Calibri"/>
              </a:rPr>
              <a:t> </a:t>
            </a:r>
            <a:r>
              <a:rPr lang="en-US" sz="2400" spc="-15" dirty="0">
                <a:cs typeface="Calibri"/>
              </a:rPr>
              <a:t>advantage</a:t>
            </a:r>
            <a:r>
              <a:rPr lang="en-US" sz="240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of</a:t>
            </a:r>
            <a:r>
              <a:rPr lang="en-US" sz="2400" dirty="0">
                <a:cs typeface="Calibri"/>
              </a:rPr>
              <a:t> </a:t>
            </a:r>
            <a:r>
              <a:rPr lang="en-US" sz="2400" spc="-20" dirty="0">
                <a:cs typeface="Calibri"/>
              </a:rPr>
              <a:t>any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spc="-20" dirty="0">
                <a:cs typeface="Calibri"/>
              </a:rPr>
              <a:t>stored</a:t>
            </a:r>
            <a:r>
              <a:rPr lang="en-US" sz="2400" dirty="0">
                <a:cs typeface="Calibri"/>
              </a:rPr>
              <a:t> </a:t>
            </a:r>
            <a:r>
              <a:rPr lang="en-US" sz="2400" spc="-15" dirty="0">
                <a:cs typeface="Calibri"/>
              </a:rPr>
              <a:t>context</a:t>
            </a:r>
            <a:r>
              <a:rPr lang="en-US" sz="2400" spc="-3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on</a:t>
            </a:r>
            <a:r>
              <a:rPr lang="en-US" sz="2400" dirty="0">
                <a:cs typeface="Calibri"/>
              </a:rPr>
              <a:t> the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spc="-40" dirty="0">
                <a:cs typeface="Calibri"/>
              </a:rPr>
              <a:t>server.</a:t>
            </a:r>
            <a:endParaRPr lang="en-US" sz="2400" dirty="0">
              <a:cs typeface="Calibri"/>
            </a:endParaRPr>
          </a:p>
          <a:p>
            <a:pPr marL="120014" indent="-107950"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400" spc="-5" dirty="0">
                <a:cs typeface="Calibri"/>
              </a:rPr>
              <a:t>The</a:t>
            </a:r>
            <a:r>
              <a:rPr lang="en-US" sz="240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session </a:t>
            </a:r>
            <a:r>
              <a:rPr lang="en-US" sz="2400" spc="-25" dirty="0">
                <a:cs typeface="Calibri"/>
              </a:rPr>
              <a:t>state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is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spc="-25" dirty="0">
                <a:cs typeface="Calibri"/>
              </a:rPr>
              <a:t>kept</a:t>
            </a:r>
            <a:r>
              <a:rPr lang="en-US" sz="2400" spc="-20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entirely</a:t>
            </a:r>
            <a:r>
              <a:rPr lang="en-US" sz="2400" spc="5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on </a:t>
            </a:r>
            <a:r>
              <a:rPr lang="en-US" sz="2400" dirty="0">
                <a:cs typeface="Calibri"/>
              </a:rPr>
              <a:t>the</a:t>
            </a:r>
            <a:r>
              <a:rPr lang="en-US" sz="2400" spc="-5" dirty="0">
                <a:cs typeface="Calibri"/>
              </a:rPr>
              <a:t> client.</a:t>
            </a:r>
            <a:endParaRPr lang="en-US" sz="2400" dirty="0">
              <a:cs typeface="Calibri"/>
            </a:endParaRPr>
          </a:p>
          <a:p>
            <a:pPr marL="355600" indent="-342900">
              <a:spcBef>
                <a:spcPts val="240"/>
              </a:spcBef>
              <a:buFont typeface="Wingdings" panose="05000000000000000000" pitchFamily="2" charset="2"/>
              <a:buChar char="Ø"/>
            </a:pPr>
            <a:r>
              <a:rPr lang="en-US" sz="2400" b="1" spc="-5" dirty="0">
                <a:solidFill>
                  <a:srgbClr val="FF0000"/>
                </a:solidFill>
                <a:latin typeface="Calibri"/>
                <a:cs typeface="Calibri"/>
              </a:rPr>
              <a:t>Cache-able</a:t>
            </a:r>
            <a:endParaRPr lang="en-US" sz="20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5080">
              <a:spcBef>
                <a:spcPts val="235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400" spc="-5" dirty="0">
                <a:cs typeface="Calibri"/>
              </a:rPr>
              <a:t>Cache </a:t>
            </a:r>
            <a:r>
              <a:rPr lang="en-US" sz="2400" spc="-15" dirty="0">
                <a:cs typeface="Calibri"/>
              </a:rPr>
              <a:t>constraints </a:t>
            </a:r>
            <a:r>
              <a:rPr lang="en-US" sz="2400" spc="-10" dirty="0">
                <a:cs typeface="Calibri"/>
              </a:rPr>
              <a:t>requires that </a:t>
            </a:r>
            <a:r>
              <a:rPr lang="en-US" sz="2400" dirty="0">
                <a:cs typeface="Calibri"/>
              </a:rPr>
              <a:t>the </a:t>
            </a:r>
            <a:r>
              <a:rPr lang="en-US" sz="2400" spc="-15" dirty="0">
                <a:cs typeface="Calibri"/>
              </a:rPr>
              <a:t>data </a:t>
            </a:r>
            <a:r>
              <a:rPr lang="en-US" sz="2400" dirty="0">
                <a:cs typeface="Calibri"/>
              </a:rPr>
              <a:t>within a </a:t>
            </a:r>
            <a:r>
              <a:rPr lang="en-US" sz="2400" spc="-5" dirty="0">
                <a:cs typeface="Calibri"/>
              </a:rPr>
              <a:t>response </a:t>
            </a:r>
            <a:r>
              <a:rPr lang="en-US" sz="2400" spc="-15" dirty="0">
                <a:cs typeface="Calibri"/>
              </a:rPr>
              <a:t>to </a:t>
            </a:r>
            <a:r>
              <a:rPr lang="en-US" sz="2400" dirty="0">
                <a:cs typeface="Calibri"/>
              </a:rPr>
              <a:t>a </a:t>
            </a:r>
            <a:r>
              <a:rPr lang="en-US" sz="2400" spc="-10" dirty="0">
                <a:cs typeface="Calibri"/>
              </a:rPr>
              <a:t>request </a:t>
            </a:r>
            <a:r>
              <a:rPr lang="en-US" sz="2400" spc="-5" dirty="0">
                <a:cs typeface="Calibri"/>
              </a:rPr>
              <a:t>be </a:t>
            </a:r>
            <a:r>
              <a:rPr lang="en-US" sz="2400" dirty="0">
                <a:cs typeface="Calibri"/>
              </a:rPr>
              <a:t>implicitly </a:t>
            </a:r>
            <a:r>
              <a:rPr lang="en-US" sz="2400" spc="-5" dirty="0">
                <a:cs typeface="Calibri"/>
              </a:rPr>
              <a:t>or explicitly </a:t>
            </a:r>
            <a:r>
              <a:rPr lang="en-US" sz="2400" spc="-53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leveled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as</a:t>
            </a:r>
            <a:r>
              <a:rPr lang="en-US" sz="2400" spc="-5" dirty="0">
                <a:cs typeface="Calibri"/>
              </a:rPr>
              <a:t> cache-able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or </a:t>
            </a:r>
            <a:r>
              <a:rPr lang="en-US" sz="2400" spc="-10" dirty="0">
                <a:cs typeface="Calibri"/>
              </a:rPr>
              <a:t>non</a:t>
            </a:r>
            <a:r>
              <a:rPr lang="en-US" sz="2400" spc="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cache-able.</a:t>
            </a:r>
          </a:p>
          <a:p>
            <a:pPr marL="12700" marR="109220"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400" dirty="0">
                <a:cs typeface="Calibri"/>
              </a:rPr>
              <a:t>If a </a:t>
            </a:r>
            <a:r>
              <a:rPr lang="en-US" sz="2400" spc="-5" dirty="0">
                <a:cs typeface="Calibri"/>
              </a:rPr>
              <a:t>response </a:t>
            </a:r>
            <a:r>
              <a:rPr lang="en-US" sz="2400" dirty="0">
                <a:cs typeface="Calibri"/>
              </a:rPr>
              <a:t>is </a:t>
            </a:r>
            <a:r>
              <a:rPr lang="en-US" sz="2400" spc="-5" dirty="0">
                <a:cs typeface="Calibri"/>
              </a:rPr>
              <a:t>cache-able, </a:t>
            </a:r>
            <a:r>
              <a:rPr lang="en-US" sz="2400" dirty="0">
                <a:cs typeface="Calibri"/>
              </a:rPr>
              <a:t>then a </a:t>
            </a:r>
            <a:r>
              <a:rPr lang="en-US" sz="2400" spc="-5" dirty="0">
                <a:cs typeface="Calibri"/>
              </a:rPr>
              <a:t>client cache </a:t>
            </a:r>
            <a:r>
              <a:rPr lang="en-US" sz="2400" dirty="0">
                <a:cs typeface="Calibri"/>
              </a:rPr>
              <a:t>is </a:t>
            </a:r>
            <a:r>
              <a:rPr lang="en-US" sz="2400" spc="-10" dirty="0">
                <a:cs typeface="Calibri"/>
              </a:rPr>
              <a:t>given </a:t>
            </a:r>
            <a:r>
              <a:rPr lang="en-US" sz="2400" dirty="0">
                <a:cs typeface="Calibri"/>
              </a:rPr>
              <a:t>the </a:t>
            </a:r>
            <a:r>
              <a:rPr lang="en-US" sz="2400" spc="-10" dirty="0">
                <a:cs typeface="Calibri"/>
              </a:rPr>
              <a:t>right </a:t>
            </a:r>
            <a:r>
              <a:rPr lang="en-US" sz="2400" spc="-15" dirty="0">
                <a:cs typeface="Calibri"/>
              </a:rPr>
              <a:t>to </a:t>
            </a:r>
            <a:r>
              <a:rPr lang="en-US" sz="2400" spc="-10" dirty="0">
                <a:cs typeface="Calibri"/>
              </a:rPr>
              <a:t>reuse </a:t>
            </a:r>
            <a:r>
              <a:rPr lang="en-US" sz="2400" spc="-5" dirty="0">
                <a:cs typeface="Calibri"/>
              </a:rPr>
              <a:t>that response </a:t>
            </a:r>
            <a:r>
              <a:rPr lang="en-US" sz="2400" spc="-15" dirty="0">
                <a:cs typeface="Calibri"/>
              </a:rPr>
              <a:t>data </a:t>
            </a:r>
            <a:r>
              <a:rPr lang="en-US" sz="2400" spc="-20" dirty="0">
                <a:cs typeface="Calibri"/>
              </a:rPr>
              <a:t>for </a:t>
            </a:r>
            <a:r>
              <a:rPr lang="en-US" sz="2400" spc="-530" dirty="0">
                <a:cs typeface="Calibri"/>
              </a:rPr>
              <a:t> </a:t>
            </a:r>
            <a:r>
              <a:rPr lang="en-US" sz="2400" spc="-45" dirty="0">
                <a:cs typeface="Calibri"/>
              </a:rPr>
              <a:t>later,</a:t>
            </a:r>
            <a:r>
              <a:rPr lang="en-US" sz="2400" spc="-10" dirty="0">
                <a:cs typeface="Calibri"/>
              </a:rPr>
              <a:t> equivalent</a:t>
            </a:r>
            <a:r>
              <a:rPr lang="en-US" sz="2400" spc="5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requests.</a:t>
            </a:r>
            <a:r>
              <a:rPr lang="en-US" sz="2400" spc="-5" dirty="0">
                <a:cs typeface="Calibri"/>
              </a:rPr>
              <a:t> caching </a:t>
            </a:r>
            <a:r>
              <a:rPr lang="en-US" sz="2400" spc="-10" dirty="0">
                <a:cs typeface="Calibri"/>
              </a:rPr>
              <a:t>can </a:t>
            </a:r>
            <a:r>
              <a:rPr lang="en-US" sz="2400" spc="-5" dirty="0">
                <a:cs typeface="Calibri"/>
              </a:rPr>
              <a:t>partially or</a:t>
            </a:r>
            <a:r>
              <a:rPr lang="en-US" sz="2400" spc="-10" dirty="0">
                <a:cs typeface="Calibri"/>
              </a:rPr>
              <a:t> completely</a:t>
            </a:r>
            <a:r>
              <a:rPr lang="en-US" sz="2400" spc="-15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eliminate some instructions</a:t>
            </a:r>
            <a:r>
              <a:rPr lang="en-US" sz="2400" spc="-2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and </a:t>
            </a:r>
            <a:r>
              <a:rPr lang="en-IN" sz="2400" spc="-15" dirty="0">
                <a:cs typeface="Calibri"/>
              </a:rPr>
              <a:t>improve </a:t>
            </a:r>
            <a:r>
              <a:rPr lang="en-IN" sz="2400" spc="-10" dirty="0">
                <a:cs typeface="Calibri"/>
              </a:rPr>
              <a:t>efficiency</a:t>
            </a:r>
            <a:r>
              <a:rPr lang="en-IN" sz="2400" spc="-25" dirty="0">
                <a:cs typeface="Calibri"/>
              </a:rPr>
              <a:t> </a:t>
            </a:r>
            <a:r>
              <a:rPr lang="en-IN" sz="2400" dirty="0">
                <a:cs typeface="Calibri"/>
              </a:rPr>
              <a:t>and</a:t>
            </a:r>
            <a:r>
              <a:rPr lang="en-IN" sz="2400" spc="-20" dirty="0">
                <a:cs typeface="Calibri"/>
              </a:rPr>
              <a:t> </a:t>
            </a:r>
            <a:r>
              <a:rPr lang="en-IN" sz="2400" spc="-15" dirty="0">
                <a:cs typeface="Calibri"/>
              </a:rPr>
              <a:t>scalability.</a:t>
            </a:r>
            <a:endParaRPr lang="en-IN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40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7662-2238-3F7C-B54D-60257A15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DC7E-936D-68CA-CF86-1FE200B4F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0E5906-0145-3F32-0DFC-C14662DCE6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445745"/>
            <a:ext cx="9144000" cy="380560"/>
          </a:xfrm>
          <a:prstGeom prst="rect">
            <a:avLst/>
          </a:prstGeom>
          <a:solidFill>
            <a:srgbClr val="C00000"/>
          </a:solidFill>
        </p:spPr>
        <p:txBody>
          <a:bodyPr anchor="b"/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Program Name: </a:t>
            </a:r>
            <a:r>
              <a:rPr lang="en-US" altLang="zh-CN" sz="2100" b="1" dirty="0" err="1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B.Tech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(CSE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</a:rPr>
              <a:t>)    					            CAT - III</a:t>
            </a:r>
            <a:endParaRPr lang="en-IN" altLang="zh-CN" sz="2100" b="1" dirty="0">
              <a:solidFill>
                <a:prstClr val="white"/>
              </a:solidFill>
              <a:latin typeface="Tinos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A8D18D-1789-4805-5506-4B6AD20EE165}"/>
              </a:ext>
            </a:extLst>
          </p:cNvPr>
          <p:cNvSpPr/>
          <p:nvPr/>
        </p:nvSpPr>
        <p:spPr>
          <a:xfrm>
            <a:off x="304800" y="228600"/>
            <a:ext cx="7391400" cy="827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32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IN" sz="32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endParaRPr lang="en-IN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9B131E-5756-7FD4-BF42-0F88CEFA951E}"/>
              </a:ext>
            </a:extLst>
          </p:cNvPr>
          <p:cNvSpPr/>
          <p:nvPr/>
        </p:nvSpPr>
        <p:spPr>
          <a:xfrm>
            <a:off x="304800" y="1338627"/>
            <a:ext cx="8534400" cy="4914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WebSocket-based</a:t>
            </a:r>
            <a:r>
              <a:rPr lang="en-IN" sz="2400" b="1" spc="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IN" sz="2400" b="1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 :-</a:t>
            </a:r>
          </a:p>
          <a:p>
            <a:endParaRPr lang="en-IN" sz="2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63A6B4-31CD-8FA3-A76B-929CCC0C6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60953"/>
            <a:ext cx="1447800" cy="1234448"/>
          </a:xfrm>
          <a:prstGeom prst="rect">
            <a:avLst/>
          </a:prstGeom>
        </p:spPr>
      </p:pic>
      <p:pic>
        <p:nvPicPr>
          <p:cNvPr id="9" name="object 4">
            <a:extLst>
              <a:ext uri="{FF2B5EF4-FFF2-40B4-BE49-F238E27FC236}">
                <a16:creationId xmlns:a16="http://schemas.microsoft.com/office/drawing/2014/main" id="{F949721F-C967-9F0F-BBE5-2831DABC70D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8428" y="1863019"/>
            <a:ext cx="8161072" cy="437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6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7662-2238-3F7C-B54D-60257A15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DC7E-936D-68CA-CF86-1FE200B4F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0E5906-0145-3F32-0DFC-C14662DCE6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412842"/>
            <a:ext cx="9144000" cy="429409"/>
          </a:xfrm>
          <a:prstGeom prst="rect">
            <a:avLst/>
          </a:prstGeom>
          <a:solidFill>
            <a:srgbClr val="C00000"/>
          </a:solidFill>
        </p:spPr>
        <p:txBody>
          <a:bodyPr anchor="b"/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Program Name: </a:t>
            </a:r>
            <a:r>
              <a:rPr lang="en-US" altLang="zh-CN" sz="2100" b="1" dirty="0" err="1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B.Tech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(CSE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</a:rPr>
              <a:t>)                                                                                   CAT - III</a:t>
            </a:r>
            <a:endParaRPr lang="en-IN" altLang="zh-CN" sz="2100" b="1" dirty="0">
              <a:solidFill>
                <a:prstClr val="white"/>
              </a:solidFill>
              <a:latin typeface="Tinos"/>
              <a:ea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7A1D1-E7D2-87D6-7E1D-E4C7F8A6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47" y="1681"/>
            <a:ext cx="2133600" cy="18852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42C173-DF2D-577F-5E8C-38203E274F10}"/>
              </a:ext>
            </a:extLst>
          </p:cNvPr>
          <p:cNvSpPr/>
          <p:nvPr/>
        </p:nvSpPr>
        <p:spPr>
          <a:xfrm>
            <a:off x="304800" y="228600"/>
            <a:ext cx="6718347" cy="827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36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IN" sz="36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endParaRPr lang="en-IN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B5A681-1CDC-9C69-A9E3-482C517B6F9B}"/>
              </a:ext>
            </a:extLst>
          </p:cNvPr>
          <p:cNvSpPr/>
          <p:nvPr/>
        </p:nvSpPr>
        <p:spPr>
          <a:xfrm>
            <a:off x="304800" y="1676400"/>
            <a:ext cx="8686800" cy="457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Wingdings" panose="05000000000000000000" pitchFamily="2" charset="2"/>
              <a:buChar char="Ø"/>
            </a:pPr>
            <a:r>
              <a:rPr lang="en-US" sz="24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WebSocket-based</a:t>
            </a:r>
            <a:r>
              <a:rPr lang="en-US" sz="2400" b="1" spc="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400" b="1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4" indent="-107950">
              <a:lnSpc>
                <a:spcPct val="100000"/>
              </a:lnSpc>
              <a:spcBef>
                <a:spcPts val="340"/>
              </a:spcBef>
              <a:buSzPct val="95833"/>
              <a:buFont typeface="Arial MT"/>
              <a:buChar char="•"/>
              <a:tabLst>
                <a:tab pos="120650" algn="l"/>
                <a:tab pos="4734560" algn="l"/>
              </a:tabLst>
            </a:pPr>
            <a:r>
              <a:rPr lang="en-US" sz="1800" spc="-20" dirty="0" err="1">
                <a:latin typeface="Calibri"/>
                <a:cs typeface="Calibri"/>
              </a:rPr>
              <a:t>Websocket</a:t>
            </a:r>
            <a:r>
              <a:rPr lang="en-US" sz="1800" spc="-3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APIs</a:t>
            </a:r>
            <a:r>
              <a:rPr lang="en-US" sz="1800" spc="-5" dirty="0">
                <a:latin typeface="Calibri"/>
                <a:cs typeface="Calibri"/>
              </a:rPr>
              <a:t> allow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bi-directional, full </a:t>
            </a:r>
            <a:r>
              <a:rPr lang="en-US" sz="1800" spc="-10" dirty="0">
                <a:latin typeface="Calibri"/>
                <a:cs typeface="Calibri"/>
              </a:rPr>
              <a:t>duplex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communication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between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clients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and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servers.</a:t>
            </a:r>
            <a:endParaRPr lang="en-US" sz="1800" dirty="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1800" spc="-25" dirty="0" err="1">
                <a:latin typeface="Calibri"/>
                <a:cs typeface="Calibri"/>
              </a:rPr>
              <a:t>Websocket</a:t>
            </a:r>
            <a:r>
              <a:rPr lang="en-US" sz="1800" spc="-3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APIs </a:t>
            </a:r>
            <a:r>
              <a:rPr lang="en-US" sz="1800" spc="-15" dirty="0">
                <a:solidFill>
                  <a:srgbClr val="00AF50"/>
                </a:solidFill>
                <a:latin typeface="Calibri"/>
                <a:cs typeface="Calibri"/>
              </a:rPr>
              <a:t>follow</a:t>
            </a:r>
            <a:r>
              <a:rPr lang="en-US"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lang="en-US"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rgbClr val="00AF50"/>
                </a:solidFill>
                <a:latin typeface="Calibri"/>
                <a:cs typeface="Calibri"/>
              </a:rPr>
              <a:t>exclusive</a:t>
            </a:r>
            <a:r>
              <a:rPr lang="en-US" sz="18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00AF50"/>
                </a:solidFill>
                <a:latin typeface="Calibri"/>
                <a:cs typeface="Calibri"/>
              </a:rPr>
              <a:t>pair</a:t>
            </a:r>
            <a:r>
              <a:rPr lang="en-US"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00AF50"/>
                </a:solidFill>
                <a:latin typeface="Calibri"/>
                <a:cs typeface="Calibri"/>
              </a:rPr>
              <a:t>communication</a:t>
            </a:r>
            <a:r>
              <a:rPr lang="en-US" sz="18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00AF50"/>
                </a:solidFill>
                <a:latin typeface="Calibri"/>
                <a:cs typeface="Calibri"/>
              </a:rPr>
              <a:t>model</a:t>
            </a:r>
            <a:r>
              <a:rPr lang="en-US" sz="1800" dirty="0">
                <a:latin typeface="Calibri"/>
                <a:cs typeface="Calibri"/>
              </a:rPr>
              <a:t>.</a:t>
            </a:r>
          </a:p>
          <a:p>
            <a:pPr marL="12700" marR="11430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  <a:tab pos="4457065" algn="l"/>
              </a:tabLst>
            </a:pPr>
            <a:r>
              <a:rPr lang="en-US" sz="1800" spc="-15" dirty="0">
                <a:latin typeface="Calibri"/>
                <a:cs typeface="Calibri"/>
              </a:rPr>
              <a:t>Unlike</a:t>
            </a:r>
            <a:r>
              <a:rPr lang="en-US" sz="1800" spc="-10" dirty="0">
                <a:latin typeface="Calibri"/>
                <a:cs typeface="Calibri"/>
              </a:rPr>
              <a:t> request-response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model </a:t>
            </a:r>
            <a:r>
              <a:rPr lang="en-US" sz="1800" spc="-5" dirty="0">
                <a:latin typeface="Calibri"/>
                <a:cs typeface="Calibri"/>
              </a:rPr>
              <a:t>such </a:t>
            </a:r>
            <a:r>
              <a:rPr lang="en-US" sz="1800" dirty="0">
                <a:latin typeface="Calibri"/>
                <a:cs typeface="Calibri"/>
              </a:rPr>
              <a:t>as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60" dirty="0">
                <a:latin typeface="Calibri"/>
                <a:cs typeface="Calibri"/>
              </a:rPr>
              <a:t>REST,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20" dirty="0">
                <a:latin typeface="Calibri"/>
                <a:cs typeface="Calibri"/>
              </a:rPr>
              <a:t>WebSocket</a:t>
            </a:r>
            <a:r>
              <a:rPr lang="en-US" sz="1800" spc="-3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APIs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allow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full </a:t>
            </a:r>
            <a:r>
              <a:rPr lang="en-US" sz="1800" spc="-10" dirty="0">
                <a:latin typeface="Calibri"/>
                <a:cs typeface="Calibri"/>
              </a:rPr>
              <a:t>duplex 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communication</a:t>
            </a:r>
            <a:r>
              <a:rPr lang="en-US" sz="1800" spc="-3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and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do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not</a:t>
            </a:r>
            <a:r>
              <a:rPr lang="en-US" sz="1800" spc="-10" dirty="0">
                <a:latin typeface="Calibri"/>
                <a:cs typeface="Calibri"/>
              </a:rPr>
              <a:t> require </a:t>
            </a:r>
            <a:r>
              <a:rPr lang="en-US" sz="1800" spc="-5" dirty="0">
                <a:latin typeface="Calibri"/>
                <a:cs typeface="Calibri"/>
              </a:rPr>
              <a:t>new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connection </a:t>
            </a:r>
            <a:r>
              <a:rPr lang="en-US" sz="1800" spc="-15" dirty="0">
                <a:latin typeface="Calibri"/>
                <a:cs typeface="Calibri"/>
              </a:rPr>
              <a:t>to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be setup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20" dirty="0">
                <a:latin typeface="Calibri"/>
                <a:cs typeface="Calibri"/>
              </a:rPr>
              <a:t>for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each </a:t>
            </a:r>
            <a:r>
              <a:rPr lang="en-US" sz="1800" spc="-5" dirty="0">
                <a:latin typeface="Calibri"/>
                <a:cs typeface="Calibri"/>
              </a:rPr>
              <a:t>message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to </a:t>
            </a:r>
            <a:r>
              <a:rPr lang="en-US" sz="1800" spc="-5" dirty="0">
                <a:latin typeface="Calibri"/>
                <a:cs typeface="Calibri"/>
              </a:rPr>
              <a:t>be </a:t>
            </a:r>
            <a:r>
              <a:rPr lang="en-US" sz="1800" spc="-10" dirty="0">
                <a:latin typeface="Calibri"/>
                <a:cs typeface="Calibri"/>
              </a:rPr>
              <a:t>sent.</a:t>
            </a:r>
            <a:endParaRPr lang="en-US" sz="1800" dirty="0">
              <a:latin typeface="Calibri"/>
              <a:cs typeface="Calibri"/>
            </a:endParaRPr>
          </a:p>
          <a:p>
            <a:pPr marL="12700" marR="21717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1800" spc="-20" dirty="0" err="1">
                <a:latin typeface="Calibri"/>
                <a:cs typeface="Calibri"/>
              </a:rPr>
              <a:t>Websocket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communication </a:t>
            </a:r>
            <a:r>
              <a:rPr lang="en-US" sz="1800" spc="-5" dirty="0">
                <a:latin typeface="Calibri"/>
                <a:cs typeface="Calibri"/>
              </a:rPr>
              <a:t>begins </a:t>
            </a:r>
            <a:r>
              <a:rPr lang="en-US" sz="1800" dirty="0">
                <a:latin typeface="Calibri"/>
                <a:cs typeface="Calibri"/>
              </a:rPr>
              <a:t>with a </a:t>
            </a:r>
            <a:r>
              <a:rPr lang="en-US" sz="1800" spc="-10" dirty="0">
                <a:latin typeface="Calibri"/>
                <a:cs typeface="Calibri"/>
              </a:rPr>
              <a:t>connection </a:t>
            </a:r>
            <a:r>
              <a:rPr lang="en-US" sz="1800" spc="-5" dirty="0">
                <a:latin typeface="Calibri"/>
                <a:cs typeface="Calibri"/>
              </a:rPr>
              <a:t>setup </a:t>
            </a:r>
            <a:r>
              <a:rPr lang="en-US" sz="1800" spc="-10" dirty="0">
                <a:latin typeface="Calibri"/>
                <a:cs typeface="Calibri"/>
              </a:rPr>
              <a:t>request sent by </a:t>
            </a:r>
            <a:r>
              <a:rPr lang="en-US" sz="1800" dirty="0">
                <a:latin typeface="Calibri"/>
                <a:cs typeface="Calibri"/>
              </a:rPr>
              <a:t>the </a:t>
            </a:r>
            <a:r>
              <a:rPr lang="en-US" sz="1800" spc="-5" dirty="0">
                <a:latin typeface="Calibri"/>
                <a:cs typeface="Calibri"/>
              </a:rPr>
              <a:t>client </a:t>
            </a:r>
            <a:r>
              <a:rPr lang="en-US" sz="1800" spc="-15" dirty="0">
                <a:latin typeface="Calibri"/>
                <a:cs typeface="Calibri"/>
              </a:rPr>
              <a:t>to </a:t>
            </a:r>
            <a:r>
              <a:rPr lang="en-US" sz="1800" dirty="0">
                <a:latin typeface="Calibri"/>
                <a:cs typeface="Calibri"/>
              </a:rPr>
              <a:t>the </a:t>
            </a:r>
            <a:r>
              <a:rPr lang="en-US" sz="1800" spc="-530" dirty="0">
                <a:latin typeface="Calibri"/>
                <a:cs typeface="Calibri"/>
              </a:rPr>
              <a:t> </a:t>
            </a:r>
            <a:r>
              <a:rPr lang="en-US" sz="1800" spc="-40" dirty="0">
                <a:latin typeface="Calibri"/>
                <a:cs typeface="Calibri"/>
              </a:rPr>
              <a:t>server.</a:t>
            </a:r>
            <a:endParaRPr lang="en-US" sz="1800" dirty="0">
              <a:latin typeface="Calibri"/>
              <a:cs typeface="Calibri"/>
            </a:endParaRPr>
          </a:p>
          <a:p>
            <a:pPr marL="12700" marR="43815">
              <a:lnSpc>
                <a:spcPct val="100000"/>
              </a:lnSpc>
              <a:spcBef>
                <a:spcPts val="5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1800" spc="-5" dirty="0">
                <a:latin typeface="Calibri"/>
                <a:cs typeface="Calibri"/>
              </a:rPr>
              <a:t>The </a:t>
            </a:r>
            <a:r>
              <a:rPr lang="en-US" sz="1800" spc="-10" dirty="0">
                <a:latin typeface="Calibri"/>
                <a:cs typeface="Calibri"/>
              </a:rPr>
              <a:t>request </a:t>
            </a:r>
            <a:r>
              <a:rPr lang="en-US" sz="1800" spc="-5" dirty="0">
                <a:latin typeface="Calibri"/>
                <a:cs typeface="Calibri"/>
              </a:rPr>
              <a:t>(called </a:t>
            </a:r>
            <a:r>
              <a:rPr lang="en-US" sz="1800" spc="-15" dirty="0" err="1">
                <a:solidFill>
                  <a:srgbClr val="00AF50"/>
                </a:solidFill>
                <a:latin typeface="Calibri"/>
                <a:cs typeface="Calibri"/>
              </a:rPr>
              <a:t>websocket</a:t>
            </a:r>
            <a:r>
              <a:rPr lang="en-US" sz="18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00AF50"/>
                </a:solidFill>
                <a:latin typeface="Calibri"/>
                <a:cs typeface="Calibri"/>
              </a:rPr>
              <a:t>handshake</a:t>
            </a:r>
            <a:r>
              <a:rPr lang="en-US" sz="1800" spc="-10" dirty="0">
                <a:latin typeface="Calibri"/>
                <a:cs typeface="Calibri"/>
              </a:rPr>
              <a:t>) </a:t>
            </a:r>
            <a:r>
              <a:rPr lang="en-US" sz="1800" dirty="0">
                <a:latin typeface="Calibri"/>
                <a:cs typeface="Calibri"/>
              </a:rPr>
              <a:t>is </a:t>
            </a:r>
            <a:r>
              <a:rPr lang="en-US" sz="1800" spc="-10" dirty="0">
                <a:latin typeface="Calibri"/>
                <a:cs typeface="Calibri"/>
              </a:rPr>
              <a:t>sent </a:t>
            </a:r>
            <a:r>
              <a:rPr lang="en-US" sz="1800" spc="-15" dirty="0">
                <a:solidFill>
                  <a:srgbClr val="00AF50"/>
                </a:solidFill>
                <a:latin typeface="Calibri"/>
                <a:cs typeface="Calibri"/>
              </a:rPr>
              <a:t>over </a:t>
            </a:r>
            <a:r>
              <a:rPr lang="en-US" sz="1800" spc="5" dirty="0">
                <a:solidFill>
                  <a:srgbClr val="00AF50"/>
                </a:solidFill>
                <a:latin typeface="Calibri"/>
                <a:cs typeface="Calibri"/>
              </a:rPr>
              <a:t>HTTP </a:t>
            </a:r>
            <a:r>
              <a:rPr lang="en-US" sz="1800" dirty="0">
                <a:latin typeface="Calibri"/>
                <a:cs typeface="Calibri"/>
              </a:rPr>
              <a:t>and the </a:t>
            </a:r>
            <a:r>
              <a:rPr lang="en-US" sz="1800" spc="-5" dirty="0">
                <a:latin typeface="Calibri"/>
                <a:cs typeface="Calibri"/>
              </a:rPr>
              <a:t>server </a:t>
            </a:r>
            <a:r>
              <a:rPr lang="en-US" sz="1800" spc="-10" dirty="0">
                <a:latin typeface="Calibri"/>
                <a:cs typeface="Calibri"/>
              </a:rPr>
              <a:t>interprets </a:t>
            </a:r>
            <a:r>
              <a:rPr lang="en-US" sz="1800" dirty="0">
                <a:latin typeface="Calibri"/>
                <a:cs typeface="Calibri"/>
              </a:rPr>
              <a:t>it is an </a:t>
            </a:r>
            <a:r>
              <a:rPr lang="en-US" sz="1800" spc="-530" dirty="0"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00AF50"/>
                </a:solidFill>
                <a:latin typeface="Calibri"/>
                <a:cs typeface="Calibri"/>
              </a:rPr>
              <a:t>upgrade</a:t>
            </a:r>
            <a:r>
              <a:rPr lang="en-US" sz="1800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00AF50"/>
                </a:solidFill>
                <a:latin typeface="Calibri"/>
                <a:cs typeface="Calibri"/>
              </a:rPr>
              <a:t>request</a:t>
            </a:r>
            <a:r>
              <a:rPr lang="en-US" sz="1800" spc="-10" dirty="0">
                <a:latin typeface="Calibri"/>
                <a:cs typeface="Calibri"/>
              </a:rPr>
              <a:t>.</a:t>
            </a:r>
            <a:endParaRPr lang="en-US" sz="1800" dirty="0">
              <a:latin typeface="Calibri"/>
              <a:cs typeface="Calibri"/>
            </a:endParaRPr>
          </a:p>
          <a:p>
            <a:pPr marL="12700" marR="1587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1800" dirty="0">
                <a:latin typeface="Calibri"/>
                <a:cs typeface="Calibri"/>
              </a:rPr>
              <a:t>If the </a:t>
            </a:r>
            <a:r>
              <a:rPr lang="en-US" sz="1800" spc="-5" dirty="0">
                <a:latin typeface="Calibri"/>
                <a:cs typeface="Calibri"/>
              </a:rPr>
              <a:t>server supports </a:t>
            </a:r>
            <a:r>
              <a:rPr lang="en-US" sz="1800" spc="-15" dirty="0" err="1">
                <a:latin typeface="Calibri"/>
                <a:cs typeface="Calibri"/>
              </a:rPr>
              <a:t>websocket</a:t>
            </a:r>
            <a:r>
              <a:rPr lang="en-US" sz="1800" spc="-15" dirty="0">
                <a:latin typeface="Calibri"/>
                <a:cs typeface="Calibri"/>
              </a:rPr>
              <a:t> protocol, </a:t>
            </a:r>
            <a:r>
              <a:rPr lang="en-US" sz="1800" dirty="0">
                <a:latin typeface="Calibri"/>
                <a:cs typeface="Calibri"/>
              </a:rPr>
              <a:t>the </a:t>
            </a:r>
            <a:r>
              <a:rPr lang="en-US" sz="1800" spc="-5" dirty="0">
                <a:latin typeface="Calibri"/>
                <a:cs typeface="Calibri"/>
              </a:rPr>
              <a:t>server responds </a:t>
            </a:r>
            <a:r>
              <a:rPr lang="en-US" sz="1800" spc="-10" dirty="0">
                <a:latin typeface="Calibri"/>
                <a:cs typeface="Calibri"/>
              </a:rPr>
              <a:t>to </a:t>
            </a:r>
            <a:r>
              <a:rPr lang="en-US" sz="1800" dirty="0">
                <a:latin typeface="Calibri"/>
                <a:cs typeface="Calibri"/>
              </a:rPr>
              <a:t>the </a:t>
            </a:r>
            <a:r>
              <a:rPr lang="en-US" sz="1800" spc="-15" dirty="0" err="1">
                <a:latin typeface="Calibri"/>
                <a:cs typeface="Calibri"/>
              </a:rPr>
              <a:t>websocket</a:t>
            </a:r>
            <a:r>
              <a:rPr lang="en-US" sz="1800" spc="-15" dirty="0">
                <a:latin typeface="Calibri"/>
                <a:cs typeface="Calibri"/>
              </a:rPr>
              <a:t> handshake </a:t>
            </a:r>
            <a:r>
              <a:rPr lang="en-US" sz="1800" spc="-53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response.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34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7662-2238-3F7C-B54D-60257A15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DC7E-936D-68CA-CF86-1FE200B4F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0E5906-0145-3F32-0DFC-C14662DCE617}"/>
              </a:ext>
            </a:extLst>
          </p:cNvPr>
          <p:cNvSpPr txBox="1">
            <a:spLocks noChangeArrowheads="1"/>
          </p:cNvSpPr>
          <p:nvPr/>
        </p:nvSpPr>
        <p:spPr>
          <a:xfrm>
            <a:off x="12747" y="6365250"/>
            <a:ext cx="9144000" cy="448635"/>
          </a:xfrm>
          <a:prstGeom prst="rect">
            <a:avLst/>
          </a:prstGeom>
          <a:solidFill>
            <a:srgbClr val="C00000"/>
          </a:solidFill>
        </p:spPr>
        <p:txBody>
          <a:bodyPr anchor="b"/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Program Name: </a:t>
            </a:r>
            <a:r>
              <a:rPr lang="en-US" altLang="zh-CN" sz="2100" b="1" dirty="0" err="1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B.Tech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(CSE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</a:rPr>
              <a:t>) 					            CAT - III</a:t>
            </a:r>
            <a:endParaRPr lang="en-IN" altLang="zh-CN" sz="2100" b="1" dirty="0">
              <a:solidFill>
                <a:prstClr val="white"/>
              </a:solidFill>
              <a:latin typeface="Tinos"/>
              <a:ea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7A1D1-E7D2-87D6-7E1D-E4C7F8A6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47" y="1681"/>
            <a:ext cx="2133600" cy="18852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6D856F-B492-05D9-6300-945C91B02446}"/>
              </a:ext>
            </a:extLst>
          </p:cNvPr>
          <p:cNvSpPr/>
          <p:nvPr/>
        </p:nvSpPr>
        <p:spPr>
          <a:xfrm>
            <a:off x="444500" y="343536"/>
            <a:ext cx="6578647" cy="63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36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IN" sz="36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endParaRPr lang="en-IN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AF4A1-5322-4C66-B07C-D212B14D3F2A}"/>
              </a:ext>
            </a:extLst>
          </p:cNvPr>
          <p:cNvSpPr/>
          <p:nvPr/>
        </p:nvSpPr>
        <p:spPr>
          <a:xfrm>
            <a:off x="427064" y="1549331"/>
            <a:ext cx="8564536" cy="4699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Wingdings" panose="05000000000000000000" pitchFamily="2" charset="2"/>
              <a:buChar char="Ø"/>
            </a:pPr>
            <a:r>
              <a:rPr lang="en-US" sz="2400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WebSocket-based</a:t>
            </a:r>
            <a:r>
              <a:rPr lang="en-US" sz="2400" b="1" spc="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400" b="1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63245">
              <a:lnSpc>
                <a:spcPct val="100000"/>
              </a:lnSpc>
              <a:spcBef>
                <a:spcPts val="34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client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data/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mesages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en-US" sz="20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duplex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mode.</a:t>
            </a:r>
          </a:p>
          <a:p>
            <a:pPr marL="12700" marR="508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0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overhead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</a:t>
            </a:r>
            <a:r>
              <a:rPr lang="en-US" sz="20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termination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510665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0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</a:t>
            </a:r>
            <a:r>
              <a:rPr lang="en-US" sz="2000" spc="-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4" indent="-107950">
              <a:lnSpc>
                <a:spcPct val="100000"/>
              </a:lnSpc>
              <a:spcBef>
                <a:spcPts val="5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suitable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IoT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37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B36E-09A9-42CB-80CB-42689E5D9B59}"/>
              </a:ext>
            </a:extLst>
          </p:cNvPr>
          <p:cNvSpPr txBox="1">
            <a:spLocks noChangeArrowheads="1"/>
          </p:cNvSpPr>
          <p:nvPr/>
        </p:nvSpPr>
        <p:spPr>
          <a:xfrm>
            <a:off x="-152400" y="0"/>
            <a:ext cx="9296400" cy="6853325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200000"/>
              </a:lnSpc>
              <a:defRPr/>
            </a:pPr>
            <a:endParaRPr lang="en-US" altLang="zh-CN" sz="8800" b="1" dirty="0">
              <a:solidFill>
                <a:prstClr val="white"/>
              </a:solidFill>
              <a:latin typeface="Tinos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8800" b="1" u="sng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Thank you!</a:t>
            </a:r>
            <a:endParaRPr lang="en-IN" altLang="zh-CN" sz="8800" b="1" u="sng" dirty="0">
              <a:solidFill>
                <a:prstClr val="white"/>
              </a:solidFill>
              <a:latin typeface="Tinos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58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4287011" y="0"/>
              <a:ext cx="4857115" cy="6858000"/>
            </a:xfrm>
            <a:custGeom>
              <a:avLst/>
              <a:gdLst/>
              <a:ahLst/>
              <a:cxnLst/>
              <a:rect l="l" t="t" r="r" b="b"/>
              <a:pathLst>
                <a:path w="4857115" h="6858000">
                  <a:moveTo>
                    <a:pt x="485698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856988" y="6858000"/>
                  </a:lnTo>
                  <a:lnTo>
                    <a:pt x="4856988" y="0"/>
                  </a:lnTo>
                  <a:close/>
                </a:path>
              </a:pathLst>
            </a:custGeom>
            <a:solidFill>
              <a:srgbClr val="FFB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196339"/>
              <a:ext cx="4707890" cy="5661660"/>
            </a:xfrm>
            <a:custGeom>
              <a:avLst/>
              <a:gdLst/>
              <a:ahLst/>
              <a:cxnLst/>
              <a:rect l="l" t="t" r="r" b="b"/>
              <a:pathLst>
                <a:path w="4707890" h="5661659">
                  <a:moveTo>
                    <a:pt x="4707636" y="0"/>
                  </a:moveTo>
                  <a:lnTo>
                    <a:pt x="0" y="0"/>
                  </a:lnTo>
                  <a:lnTo>
                    <a:pt x="0" y="5661660"/>
                  </a:lnTo>
                  <a:lnTo>
                    <a:pt x="4707636" y="5661660"/>
                  </a:lnTo>
                  <a:lnTo>
                    <a:pt x="470763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r>
                <a:rPr lang="en-IN" dirty="0"/>
                <a:t>      </a:t>
              </a:r>
            </a:p>
            <a:p>
              <a:r>
                <a:rPr lang="en-IN" dirty="0"/>
                <a:t>        </a:t>
              </a:r>
              <a:endParaRPr lang="en-IN" sz="1000" dirty="0">
                <a:solidFill>
                  <a:schemeClr val="bg1"/>
                </a:solidFill>
                <a:latin typeface="Arial MT"/>
              </a:endParaRPr>
            </a:p>
            <a:p>
              <a:endParaRPr lang="en-IN"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3686" y="1846435"/>
            <a:ext cx="2906714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Functional Blocks.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561" y="2151280"/>
            <a:ext cx="305923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Communication Block</a:t>
            </a:r>
            <a:r>
              <a:rPr lang="en-IN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735" y="2456126"/>
            <a:ext cx="328866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Communication APIs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44500" y="380491"/>
            <a:ext cx="1235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Contents</a:t>
            </a:r>
            <a:endParaRPr sz="240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9268F33-DA60-432D-A189-2EFE326A8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47" y="1681"/>
            <a:ext cx="2133600" cy="1885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9C51CD-11CB-D115-BA4E-0F2DC89C1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70530"/>
            <a:ext cx="5943599" cy="480647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085925B-6E85-36B4-5CDB-4E2E742AA4E7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41342"/>
            <a:ext cx="9143999" cy="416658"/>
          </a:xfrm>
          <a:prstGeom prst="rect">
            <a:avLst/>
          </a:prstGeom>
          <a:solidFill>
            <a:srgbClr val="C00000"/>
          </a:solidFill>
        </p:spPr>
        <p:txBody>
          <a:bodyPr anchor="b"/>
          <a:lstStyle/>
          <a:p>
            <a:pPr algn="just">
              <a:defRPr/>
            </a:pP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Program Name: </a:t>
            </a:r>
            <a:r>
              <a:rPr lang="en-US" altLang="zh-CN" sz="2100" b="1" dirty="0" err="1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B.Tech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(CSE)                                                                                   CAT- III</a:t>
            </a:r>
            <a:endParaRPr lang="en-IN" altLang="zh-CN" sz="2100" b="1" dirty="0">
              <a:solidFill>
                <a:prstClr val="white"/>
              </a:solidFill>
              <a:latin typeface="Tinos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7662-2238-3F7C-B54D-60257A15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DC7E-936D-68CA-CF86-1FE200B4F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0E5906-0145-3F32-0DFC-C14662DCE61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09120"/>
            <a:ext cx="9144000" cy="547199"/>
          </a:xfrm>
          <a:prstGeom prst="rect">
            <a:avLst/>
          </a:prstGeom>
          <a:solidFill>
            <a:srgbClr val="C00000"/>
          </a:solidFill>
        </p:spPr>
        <p:txBody>
          <a:bodyPr anchor="b"/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Program Name: </a:t>
            </a:r>
            <a:r>
              <a:rPr lang="en-US" altLang="zh-CN" sz="2100" b="1" dirty="0" err="1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B.Tech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(CSE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</a:rPr>
              <a:t>)                                                                                     CAT-III</a:t>
            </a:r>
            <a:endParaRPr lang="en-IN" altLang="zh-CN" sz="2100" b="1" dirty="0">
              <a:solidFill>
                <a:prstClr val="white"/>
              </a:solidFill>
              <a:latin typeface="Tinos"/>
              <a:ea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7A1D1-E7D2-87D6-7E1D-E4C7F8A6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47" y="1681"/>
            <a:ext cx="2133600" cy="18852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196DF8-4C6F-2D92-550C-84BDC5E98985}"/>
              </a:ext>
            </a:extLst>
          </p:cNvPr>
          <p:cNvSpPr/>
          <p:nvPr/>
        </p:nvSpPr>
        <p:spPr>
          <a:xfrm>
            <a:off x="304800" y="304800"/>
            <a:ext cx="6718347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US" sz="36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sz="36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sz="3600" b="1" spc="-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1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600" b="1" spc="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:-</a:t>
            </a:r>
            <a:endParaRPr lang="en-IN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28A7C-E327-40F8-99D5-59B766413E6E}"/>
              </a:ext>
            </a:extLst>
          </p:cNvPr>
          <p:cNvSpPr/>
          <p:nvPr/>
        </p:nvSpPr>
        <p:spPr>
          <a:xfrm>
            <a:off x="304800" y="1676400"/>
            <a:ext cx="8610600" cy="449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DB1243BA-4021-F8A8-25F8-328234E3E237}"/>
              </a:ext>
            </a:extLst>
          </p:cNvPr>
          <p:cNvSpPr txBox="1"/>
          <p:nvPr/>
        </p:nvSpPr>
        <p:spPr>
          <a:xfrm>
            <a:off x="444500" y="5099913"/>
            <a:ext cx="7248525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SzPct val="95833"/>
              <a:tabLst>
                <a:tab pos="120650" algn="l"/>
              </a:tabLst>
            </a:pPr>
            <a:endParaRPr lang="en-US" sz="2000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354964" indent="-342900">
              <a:lnSpc>
                <a:spcPct val="100000"/>
              </a:lnSpc>
              <a:spcBef>
                <a:spcPts val="1440"/>
              </a:spcBef>
              <a:buSzPct val="95833"/>
              <a:buFont typeface="Wingdings" panose="05000000000000000000" pitchFamily="2" charset="2"/>
              <a:buChar char="Ø"/>
              <a:tabLst>
                <a:tab pos="120650" algn="l"/>
              </a:tabLst>
            </a:pPr>
            <a:r>
              <a:rPr lang="en-US" sz="2000" spc="-5" dirty="0">
                <a:solidFill>
                  <a:srgbClr val="00B0F0"/>
                </a:solidFill>
                <a:latin typeface="Calibri"/>
                <a:cs typeface="Calibri"/>
              </a:rPr>
              <a:t>These</a:t>
            </a:r>
            <a:r>
              <a:rPr lang="en-US" sz="20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lang="en-US" sz="2000" spc="-15" dirty="0">
                <a:solidFill>
                  <a:srgbClr val="00B0F0"/>
                </a:solidFill>
                <a:latin typeface="Calibri"/>
                <a:cs typeface="Calibri"/>
              </a:rPr>
              <a:t>Platform </a:t>
            </a:r>
            <a:r>
              <a:rPr lang="en-US" sz="2000" spc="-5" dirty="0">
                <a:solidFill>
                  <a:srgbClr val="00B0F0"/>
                </a:solidFill>
                <a:latin typeface="Calibri"/>
                <a:cs typeface="Calibri"/>
              </a:rPr>
              <a:t>known</a:t>
            </a:r>
            <a:r>
              <a:rPr lang="en-US" sz="2000" spc="-9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alibri"/>
                <a:cs typeface="Calibri"/>
              </a:rPr>
              <a:t>as </a:t>
            </a:r>
            <a:r>
              <a:rPr lang="en-US" sz="2000" spc="-53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00B0F0"/>
                </a:solidFill>
                <a:latin typeface="Calibri"/>
                <a:cs typeface="Calibri"/>
              </a:rPr>
              <a:t>IoT </a:t>
            </a:r>
            <a:r>
              <a:rPr lang="en-US" sz="2000" spc="-15" dirty="0">
                <a:solidFill>
                  <a:srgbClr val="00B0F0"/>
                </a:solidFill>
                <a:latin typeface="Calibri"/>
                <a:cs typeface="Calibri"/>
              </a:rPr>
              <a:t>Platform.</a:t>
            </a:r>
            <a:endParaRPr lang="en-US" sz="2000" dirty="0">
              <a:solidFill>
                <a:srgbClr val="00B0F0"/>
              </a:solidFill>
              <a:latin typeface="Calibri"/>
              <a:cs typeface="Calibri"/>
            </a:endParaRPr>
          </a:p>
        </p:txBody>
      </p:sp>
      <p:pic>
        <p:nvPicPr>
          <p:cNvPr id="13" name="object 5">
            <a:extLst>
              <a:ext uri="{FF2B5EF4-FFF2-40B4-BE49-F238E27FC236}">
                <a16:creationId xmlns:a16="http://schemas.microsoft.com/office/drawing/2014/main" id="{03A7664C-C395-2659-BA63-BCC0D381440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596" y="1500174"/>
            <a:ext cx="8394700" cy="421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1A85E5-2AD2-E1F8-4E26-FE86274A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43536"/>
            <a:ext cx="5803900" cy="656572"/>
          </a:xfrm>
        </p:spPr>
        <p:txBody>
          <a:bodyPr/>
          <a:lstStyle/>
          <a:p>
            <a:r>
              <a:rPr lang="en-US" b="1" dirty="0" err="1"/>
              <a:t>IoT</a:t>
            </a:r>
            <a:r>
              <a:rPr lang="en-US" b="1" dirty="0"/>
              <a:t> Functional blocks</a:t>
            </a:r>
            <a:br>
              <a:rPr lang="en-US" b="1" dirty="0"/>
            </a:b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E50298-159B-BE76-2BF4-0A3B12156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CE558B-4EF4-CB84-8FEE-57A1B1F7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47" y="1681"/>
            <a:ext cx="2133600" cy="188529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9E1B51-F3C1-6C02-C569-32D50BCDE84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51508"/>
            <a:ext cx="9144000" cy="504811"/>
          </a:xfrm>
          <a:prstGeom prst="rect">
            <a:avLst/>
          </a:prstGeom>
          <a:solidFill>
            <a:srgbClr val="C00000"/>
          </a:solidFill>
        </p:spPr>
        <p:txBody>
          <a:bodyPr anchor="b"/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Program Name: </a:t>
            </a:r>
            <a:r>
              <a:rPr lang="en-US" altLang="zh-CN" sz="2100" b="1" dirty="0" err="1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B.Tech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(CSE)                                                                                     CAT-III</a:t>
            </a:r>
            <a:endParaRPr lang="en-IN" altLang="zh-CN" sz="2100" b="1" dirty="0">
              <a:solidFill>
                <a:prstClr val="white"/>
              </a:solidFill>
              <a:latin typeface="Tinos"/>
              <a:ea typeface="宋体" panose="02010600030101010101" pitchFamily="2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6F281-508D-0FA5-E411-91B33B4D8B48}"/>
              </a:ext>
            </a:extLst>
          </p:cNvPr>
          <p:cNvSpPr/>
          <p:nvPr/>
        </p:nvSpPr>
        <p:spPr>
          <a:xfrm>
            <a:off x="444500" y="1600200"/>
            <a:ext cx="8547100" cy="464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fontAlgn="base"/>
            <a:r>
              <a:rPr lang="en-US" sz="2800" dirty="0"/>
              <a:t>                            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An </a:t>
            </a:r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</a:rPr>
              <a:t>IoT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 system consists of a number of functional blocks like Devices, services, communication, security, and application that provide the capability for sensing, actuation, identification, communication, and management.</a:t>
            </a:r>
          </a:p>
          <a:p>
            <a:br>
              <a:rPr lang="en-US" sz="2800" dirty="0"/>
            </a:br>
            <a:endParaRPr lang="en-US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071538" y="1714488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1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126" y="2151942"/>
            <a:ext cx="7431747" cy="406313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logical-design-of-iot-functional-bloc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90"/>
            <a:ext cx="9144000" cy="69294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343537"/>
            <a:ext cx="8255000" cy="728010"/>
          </a:xfrm>
        </p:spPr>
        <p:txBody>
          <a:bodyPr/>
          <a:lstStyle/>
          <a:p>
            <a:pPr fontAlgn="base"/>
            <a:r>
              <a:rPr lang="en-US" b="1" dirty="0" err="1"/>
              <a:t>IoT</a:t>
            </a:r>
            <a:r>
              <a:rPr lang="en-US" b="1" dirty="0"/>
              <a:t> Functional blocks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56126" y="2151943"/>
            <a:ext cx="7431747" cy="4524315"/>
          </a:xfrm>
        </p:spPr>
        <p:txBody>
          <a:bodyPr/>
          <a:lstStyle/>
          <a:p>
            <a:pPr fontAlgn="base"/>
            <a:r>
              <a:rPr lang="en-US" sz="2800" dirty="0"/>
              <a:t>Application</a:t>
            </a:r>
          </a:p>
          <a:p>
            <a:pPr fontAlgn="base"/>
            <a:r>
              <a:rPr lang="en-US" sz="2000" b="0" dirty="0"/>
              <a:t>It is an interface that provides a control system that use by users to view the status and analyze of system.</a:t>
            </a:r>
          </a:p>
          <a:p>
            <a:pPr fontAlgn="base"/>
            <a:br>
              <a:rPr lang="en-US" b="0" dirty="0"/>
            </a:br>
            <a:endParaRPr lang="en-US" b="0" dirty="0"/>
          </a:p>
          <a:p>
            <a:pPr fontAlgn="base"/>
            <a:r>
              <a:rPr lang="en-US" sz="2800" dirty="0"/>
              <a:t>Management</a:t>
            </a:r>
          </a:p>
          <a:p>
            <a:pPr fontAlgn="base"/>
            <a:r>
              <a:rPr lang="en-US" sz="2000" b="0" dirty="0"/>
              <a:t>This functional block provides various functions that are used to manage an </a:t>
            </a:r>
            <a:r>
              <a:rPr lang="en-US" sz="2000" b="0" dirty="0" err="1"/>
              <a:t>IoT</a:t>
            </a:r>
            <a:r>
              <a:rPr lang="en-US" sz="2000" b="0" dirty="0"/>
              <a:t> system.</a:t>
            </a:r>
          </a:p>
          <a:p>
            <a:pPr fontAlgn="base"/>
            <a:br>
              <a:rPr lang="en-US" b="0" dirty="0"/>
            </a:br>
            <a:endParaRPr lang="en-US" b="0" dirty="0"/>
          </a:p>
          <a:p>
            <a:pPr fontAlgn="base"/>
            <a:r>
              <a:rPr lang="en-US" sz="2800" dirty="0"/>
              <a:t>Services</a:t>
            </a:r>
          </a:p>
          <a:p>
            <a:pPr fontAlgn="base"/>
            <a:r>
              <a:rPr lang="en-US" sz="2000" b="0" dirty="0"/>
              <a:t>This functional block provides some services like monitoring and controlling a device and publishing and deleting the data and restoring the system.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IoT</a:t>
            </a:r>
            <a:r>
              <a:rPr lang="en-US" b="1" dirty="0"/>
              <a:t> Functional blocks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126" y="2151943"/>
            <a:ext cx="7431747" cy="4555093"/>
          </a:xfrm>
        </p:spPr>
        <p:txBody>
          <a:bodyPr/>
          <a:lstStyle/>
          <a:p>
            <a:pPr fontAlgn="base"/>
            <a:r>
              <a:rPr lang="en-US" sz="2800" dirty="0"/>
              <a:t>Communication</a:t>
            </a:r>
          </a:p>
          <a:p>
            <a:pPr fontAlgn="base"/>
            <a:r>
              <a:rPr lang="en-US" b="0" dirty="0"/>
              <a:t>This block handles the communication between the client and the cloud-based server and sends/receives the data using protocols.</a:t>
            </a:r>
          </a:p>
          <a:p>
            <a:pPr fontAlgn="base"/>
            <a:br>
              <a:rPr lang="en-US" b="0" dirty="0"/>
            </a:br>
            <a:endParaRPr lang="en-US" sz="2800" b="0" dirty="0"/>
          </a:p>
          <a:p>
            <a:pPr fontAlgn="base"/>
            <a:r>
              <a:rPr lang="en-US" sz="2800" dirty="0"/>
              <a:t>Security</a:t>
            </a:r>
          </a:p>
          <a:p>
            <a:pPr fontAlgn="base"/>
            <a:r>
              <a:rPr lang="en-US" sz="2000" b="0" dirty="0"/>
              <a:t>This block is used to secure an </a:t>
            </a:r>
            <a:r>
              <a:rPr lang="en-US" sz="2000" b="0" dirty="0" err="1"/>
              <a:t>IoT</a:t>
            </a:r>
            <a:r>
              <a:rPr lang="en-US" sz="2000" b="0" dirty="0"/>
              <a:t> system using some functions like authorization, data security, authentication, 2-step verification, etc.</a:t>
            </a:r>
          </a:p>
          <a:p>
            <a:pPr fontAlgn="base"/>
            <a:br>
              <a:rPr lang="en-US" b="0" dirty="0"/>
            </a:br>
            <a:endParaRPr lang="en-US" b="0" dirty="0"/>
          </a:p>
          <a:p>
            <a:pPr fontAlgn="base"/>
            <a:r>
              <a:rPr lang="en-US" sz="2800" dirty="0"/>
              <a:t>Device</a:t>
            </a:r>
          </a:p>
          <a:p>
            <a:pPr fontAlgn="base"/>
            <a:r>
              <a:rPr lang="en-US" sz="2000" b="0" dirty="0"/>
              <a:t>These devices are used to provide sensing and monitoring control functions that collect data from the outer environment.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7662-2238-3F7C-B54D-60257A15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DC7E-936D-68CA-CF86-1FE200B4F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0E5906-0145-3F32-0DFC-C14662DCE617}"/>
              </a:ext>
            </a:extLst>
          </p:cNvPr>
          <p:cNvSpPr txBox="1">
            <a:spLocks noChangeArrowheads="1"/>
          </p:cNvSpPr>
          <p:nvPr/>
        </p:nvSpPr>
        <p:spPr>
          <a:xfrm>
            <a:off x="12747" y="6487968"/>
            <a:ext cx="9144000" cy="355600"/>
          </a:xfrm>
          <a:prstGeom prst="rect">
            <a:avLst/>
          </a:prstGeom>
          <a:solidFill>
            <a:srgbClr val="C00000"/>
          </a:solidFill>
        </p:spPr>
        <p:txBody>
          <a:bodyPr anchor="b"/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Program Name: </a:t>
            </a:r>
            <a:r>
              <a:rPr lang="en-US" altLang="zh-CN" sz="2100" b="1" dirty="0" err="1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B.Tech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</a:rPr>
              <a:t>(CSE)                                                                                      CAT-III</a:t>
            </a:r>
            <a:endParaRPr lang="en-IN" altLang="zh-CN" sz="2100" b="1" dirty="0">
              <a:solidFill>
                <a:prstClr val="white"/>
              </a:solidFill>
              <a:latin typeface="Tinos"/>
              <a:ea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7A1D1-E7D2-87D6-7E1D-E4C7F8A6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47" y="1681"/>
            <a:ext cx="2133600" cy="18852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B7B301-C962-6FFE-9740-FE0CF02B4FFF}"/>
              </a:ext>
            </a:extLst>
          </p:cNvPr>
          <p:cNvSpPr/>
          <p:nvPr/>
        </p:nvSpPr>
        <p:spPr>
          <a:xfrm>
            <a:off x="304800" y="343536"/>
            <a:ext cx="6578647" cy="63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spc="-3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Communication Model :-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E80413-7763-A567-F748-7857FD3DD13A}"/>
              </a:ext>
            </a:extLst>
          </p:cNvPr>
          <p:cNvSpPr/>
          <p:nvPr/>
        </p:nvSpPr>
        <p:spPr>
          <a:xfrm>
            <a:off x="285720" y="1357298"/>
            <a:ext cx="8686800" cy="495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b="1" spc="-10" dirty="0">
                <a:solidFill>
                  <a:srgbClr val="0070C0"/>
                </a:solidFill>
                <a:latin typeface="Calibri"/>
                <a:cs typeface="Calibri"/>
              </a:rPr>
              <a:t>Request-Response</a:t>
            </a:r>
            <a:r>
              <a:rPr lang="en-US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/>
                <a:cs typeface="Calibri"/>
              </a:rPr>
              <a:t>Model</a:t>
            </a: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b="1" spc="-5" dirty="0">
                <a:solidFill>
                  <a:srgbClr val="0070C0"/>
                </a:solidFill>
                <a:latin typeface="Calibri"/>
                <a:cs typeface="Calibri"/>
              </a:rPr>
              <a:t>Publish-Subscribe</a:t>
            </a:r>
            <a:r>
              <a:rPr lang="en-US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n-US" b="1" spc="-5" dirty="0">
                <a:solidFill>
                  <a:srgbClr val="0070C0"/>
                </a:solidFill>
                <a:latin typeface="Calibri"/>
                <a:cs typeface="Calibri"/>
              </a:rPr>
              <a:t>Model</a:t>
            </a:r>
            <a:endParaRPr lang="en-US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b="1" spc="-5" dirty="0">
                <a:solidFill>
                  <a:srgbClr val="0070C0"/>
                </a:solidFill>
                <a:latin typeface="Calibri"/>
                <a:cs typeface="Calibri"/>
              </a:rPr>
              <a:t>Push-Pull</a:t>
            </a:r>
            <a:r>
              <a:rPr lang="en-US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/>
                <a:cs typeface="Calibri"/>
              </a:rPr>
              <a:t>Model</a:t>
            </a:r>
          </a:p>
          <a:p>
            <a:pPr marL="120014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b="1" spc="-10" dirty="0">
                <a:solidFill>
                  <a:srgbClr val="0070C0"/>
                </a:solidFill>
                <a:latin typeface="Calibri"/>
                <a:cs typeface="Calibri"/>
              </a:rPr>
              <a:t>Exclusive</a:t>
            </a:r>
            <a:r>
              <a:rPr lang="en-US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n-US" b="1" spc="-15" dirty="0">
                <a:solidFill>
                  <a:srgbClr val="0070C0"/>
                </a:solidFill>
                <a:latin typeface="Calibri"/>
                <a:cs typeface="Calibri"/>
              </a:rPr>
              <a:t>Pair</a:t>
            </a:r>
            <a:r>
              <a:rPr lang="en-US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n-US" b="1" spc="-5" dirty="0">
                <a:solidFill>
                  <a:srgbClr val="0070C0"/>
                </a:solidFill>
                <a:latin typeface="Calibri"/>
                <a:cs typeface="Calibri"/>
              </a:rPr>
              <a:t>Model</a:t>
            </a:r>
            <a:endParaRPr lang="en-US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354964" indent="-342900">
              <a:lnSpc>
                <a:spcPct val="100000"/>
              </a:lnSpc>
              <a:buSzPct val="95833"/>
              <a:buFont typeface="Wingdings" panose="05000000000000000000" pitchFamily="2" charset="2"/>
              <a:buChar char="Ø"/>
              <a:tabLst>
                <a:tab pos="120650" algn="l"/>
              </a:tabLst>
            </a:pPr>
            <a:r>
              <a:rPr lang="en-US" sz="4000" b="1" spc="-15" dirty="0">
                <a:solidFill>
                  <a:srgbClr val="FF0000"/>
                </a:solidFill>
                <a:latin typeface="Calibri"/>
                <a:cs typeface="Calibri"/>
              </a:rPr>
              <a:t>Request-Response</a:t>
            </a:r>
            <a:r>
              <a:rPr lang="en-US" sz="40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000" b="1" spc="-5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</a:p>
          <a:p>
            <a:pPr marL="354964" indent="-342900">
              <a:lnSpc>
                <a:spcPct val="100000"/>
              </a:lnSpc>
              <a:buSzPct val="95833"/>
              <a:tabLst>
                <a:tab pos="120650" algn="l"/>
              </a:tabLst>
            </a:pPr>
            <a:endParaRPr lang="en-US" sz="2400" b="1" spc="-5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4964" indent="-342900">
              <a:lnSpc>
                <a:spcPct val="100000"/>
              </a:lnSpc>
              <a:buSzPct val="95833"/>
              <a:buFont typeface="Wingdings" panose="05000000000000000000" pitchFamily="2" charset="2"/>
              <a:buChar char="Ø"/>
              <a:tabLst>
                <a:tab pos="120650" algn="l"/>
              </a:tabLst>
            </a:pP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F2F616EC-EFF6-4229-5BAF-3703882B4B5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596" y="3500438"/>
            <a:ext cx="4336339" cy="2723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A8F2FCD-6ACB-F065-0F29-689213F1DE5A}"/>
              </a:ext>
            </a:extLst>
          </p:cNvPr>
          <p:cNvSpPr/>
          <p:nvPr/>
        </p:nvSpPr>
        <p:spPr>
          <a:xfrm>
            <a:off x="4800600" y="4329751"/>
            <a:ext cx="4038599" cy="921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lang="en-US" sz="1800" spc="-10" dirty="0">
                <a:latin typeface="Calibri"/>
                <a:cs typeface="Calibri"/>
              </a:rPr>
              <a:t>Request-response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is a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stateless </a:t>
            </a:r>
            <a:r>
              <a:rPr lang="en-US" sz="1800" spc="-10" dirty="0">
                <a:latin typeface="Calibri"/>
                <a:cs typeface="Calibri"/>
              </a:rPr>
              <a:t>communication </a:t>
            </a:r>
            <a:r>
              <a:rPr lang="en-US" sz="1800" spc="-52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model and each </a:t>
            </a:r>
            <a:r>
              <a:rPr lang="en-US" sz="1800" spc="-10" dirty="0">
                <a:latin typeface="Calibri"/>
                <a:cs typeface="Calibri"/>
              </a:rPr>
              <a:t>request-response </a:t>
            </a:r>
            <a:r>
              <a:rPr lang="en-US" sz="1800" spc="-5" dirty="0">
                <a:latin typeface="Calibri"/>
                <a:cs typeface="Calibri"/>
              </a:rPr>
              <a:t>pair </a:t>
            </a:r>
            <a:r>
              <a:rPr lang="en-US" sz="1800" dirty="0">
                <a:latin typeface="Calibri"/>
                <a:cs typeface="Calibri"/>
              </a:rPr>
              <a:t>is 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of</a:t>
            </a:r>
            <a:r>
              <a:rPr lang="en-US" sz="1800" spc="-10" dirty="0">
                <a:latin typeface="Calibri"/>
                <a:cs typeface="Calibri"/>
              </a:rPr>
              <a:t> others.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974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7662-2238-3F7C-B54D-60257A15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DC7E-936D-68CA-CF86-1FE200B4F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0E5906-0145-3F32-0DFC-C14662DCE617}"/>
              </a:ext>
            </a:extLst>
          </p:cNvPr>
          <p:cNvSpPr txBox="1">
            <a:spLocks noChangeArrowheads="1"/>
          </p:cNvSpPr>
          <p:nvPr/>
        </p:nvSpPr>
        <p:spPr>
          <a:xfrm>
            <a:off x="13919" y="6496057"/>
            <a:ext cx="9144000" cy="343536"/>
          </a:xfrm>
          <a:prstGeom prst="rect">
            <a:avLst/>
          </a:prstGeom>
          <a:solidFill>
            <a:srgbClr val="C00000"/>
          </a:solidFill>
        </p:spPr>
        <p:txBody>
          <a:bodyPr anchor="b"/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Program Name: </a:t>
            </a:r>
            <a:r>
              <a:rPr lang="en-US" altLang="zh-CN" sz="2100" b="1" dirty="0" err="1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B.Tech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  <a:ea typeface="宋体" panose="02010600030101010101" pitchFamily="2" charset="-122"/>
              </a:rPr>
              <a:t>(CSE</a:t>
            </a:r>
            <a:r>
              <a:rPr lang="en-US" altLang="zh-CN" sz="2100" b="1" dirty="0">
                <a:solidFill>
                  <a:prstClr val="white"/>
                </a:solidFill>
                <a:latin typeface="Tinos"/>
              </a:rPr>
              <a:t>)                                                                                      CAT-III</a:t>
            </a:r>
            <a:endParaRPr lang="en-IN" altLang="zh-CN" sz="2100" b="1" dirty="0">
              <a:solidFill>
                <a:prstClr val="white"/>
              </a:solidFill>
              <a:latin typeface="Tinos"/>
              <a:ea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7A1D1-E7D2-87D6-7E1D-E4C7F8A6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47" y="1681"/>
            <a:ext cx="2133600" cy="18852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E5F0F6-C9A8-DDB7-88F7-995ED07E9EB8}"/>
              </a:ext>
            </a:extLst>
          </p:cNvPr>
          <p:cNvSpPr/>
          <p:nvPr/>
        </p:nvSpPr>
        <p:spPr>
          <a:xfrm>
            <a:off x="228600" y="343536"/>
            <a:ext cx="6934201" cy="63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600" b="1" spc="-3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Communication Model :-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BA44B2-A634-B1DE-6C25-1C83F7190DA4}"/>
              </a:ext>
            </a:extLst>
          </p:cNvPr>
          <p:cNvSpPr/>
          <p:nvPr/>
        </p:nvSpPr>
        <p:spPr>
          <a:xfrm>
            <a:off x="228600" y="1524000"/>
            <a:ext cx="8763000" cy="480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spc="-5" dirty="0">
                <a:solidFill>
                  <a:srgbClr val="FF0000"/>
                </a:solidFill>
                <a:latin typeface="Calibri"/>
                <a:cs typeface="Calibri"/>
              </a:rPr>
              <a:t>Example: </a:t>
            </a:r>
            <a:r>
              <a:rPr lang="en-US" sz="1800" dirty="0">
                <a:latin typeface="Calibri"/>
                <a:cs typeface="Calibri"/>
              </a:rPr>
              <a:t>A </a:t>
            </a:r>
            <a:r>
              <a:rPr lang="en-US" sz="1800" spc="-5" dirty="0">
                <a:latin typeface="Calibri"/>
                <a:cs typeface="Calibri"/>
              </a:rPr>
              <a:t>client </a:t>
            </a:r>
            <a:r>
              <a:rPr lang="en-US" sz="1800" spc="-15" dirty="0">
                <a:latin typeface="Calibri"/>
                <a:cs typeface="Calibri"/>
              </a:rPr>
              <a:t>(browser) </a:t>
            </a:r>
            <a:r>
              <a:rPr lang="en-US" sz="1800" spc="-5" dirty="0">
                <a:latin typeface="Calibri"/>
                <a:cs typeface="Calibri"/>
              </a:rPr>
              <a:t>submits </a:t>
            </a:r>
            <a:r>
              <a:rPr lang="en-US" sz="1800" dirty="0">
                <a:latin typeface="Calibri"/>
                <a:cs typeface="Calibri"/>
              </a:rPr>
              <a:t>an </a:t>
            </a:r>
            <a:r>
              <a:rPr lang="en-US" sz="1800" spc="5" dirty="0">
                <a:latin typeface="Calibri"/>
                <a:cs typeface="Calibri"/>
              </a:rPr>
              <a:t>HTTP </a:t>
            </a:r>
            <a:r>
              <a:rPr lang="en-US" sz="1800" spc="-10" dirty="0">
                <a:latin typeface="Calibri"/>
                <a:cs typeface="Calibri"/>
              </a:rPr>
              <a:t>request </a:t>
            </a:r>
            <a:r>
              <a:rPr lang="en-US" sz="1800" spc="-15" dirty="0">
                <a:latin typeface="Calibri"/>
                <a:cs typeface="Calibri"/>
              </a:rPr>
              <a:t>to </a:t>
            </a:r>
            <a:r>
              <a:rPr lang="en-US" sz="1800" dirty="0">
                <a:latin typeface="Calibri"/>
                <a:cs typeface="Calibri"/>
              </a:rPr>
              <a:t>the </a:t>
            </a:r>
            <a:r>
              <a:rPr lang="en-US" sz="1800" spc="-5" dirty="0">
                <a:latin typeface="Calibri"/>
                <a:cs typeface="Calibri"/>
              </a:rPr>
              <a:t>server; </a:t>
            </a:r>
            <a:r>
              <a:rPr lang="en-US" sz="1800" dirty="0">
                <a:latin typeface="Calibri"/>
                <a:cs typeface="Calibri"/>
              </a:rPr>
              <a:t>then the </a:t>
            </a:r>
            <a:r>
              <a:rPr lang="en-US" sz="1800" spc="-5" dirty="0">
                <a:latin typeface="Calibri"/>
                <a:cs typeface="Calibri"/>
              </a:rPr>
              <a:t>server </a:t>
            </a:r>
            <a:r>
              <a:rPr lang="en-US" sz="1800" spc="-10" dirty="0">
                <a:latin typeface="Calibri"/>
                <a:cs typeface="Calibri"/>
              </a:rPr>
              <a:t>returns </a:t>
            </a:r>
            <a:r>
              <a:rPr lang="en-US" sz="1800" dirty="0">
                <a:latin typeface="Calibri"/>
                <a:cs typeface="Calibri"/>
              </a:rPr>
              <a:t>a 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response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to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client.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The</a:t>
            </a:r>
            <a:r>
              <a:rPr lang="en-US" sz="1800" spc="1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response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contains </a:t>
            </a:r>
            <a:r>
              <a:rPr lang="en-US" sz="1800" spc="-15" dirty="0">
                <a:latin typeface="Calibri"/>
                <a:cs typeface="Calibri"/>
              </a:rPr>
              <a:t>status </a:t>
            </a:r>
            <a:r>
              <a:rPr lang="en-US" sz="1800" spc="-10" dirty="0">
                <a:latin typeface="Calibri"/>
                <a:cs typeface="Calibri"/>
              </a:rPr>
              <a:t>information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about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request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and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spc="-20" dirty="0">
                <a:latin typeface="Calibri"/>
                <a:cs typeface="Calibri"/>
              </a:rPr>
              <a:t>may</a:t>
            </a:r>
            <a:r>
              <a:rPr lang="en-US" spc="-2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also </a:t>
            </a:r>
            <a:r>
              <a:rPr lang="en-IN" sz="1800" spc="-15" dirty="0">
                <a:latin typeface="Calibri"/>
                <a:cs typeface="Calibri"/>
              </a:rPr>
              <a:t>contain</a:t>
            </a:r>
            <a:r>
              <a:rPr lang="en-IN" sz="1800" spc="-30" dirty="0">
                <a:latin typeface="Calibri"/>
                <a:cs typeface="Calibri"/>
              </a:rPr>
              <a:t> </a:t>
            </a:r>
            <a:r>
              <a:rPr lang="en-IN" sz="1800" dirty="0">
                <a:latin typeface="Calibri"/>
                <a:cs typeface="Calibri"/>
              </a:rPr>
              <a:t>the</a:t>
            </a:r>
            <a:r>
              <a:rPr lang="en-IN" sz="1800" spc="-20" dirty="0">
                <a:latin typeface="Calibri"/>
                <a:cs typeface="Calibri"/>
              </a:rPr>
              <a:t> </a:t>
            </a:r>
            <a:r>
              <a:rPr lang="en-IN" sz="1800" spc="-10" dirty="0">
                <a:latin typeface="Calibri"/>
                <a:cs typeface="Calibri"/>
              </a:rPr>
              <a:t>requested</a:t>
            </a:r>
            <a:r>
              <a:rPr lang="en-IN" sz="1800" spc="-15" dirty="0">
                <a:latin typeface="Calibri"/>
                <a:cs typeface="Calibri"/>
              </a:rPr>
              <a:t> content.</a:t>
            </a:r>
            <a:endParaRPr lang="en-IN" sz="1800" dirty="0">
              <a:latin typeface="Calibri"/>
              <a:cs typeface="Calibri"/>
            </a:endParaRPr>
          </a:p>
          <a:p>
            <a:pPr algn="ctr"/>
            <a:endParaRPr lang="en-US" sz="1800" dirty="0">
              <a:latin typeface="Calibri"/>
              <a:cs typeface="Calibri"/>
            </a:endParaRPr>
          </a:p>
          <a:p>
            <a:r>
              <a:rPr lang="en-IN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Publish-Subscribe</a:t>
            </a:r>
            <a:r>
              <a:rPr lang="en-IN" sz="2400" b="1" spc="-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pc="-5" dirty="0">
                <a:solidFill>
                  <a:schemeClr val="tx1"/>
                </a:solidFill>
                <a:latin typeface="Calibri"/>
                <a:cs typeface="Calibri"/>
              </a:rPr>
              <a:t>Publish-Subscribe</a:t>
            </a:r>
            <a:r>
              <a:rPr lang="en-US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is</a:t>
            </a:r>
            <a:r>
              <a:rPr lang="en-US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lang="en-US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Calibri"/>
                <a:cs typeface="Calibri"/>
              </a:rPr>
              <a:t>communication 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model </a:t>
            </a:r>
          </a:p>
          <a:p>
            <a:r>
              <a:rPr lang="en-US" spc="-10" dirty="0">
                <a:solidFill>
                  <a:schemeClr val="tx1"/>
                </a:solidFill>
                <a:latin typeface="Calibri"/>
                <a:cs typeface="Calibri"/>
              </a:rPr>
              <a:t>That </a:t>
            </a:r>
            <a:r>
              <a:rPr lang="en-US" spc="-15" dirty="0">
                <a:solidFill>
                  <a:schemeClr val="tx1"/>
                </a:solidFill>
                <a:latin typeface="Calibri"/>
                <a:cs typeface="Calibri"/>
              </a:rPr>
              <a:t>involves </a:t>
            </a:r>
            <a:r>
              <a:rPr lang="en-US" spc="-10" dirty="0">
                <a:solidFill>
                  <a:schemeClr val="tx1"/>
                </a:solidFill>
                <a:latin typeface="Calibri"/>
                <a:cs typeface="Calibri"/>
              </a:rPr>
              <a:t>publishers, </a:t>
            </a:r>
            <a:r>
              <a:rPr lang="en-US" spc="-25" dirty="0">
                <a:solidFill>
                  <a:schemeClr val="tx1"/>
                </a:solidFill>
                <a:latin typeface="Calibri"/>
                <a:cs typeface="Calibri"/>
              </a:rPr>
              <a:t>brokers </a:t>
            </a:r>
            <a:r>
              <a:rPr lang="en-US" spc="-5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lang="en-US" spc="-10" dirty="0">
                <a:solidFill>
                  <a:schemeClr val="tx1"/>
                </a:solidFill>
                <a:latin typeface="Calibri"/>
                <a:cs typeface="Calibri"/>
              </a:rPr>
              <a:t> consumers.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spc="-5" dirty="0">
                <a:latin typeface="Calibri"/>
                <a:cs typeface="Calibri"/>
              </a:rPr>
              <a:t>Publishers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are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source</a:t>
            </a:r>
            <a:r>
              <a:rPr lang="en-US" sz="1800" spc="-5" dirty="0">
                <a:latin typeface="Calibri"/>
                <a:cs typeface="Calibri"/>
              </a:rPr>
              <a:t> of</a:t>
            </a:r>
            <a:r>
              <a:rPr lang="en-US" sz="1800" spc="-15" dirty="0">
                <a:latin typeface="Calibri"/>
                <a:cs typeface="Calibri"/>
              </a:rPr>
              <a:t>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spc="-5" dirty="0">
                <a:latin typeface="Calibri"/>
                <a:cs typeface="Calibri"/>
              </a:rPr>
              <a:t>Publishers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send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data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to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topics</a:t>
            </a:r>
            <a:r>
              <a:rPr lang="en-US" sz="1800" spc="-3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which</a:t>
            </a:r>
          </a:p>
          <a:p>
            <a:r>
              <a:rPr lang="en-US" sz="1800" spc="-10" dirty="0">
                <a:latin typeface="Calibri"/>
                <a:cs typeface="Calibri"/>
              </a:rPr>
              <a:t>are </a:t>
            </a:r>
            <a:r>
              <a:rPr lang="en-US" sz="1800" spc="-53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managed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by</a:t>
            </a:r>
            <a:r>
              <a:rPr lang="en-US" sz="1800" dirty="0">
                <a:latin typeface="Calibri"/>
                <a:cs typeface="Calibri"/>
              </a:rPr>
              <a:t> the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5" dirty="0">
                <a:latin typeface="Calibri"/>
                <a:cs typeface="Calibri"/>
              </a:rPr>
              <a:t>broker.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spc="-5" dirty="0">
                <a:latin typeface="Calibri"/>
                <a:cs typeface="Calibri"/>
              </a:rPr>
              <a:t>Publishers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are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not</a:t>
            </a:r>
            <a:r>
              <a:rPr lang="en-US" sz="1800" spc="-15" dirty="0">
                <a:latin typeface="Calibri"/>
                <a:cs typeface="Calibri"/>
              </a:rPr>
              <a:t> aware</a:t>
            </a:r>
            <a:r>
              <a:rPr lang="en-US" sz="1800" spc="-3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of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consumers.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spc="-10" dirty="0">
                <a:latin typeface="Calibri"/>
                <a:cs typeface="Calibri"/>
              </a:rPr>
              <a:t>Consumers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subscribe </a:t>
            </a:r>
            <a:r>
              <a:rPr lang="en-US" sz="1800" spc="-15" dirty="0">
                <a:latin typeface="Calibri"/>
                <a:cs typeface="Calibri"/>
              </a:rPr>
              <a:t>to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 </a:t>
            </a:r>
            <a:r>
              <a:rPr lang="en-US" sz="1800" spc="-10" dirty="0">
                <a:latin typeface="Calibri"/>
                <a:cs typeface="Calibri"/>
              </a:rPr>
              <a:t>topics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which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are</a:t>
            </a:r>
          </a:p>
          <a:p>
            <a:r>
              <a:rPr lang="en-US" sz="1800" spc="-5" dirty="0">
                <a:latin typeface="Calibri"/>
                <a:cs typeface="Calibri"/>
              </a:rPr>
              <a:t>managed</a:t>
            </a:r>
            <a:r>
              <a:rPr lang="en-US" sz="1800" spc="-10" dirty="0">
                <a:latin typeface="Calibri"/>
                <a:cs typeface="Calibri"/>
              </a:rPr>
              <a:t> by</a:t>
            </a:r>
            <a:r>
              <a:rPr lang="en-US" sz="1800" dirty="0">
                <a:latin typeface="Calibri"/>
                <a:cs typeface="Calibri"/>
              </a:rPr>
              <a:t> the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5" dirty="0">
                <a:latin typeface="Calibri"/>
                <a:cs typeface="Calibri"/>
              </a:rPr>
              <a:t>broker.</a:t>
            </a:r>
          </a:p>
          <a:p>
            <a:endParaRPr lang="en-US" sz="1800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/>
                <a:cs typeface="Calibri"/>
              </a:rPr>
              <a:t>When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 </a:t>
            </a:r>
            <a:r>
              <a:rPr lang="en-US" sz="1800" spc="-20" dirty="0">
                <a:latin typeface="Calibri"/>
                <a:cs typeface="Calibri"/>
              </a:rPr>
              <a:t>broker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receive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data</a:t>
            </a:r>
            <a:r>
              <a:rPr lang="en-US" sz="1800" spc="-20" dirty="0">
                <a:latin typeface="Calibri"/>
                <a:cs typeface="Calibri"/>
              </a:rPr>
              <a:t> for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topic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from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25" dirty="0">
                <a:latin typeface="Calibri"/>
                <a:cs typeface="Calibri"/>
              </a:rPr>
              <a:t>publisher,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it </a:t>
            </a:r>
            <a:r>
              <a:rPr lang="en-US" sz="1800" spc="-5" dirty="0">
                <a:latin typeface="Calibri"/>
                <a:cs typeface="Calibri"/>
              </a:rPr>
              <a:t>sends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 </a:t>
            </a:r>
            <a:r>
              <a:rPr lang="en-US" sz="1800" spc="-15" dirty="0">
                <a:latin typeface="Calibri"/>
                <a:cs typeface="Calibri"/>
              </a:rPr>
              <a:t>data to </a:t>
            </a:r>
            <a:r>
              <a:rPr lang="en-US" sz="1800" dirty="0">
                <a:latin typeface="Calibri"/>
                <a:cs typeface="Calibri"/>
              </a:rPr>
              <a:t>all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</a:p>
          <a:p>
            <a:r>
              <a:rPr lang="en-IN" sz="1800" spc="-5" dirty="0">
                <a:latin typeface="Calibri"/>
                <a:cs typeface="Calibri"/>
              </a:rPr>
              <a:t>subscribed</a:t>
            </a:r>
            <a:r>
              <a:rPr lang="en-IN" sz="1800" spc="-80" dirty="0">
                <a:latin typeface="Calibri"/>
                <a:cs typeface="Calibri"/>
              </a:rPr>
              <a:t> </a:t>
            </a:r>
            <a:r>
              <a:rPr lang="en-IN" sz="1800" spc="-10" dirty="0">
                <a:latin typeface="Calibri"/>
                <a:cs typeface="Calibri"/>
              </a:rPr>
              <a:t>consumers</a:t>
            </a:r>
            <a:r>
              <a:rPr lang="en-IN" spc="-10" dirty="0">
                <a:latin typeface="Calibri"/>
                <a:cs typeface="Calibri"/>
              </a:rPr>
              <a:t>.</a:t>
            </a:r>
            <a:endParaRPr lang="en-US" sz="1800" dirty="0">
              <a:latin typeface="Calibri"/>
              <a:cs typeface="Calibri"/>
            </a:endParaRPr>
          </a:p>
          <a:p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87528282-DD0D-4ABF-7390-D0A3FAE7055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0" y="2495168"/>
            <a:ext cx="3981898" cy="283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1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</TotalTime>
  <Words>1259</Words>
  <Application>Microsoft Office PowerPoint</Application>
  <PresentationFormat>On-screen Show (4:3)</PresentationFormat>
  <Paragraphs>146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MT</vt:lpstr>
      <vt:lpstr>Calibri</vt:lpstr>
      <vt:lpstr>Georgia</vt:lpstr>
      <vt:lpstr>Times New Roman</vt:lpstr>
      <vt:lpstr>Tinos</vt:lpstr>
      <vt:lpstr>Wingdings</vt:lpstr>
      <vt:lpstr>Office Theme</vt:lpstr>
      <vt:lpstr>PowerPoint Presentation</vt:lpstr>
      <vt:lpstr>Contents</vt:lpstr>
      <vt:lpstr>PowerPoint Presentation</vt:lpstr>
      <vt:lpstr>IoT Functional blocks </vt:lpstr>
      <vt:lpstr>PowerPoint Presentation</vt:lpstr>
      <vt:lpstr>IoT Functional blocks  </vt:lpstr>
      <vt:lpstr>IoT Functional blocks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 dolor sit amet consectetuer</dc:title>
  <dc:creator>Lauren Lopatko</dc:creator>
  <cp:lastModifiedBy>Abhinav Choudhary</cp:lastModifiedBy>
  <cp:revision>281</cp:revision>
  <dcterms:created xsi:type="dcterms:W3CDTF">2022-01-27T07:59:45Z</dcterms:created>
  <dcterms:modified xsi:type="dcterms:W3CDTF">2022-07-11T06:10:21Z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2019-02-06T00:00:00Z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2022-01-27T00:00:00Z</vt:filetime>
  </property>
</Properties>
</file>