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67" r:id="rId2"/>
    <p:sldId id="531" r:id="rId3"/>
    <p:sldId id="530" r:id="rId4"/>
    <p:sldId id="268" r:id="rId5"/>
    <p:sldId id="509" r:id="rId6"/>
    <p:sldId id="594" r:id="rId7"/>
    <p:sldId id="595" r:id="rId8"/>
    <p:sldId id="596" r:id="rId9"/>
    <p:sldId id="597" r:id="rId10"/>
    <p:sldId id="598" r:id="rId11"/>
    <p:sldId id="601" r:id="rId12"/>
    <p:sldId id="603" r:id="rId13"/>
    <p:sldId id="604" r:id="rId14"/>
    <p:sldId id="605" r:id="rId15"/>
    <p:sldId id="606" r:id="rId16"/>
    <p:sldId id="607" r:id="rId17"/>
    <p:sldId id="608" r:id="rId18"/>
    <p:sldId id="609" r:id="rId19"/>
    <p:sldId id="610" r:id="rId20"/>
    <p:sldId id="611" r:id="rId21"/>
    <p:sldId id="593" r:id="rId22"/>
    <p:sldId id="612" r:id="rId23"/>
    <p:sldId id="613" r:id="rId24"/>
    <p:sldId id="615" r:id="rId25"/>
    <p:sldId id="616" r:id="rId26"/>
    <p:sldId id="617" r:id="rId27"/>
    <p:sldId id="618" r:id="rId28"/>
    <p:sldId id="619" r:id="rId29"/>
    <p:sldId id="620" r:id="rId30"/>
    <p:sldId id="621" r:id="rId31"/>
    <p:sldId id="622" r:id="rId32"/>
    <p:sldId id="623" r:id="rId33"/>
    <p:sldId id="624" r:id="rId34"/>
    <p:sldId id="625" r:id="rId35"/>
    <p:sldId id="626" r:id="rId36"/>
    <p:sldId id="627" r:id="rId37"/>
    <p:sldId id="628" r:id="rId38"/>
    <p:sldId id="629" r:id="rId39"/>
    <p:sldId id="630" r:id="rId40"/>
    <p:sldId id="614" r:id="rId41"/>
    <p:sldId id="600" r:id="rId42"/>
    <p:sldId id="599" r:id="rId43"/>
    <p:sldId id="631" r:id="rId44"/>
    <p:sldId id="632" r:id="rId45"/>
    <p:sldId id="633" r:id="rId46"/>
    <p:sldId id="634" r:id="rId47"/>
    <p:sldId id="635" r:id="rId48"/>
    <p:sldId id="636" r:id="rId49"/>
    <p:sldId id="637" r:id="rId50"/>
    <p:sldId id="638" r:id="rId51"/>
    <p:sldId id="639" r:id="rId52"/>
    <p:sldId id="640" r:id="rId53"/>
    <p:sldId id="641" r:id="rId54"/>
    <p:sldId id="592" r:id="rId55"/>
    <p:sldId id="642" r:id="rId56"/>
    <p:sldId id="644" r:id="rId57"/>
    <p:sldId id="645" r:id="rId58"/>
    <p:sldId id="647" r:id="rId59"/>
    <p:sldId id="646" r:id="rId60"/>
    <p:sldId id="648" r:id="rId61"/>
    <p:sldId id="649" r:id="rId62"/>
    <p:sldId id="650" r:id="rId63"/>
    <p:sldId id="651" r:id="rId64"/>
    <p:sldId id="652" r:id="rId65"/>
    <p:sldId id="653" r:id="rId66"/>
    <p:sldId id="654" r:id="rId67"/>
    <p:sldId id="655" r:id="rId68"/>
    <p:sldId id="643" r:id="rId69"/>
    <p:sldId id="529" r:id="rId70"/>
    <p:sldId id="540" r:id="rId71"/>
    <p:sldId id="27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 Section" id="{E10F0653-3B5D-400A-890C-4BA19A83C793}">
          <p14:sldIdLst>
            <p14:sldId id="267"/>
            <p14:sldId id="531"/>
          </p14:sldIdLst>
        </p14:section>
        <p14:section name="Class 1" id="{5618FBC6-33D9-49B2-9CE5-60E8164B54EE}">
          <p14:sldIdLst>
            <p14:sldId id="530"/>
            <p14:sldId id="268"/>
            <p14:sldId id="509"/>
            <p14:sldId id="594"/>
            <p14:sldId id="595"/>
            <p14:sldId id="596"/>
            <p14:sldId id="597"/>
            <p14:sldId id="598"/>
            <p14:sldId id="601"/>
            <p14:sldId id="603"/>
            <p14:sldId id="604"/>
            <p14:sldId id="605"/>
            <p14:sldId id="606"/>
            <p14:sldId id="607"/>
            <p14:sldId id="608"/>
            <p14:sldId id="609"/>
            <p14:sldId id="610"/>
            <p14:sldId id="611"/>
            <p14:sldId id="593"/>
          </p14:sldIdLst>
        </p14:section>
        <p14:section name="Class 2" id="{70CE2C43-1D40-4CA0-8938-1862AC237006}">
          <p14:sldIdLst>
            <p14:sldId id="612"/>
            <p14:sldId id="613"/>
            <p14:sldId id="615"/>
            <p14:sldId id="616"/>
            <p14:sldId id="617"/>
            <p14:sldId id="618"/>
            <p14:sldId id="619"/>
            <p14:sldId id="620"/>
            <p14:sldId id="621"/>
            <p14:sldId id="622"/>
            <p14:sldId id="623"/>
            <p14:sldId id="624"/>
            <p14:sldId id="625"/>
            <p14:sldId id="626"/>
            <p14:sldId id="627"/>
            <p14:sldId id="628"/>
            <p14:sldId id="629"/>
            <p14:sldId id="630"/>
            <p14:sldId id="614"/>
          </p14:sldIdLst>
        </p14:section>
        <p14:section name="Class 3" id="{C6B8D2A9-FC93-464E-88B1-924F262CF0F9}">
          <p14:sldIdLst>
            <p14:sldId id="600"/>
            <p14:sldId id="599"/>
            <p14:sldId id="631"/>
            <p14:sldId id="632"/>
            <p14:sldId id="633"/>
            <p14:sldId id="634"/>
            <p14:sldId id="635"/>
            <p14:sldId id="636"/>
            <p14:sldId id="637"/>
            <p14:sldId id="638"/>
            <p14:sldId id="639"/>
            <p14:sldId id="640"/>
            <p14:sldId id="641"/>
            <p14:sldId id="592"/>
          </p14:sldIdLst>
        </p14:section>
        <p14:section name="Class 4" id="{75883A78-CB51-46D3-A8B0-021B6F51DD8F}">
          <p14:sldIdLst>
            <p14:sldId id="642"/>
            <p14:sldId id="644"/>
            <p14:sldId id="645"/>
            <p14:sldId id="647"/>
            <p14:sldId id="646"/>
            <p14:sldId id="648"/>
            <p14:sldId id="649"/>
            <p14:sldId id="650"/>
            <p14:sldId id="651"/>
            <p14:sldId id="652"/>
            <p14:sldId id="653"/>
            <p14:sldId id="654"/>
            <p14:sldId id="655"/>
            <p14:sldId id="643"/>
          </p14:sldIdLst>
        </p14:section>
        <p14:section name="Class 5" id="{F15D5048-4CD7-4A07-9C50-8C10E1D02F62}">
          <p14:sldIdLst/>
        </p14:section>
        <p14:section name="Class 6" id="{AAC9A7F0-6BBB-47B9-8CFC-F64A7BD98B7B}">
          <p14:sldIdLst/>
        </p14:section>
        <p14:section name="End Note" id="{9F2A50D3-EB1C-4D3D-9220-33EBABB8DDF1}">
          <p14:sldIdLst>
            <p14:sldId id="529"/>
            <p14:sldId id="540"/>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r N" initials="SKN" lastIdx="1" clrIdx="0">
    <p:extLst>
      <p:ext uri="{19B8F6BF-5375-455C-9EA6-DF929625EA0E}">
        <p15:presenceInfo xmlns:p15="http://schemas.microsoft.com/office/powerpoint/2012/main" userId="00f1e889415bfc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82" d="100"/>
          <a:sy n="82"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58EE-7384-42EF-932F-AB39233AB5AD}" type="datetimeFigureOut">
              <a:rPr lang="en-IN" smtClean="0"/>
              <a:t>16-10-2022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12791-40C7-4B68-9E98-DD4613C4716B}" type="slidenum">
              <a:rPr lang="en-IN" smtClean="0"/>
              <a:t>‹#›</a:t>
            </a:fld>
            <a:endParaRPr lang="en-IN"/>
          </a:p>
        </p:txBody>
      </p:sp>
    </p:spTree>
    <p:extLst>
      <p:ext uri="{BB962C8B-B14F-4D97-AF65-F5344CB8AC3E}">
        <p14:creationId xmlns:p14="http://schemas.microsoft.com/office/powerpoint/2010/main" val="329748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3604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175976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30426BD-E764-4A4C-9011-EA352FC8D98E}"/>
              </a:ext>
            </a:extLst>
          </p:cNvPr>
          <p:cNvSpPr>
            <a:spLocks noGrp="1"/>
          </p:cNvSpPr>
          <p:nvPr>
            <p:ph sz="quarter" idx="10" hasCustomPrompt="1"/>
          </p:nvPr>
        </p:nvSpPr>
        <p:spPr>
          <a:xfrm>
            <a:off x="2446338" y="2875230"/>
            <a:ext cx="7402512" cy="2832100"/>
          </a:xfrm>
          <a:prstGeom prst="rect">
            <a:avLst/>
          </a:prstGeom>
        </p:spPr>
        <p:txBody>
          <a:bodyPr/>
          <a:lstStyle>
            <a:lvl1pPr algn="ctr">
              <a:buNone/>
              <a:defRPr sz="7400" b="1" cap="none" spc="0">
                <a:ln w="0"/>
                <a:solidFill>
                  <a:schemeClr val="tx1"/>
                </a:solidFill>
                <a:effectLst/>
              </a:defRPr>
            </a:lvl1pPr>
            <a:lvl2pPr>
              <a:defRPr b="0" cap="none" spc="0">
                <a:ln w="0"/>
                <a:solidFill>
                  <a:schemeClr val="tx1"/>
                </a:solidFill>
                <a:effectLst>
                  <a:outerShdw blurRad="38100" dist="19050" dir="2700000" algn="tl" rotWithShape="0">
                    <a:schemeClr val="dk1">
                      <a:alpha val="40000"/>
                    </a:schemeClr>
                  </a:outerShdw>
                </a:effectLst>
              </a:defRPr>
            </a:lvl2pPr>
            <a:lvl3pPr>
              <a:defRPr b="0" cap="none" spc="0">
                <a:ln w="0"/>
                <a:solidFill>
                  <a:schemeClr val="tx1"/>
                </a:solidFill>
                <a:effectLst>
                  <a:outerShdw blurRad="38100" dist="19050" dir="2700000" algn="tl" rotWithShape="0">
                    <a:schemeClr val="dk1">
                      <a:alpha val="40000"/>
                    </a:schemeClr>
                  </a:outerShdw>
                </a:effectLst>
              </a:defRPr>
            </a:lvl3pPr>
            <a:lvl4pPr>
              <a:defRPr b="0" cap="none" spc="0">
                <a:ln w="0"/>
                <a:solidFill>
                  <a:schemeClr val="tx1"/>
                </a:solidFill>
                <a:effectLst>
                  <a:outerShdw blurRad="38100" dist="19050" dir="2700000" algn="tl" rotWithShape="0">
                    <a:schemeClr val="dk1">
                      <a:alpha val="40000"/>
                    </a:schemeClr>
                  </a:outerShdw>
                </a:effectLst>
              </a:defRPr>
            </a:lvl4pPr>
            <a:lvl5pPr>
              <a:defRPr b="0" cap="none" spc="0">
                <a:ln w="0"/>
                <a:solidFill>
                  <a:schemeClr val="tx1"/>
                </a:solidFill>
                <a:effectLst>
                  <a:outerShdw blurRad="38100" dist="19050" dir="2700000" algn="tl" rotWithShape="0">
                    <a:schemeClr val="dk1">
                      <a:alpha val="40000"/>
                    </a:schemeClr>
                  </a:outerShdw>
                </a:effectLst>
              </a:defRPr>
            </a:lvl5pPr>
          </a:lstStyle>
          <a:p>
            <a:pPr lvl="0"/>
            <a:r>
              <a:rPr lang="en-US" dirty="0"/>
              <a:t>THANK YOU</a:t>
            </a:r>
            <a:endParaRPr lang="en-IN" dirty="0"/>
          </a:p>
        </p:txBody>
      </p:sp>
      <p:sp>
        <p:nvSpPr>
          <p:cNvPr id="5" name="Content Placeholder 6">
            <a:extLst>
              <a:ext uri="{FF2B5EF4-FFF2-40B4-BE49-F238E27FC236}">
                <a16:creationId xmlns:a16="http://schemas.microsoft.com/office/drawing/2014/main" id="{0FBC8F38-893B-475B-926F-78FE4F7D399F}"/>
              </a:ext>
            </a:extLst>
          </p:cNvPr>
          <p:cNvSpPr>
            <a:spLocks noGrp="1"/>
          </p:cNvSpPr>
          <p:nvPr>
            <p:ph sz="quarter" idx="11"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Tree>
    <p:extLst>
      <p:ext uri="{BB962C8B-B14F-4D97-AF65-F5344CB8AC3E}">
        <p14:creationId xmlns:p14="http://schemas.microsoft.com/office/powerpoint/2010/main" val="2099031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6"/>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043105819"/>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mailto:sureshkumar@galgotiasunviersity.edu.in"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BCSE2370</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5332163" y="610710"/>
            <a:ext cx="6940627" cy="401638"/>
          </a:xfrm>
        </p:spPr>
        <p:txBody>
          <a:bodyPr/>
          <a:lstStyle/>
          <a:p>
            <a:r>
              <a:rPr lang="en-IN" sz="2000" dirty="0"/>
              <a:t>Course Name: Data Communication and Networking</a:t>
            </a:r>
            <a:endParaRPr lang="en-IN"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Mr. </a:t>
            </a:r>
            <a:r>
              <a:rPr lang="en-IN" altLang="zh-CN" b="1" dirty="0">
                <a:ea typeface="+mj-ea"/>
                <a:cs typeface="+mj-cs"/>
              </a:rPr>
              <a:t>Suresh Kumar N</a:t>
            </a:r>
            <a:endParaRPr lang="en-IN"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838324" y="1770635"/>
            <a:ext cx="8752735"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Subject Code: BCSE2370</a:t>
            </a:r>
          </a:p>
          <a:p>
            <a:r>
              <a:rPr lang="en-IN" b="1" dirty="0"/>
              <a:t>Subject Name: Data Communication and Networking </a:t>
            </a:r>
          </a:p>
        </p:txBody>
      </p:sp>
    </p:spTree>
    <p:extLst>
      <p:ext uri="{BB962C8B-B14F-4D97-AF65-F5344CB8AC3E}">
        <p14:creationId xmlns:p14="http://schemas.microsoft.com/office/powerpoint/2010/main" val="645367229"/>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MAC address or media access control address is a unique identifier allotted to a network interface controller (NIC) of a device. It is used as a network address for data transmission within a network segment like Ethernet, Wi-Fi, and Bluetooth.</a:t>
            </a:r>
          </a:p>
          <a:p>
            <a:pPr algn="just" fontAlgn="auto">
              <a:spcAft>
                <a:spcPts val="0"/>
              </a:spcAft>
              <a:defRPr/>
            </a:pPr>
            <a:r>
              <a:rPr lang="en-US" sz="2400" dirty="0"/>
              <a:t>MAC address is assigned to a network adapter at the time of manufacturing. It is hardwired or hard-coded in the network interface card (NIC). A MAC address comprises of six groups of two hexadecimal digits, separated by hyphens, colons, or no separators. An example of a MAC address is 00:0A:89:5B:F0:11.</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MAC Addresses</a:t>
            </a:r>
          </a:p>
        </p:txBody>
      </p:sp>
    </p:spTree>
    <p:extLst>
      <p:ext uri="{BB962C8B-B14F-4D97-AF65-F5344CB8AC3E}">
        <p14:creationId xmlns:p14="http://schemas.microsoft.com/office/powerpoint/2010/main" val="394459883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a:buNone/>
            </a:pPr>
            <a:r>
              <a:rPr lang="en-US" b="0" i="0" dirty="0">
                <a:solidFill>
                  <a:srgbClr val="000000"/>
                </a:solidFill>
                <a:effectLst/>
                <a:latin typeface="Nunito" pitchFamily="2" charset="0"/>
              </a:rPr>
              <a:t>Channel Allocation may be done using two schemes −</a:t>
            </a:r>
          </a:p>
          <a:p>
            <a:pPr marL="457200" indent="-457200" algn="l">
              <a:buFont typeface="+mj-lt"/>
              <a:buAutoNum type="arabicPeriod"/>
            </a:pPr>
            <a:r>
              <a:rPr lang="en-US" b="1" i="0" dirty="0">
                <a:solidFill>
                  <a:srgbClr val="000000"/>
                </a:solidFill>
                <a:effectLst/>
                <a:latin typeface="Nunito" pitchFamily="2" charset="0"/>
              </a:rPr>
              <a:t>Static Channel Allocation</a:t>
            </a:r>
          </a:p>
          <a:p>
            <a:pPr marL="457200" indent="-457200" algn="l">
              <a:buFont typeface="+mj-lt"/>
              <a:buAutoNum type="arabicPeriod"/>
            </a:pPr>
            <a:r>
              <a:rPr lang="en-US" b="1" i="0" dirty="0">
                <a:solidFill>
                  <a:srgbClr val="000000"/>
                </a:solidFill>
                <a:effectLst/>
                <a:latin typeface="Nunito" pitchFamily="2" charset="0"/>
              </a:rPr>
              <a:t>Dynamic Channel Allocation</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Channel Allocation</a:t>
            </a:r>
          </a:p>
        </p:txBody>
      </p:sp>
    </p:spTree>
    <p:extLst>
      <p:ext uri="{BB962C8B-B14F-4D97-AF65-F5344CB8AC3E}">
        <p14:creationId xmlns:p14="http://schemas.microsoft.com/office/powerpoint/2010/main" val="348532028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When there is more than one user who desires to access a shared network channel, an algorithm is deployed for channel allocation among the competing users. </a:t>
            </a:r>
          </a:p>
          <a:p>
            <a:pPr algn="just" fontAlgn="auto">
              <a:spcAft>
                <a:spcPts val="0"/>
              </a:spcAft>
              <a:defRPr/>
            </a:pPr>
            <a:r>
              <a:rPr lang="en-US" sz="2400" dirty="0"/>
              <a:t>Static channel allocation is a traditional method of channel allocation in which a fixed portion of the frequency channel is allotted to each user, who may be base stations, access points or terminal equipment. </a:t>
            </a:r>
          </a:p>
          <a:p>
            <a:pPr algn="just" fontAlgn="auto">
              <a:spcAft>
                <a:spcPts val="0"/>
              </a:spcAft>
              <a:defRPr/>
            </a:pPr>
            <a:r>
              <a:rPr lang="en-US" sz="2400" dirty="0"/>
              <a:t>This scheme is also referred to as fixed channel allocation or fixed channel assignment.</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Static Channel Allocation</a:t>
            </a:r>
          </a:p>
        </p:txBody>
      </p:sp>
    </p:spTree>
    <p:extLst>
      <p:ext uri="{BB962C8B-B14F-4D97-AF65-F5344CB8AC3E}">
        <p14:creationId xmlns:p14="http://schemas.microsoft.com/office/powerpoint/2010/main" val="106664907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sz="2400" b="1" dirty="0"/>
              <a:t>Working Principle:</a:t>
            </a:r>
          </a:p>
          <a:p>
            <a:pPr algn="just" fontAlgn="auto">
              <a:spcAft>
                <a:spcPts val="0"/>
              </a:spcAft>
              <a:defRPr/>
            </a:pPr>
            <a:r>
              <a:rPr lang="en-US" sz="2400" dirty="0"/>
              <a:t>Suppose that there are N competing users. </a:t>
            </a:r>
          </a:p>
          <a:p>
            <a:pPr algn="just" fontAlgn="auto">
              <a:spcAft>
                <a:spcPts val="0"/>
              </a:spcAft>
              <a:defRPr/>
            </a:pPr>
            <a:r>
              <a:rPr lang="en-US" sz="2400" dirty="0"/>
              <a:t>Here, the total bandwidth is divided into N discrete channels using frequency division multiplexing (FDM). </a:t>
            </a:r>
          </a:p>
          <a:p>
            <a:pPr algn="just" fontAlgn="auto">
              <a:spcAft>
                <a:spcPts val="0"/>
              </a:spcAft>
              <a:defRPr/>
            </a:pPr>
            <a:r>
              <a:rPr lang="en-US" sz="2400" dirty="0"/>
              <a:t>In most cases, the size of the channels is equal. Each of these channels is assigned to one user.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Static Channel Allocation</a:t>
            </a:r>
          </a:p>
        </p:txBody>
      </p:sp>
    </p:spTree>
    <p:extLst>
      <p:ext uri="{BB962C8B-B14F-4D97-AF65-F5344CB8AC3E}">
        <p14:creationId xmlns:p14="http://schemas.microsoft.com/office/powerpoint/2010/main" val="137548764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sz="2400" b="1" dirty="0"/>
              <a:t>Advantages:</a:t>
            </a:r>
          </a:p>
          <a:p>
            <a:pPr algn="just" fontAlgn="auto">
              <a:spcAft>
                <a:spcPts val="0"/>
              </a:spcAft>
              <a:defRPr/>
            </a:pPr>
            <a:r>
              <a:rPr lang="en-US" sz="2400" dirty="0"/>
              <a:t>Static channel allocation scheme is particularly suitable for situations where there are a small number of fixed users having a steady flow of uniform network traffic. </a:t>
            </a:r>
          </a:p>
          <a:p>
            <a:pPr algn="just" fontAlgn="auto">
              <a:spcAft>
                <a:spcPts val="0"/>
              </a:spcAft>
              <a:defRPr/>
            </a:pPr>
            <a:r>
              <a:rPr lang="en-US" sz="2400" dirty="0"/>
              <a:t>The allocation technique is simple and so the additional overhead of a complex algorithm need not be incurred. </a:t>
            </a:r>
          </a:p>
          <a:p>
            <a:pPr algn="just" fontAlgn="auto">
              <a:spcAft>
                <a:spcPts val="0"/>
              </a:spcAft>
              <a:defRPr/>
            </a:pPr>
            <a:r>
              <a:rPr lang="en-US" sz="2400" dirty="0"/>
              <a:t>Besides, there is no interference between the users since each user is assigned a fixed channel which is not shared with others.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Static Channel Allocation</a:t>
            </a:r>
          </a:p>
        </p:txBody>
      </p:sp>
    </p:spTree>
    <p:extLst>
      <p:ext uri="{BB962C8B-B14F-4D97-AF65-F5344CB8AC3E}">
        <p14:creationId xmlns:p14="http://schemas.microsoft.com/office/powerpoint/2010/main" val="190714649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212190"/>
            <a:ext cx="11497616" cy="4433619"/>
          </a:xfrm>
        </p:spPr>
        <p:txBody>
          <a:bodyPr/>
          <a:lstStyle/>
          <a:p>
            <a:pPr marL="0" indent="0" algn="just" fontAlgn="auto">
              <a:spcAft>
                <a:spcPts val="0"/>
              </a:spcAft>
              <a:buNone/>
              <a:defRPr/>
            </a:pPr>
            <a:r>
              <a:rPr lang="en-US" sz="2400" b="1" dirty="0"/>
              <a:t>Disadvantages:</a:t>
            </a:r>
          </a:p>
          <a:p>
            <a:pPr algn="just" fontAlgn="auto">
              <a:spcAft>
                <a:spcPts val="0"/>
              </a:spcAft>
              <a:defRPr/>
            </a:pPr>
            <a:r>
              <a:rPr lang="en-US" sz="2400" dirty="0"/>
              <a:t>Most real-life network situations have a variable number of users, usually large in number with </a:t>
            </a:r>
            <a:r>
              <a:rPr lang="en-US" sz="2400" dirty="0" err="1"/>
              <a:t>bursty</a:t>
            </a:r>
            <a:r>
              <a:rPr lang="en-US" sz="2400" dirty="0"/>
              <a:t> traffic. If the value of N is very large, the bandwidth available for each user will be very less. This will reduce the throughput if the user needs to send a large volume of data once in a while.</a:t>
            </a:r>
          </a:p>
          <a:p>
            <a:pPr algn="just" fontAlgn="auto">
              <a:spcAft>
                <a:spcPts val="0"/>
              </a:spcAft>
              <a:defRPr/>
            </a:pPr>
            <a:r>
              <a:rPr lang="en-US" sz="2400" dirty="0"/>
              <a:t>It is very unlikely that all the users will be communicating all the time. However, since all of them are allocated fixed bandwidths, the bandwidth allocated to non-communicating users lies wasted. If the number of users is more than N, then some of them will be denied service, even if there are unused frequencies.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Static Channel Allocation</a:t>
            </a:r>
          </a:p>
        </p:txBody>
      </p:sp>
    </p:spTree>
    <p:extLst>
      <p:ext uri="{BB962C8B-B14F-4D97-AF65-F5344CB8AC3E}">
        <p14:creationId xmlns:p14="http://schemas.microsoft.com/office/powerpoint/2010/main" val="2843715660"/>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When there are more than one user who desire to access a shared network channel, an algorithm is deployed for channel allocation among the competing users. </a:t>
            </a:r>
          </a:p>
          <a:p>
            <a:pPr algn="just" fontAlgn="auto">
              <a:spcAft>
                <a:spcPts val="0"/>
              </a:spcAft>
              <a:defRPr/>
            </a:pPr>
            <a:r>
              <a:rPr lang="en-US" sz="2400" dirty="0"/>
              <a:t>Dynamic channel allocation encompasses the channel allocation schemes where channels are allotted to users dynamically as per their requirements, from a central pool.</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Dynamic Channel Allocation</a:t>
            </a:r>
          </a:p>
        </p:txBody>
      </p:sp>
    </p:spTree>
    <p:extLst>
      <p:ext uri="{BB962C8B-B14F-4D97-AF65-F5344CB8AC3E}">
        <p14:creationId xmlns:p14="http://schemas.microsoft.com/office/powerpoint/2010/main" val="162487551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30977"/>
            <a:ext cx="11497616" cy="4433619"/>
          </a:xfrm>
        </p:spPr>
        <p:txBody>
          <a:bodyPr/>
          <a:lstStyle/>
          <a:p>
            <a:pPr marL="0" indent="0" algn="just">
              <a:buNone/>
              <a:defRPr/>
            </a:pPr>
            <a:r>
              <a:rPr lang="en-US" sz="2400" b="1" dirty="0"/>
              <a:t>Working Principle:</a:t>
            </a:r>
          </a:p>
          <a:p>
            <a:pPr algn="just" fontAlgn="auto">
              <a:spcAft>
                <a:spcPts val="0"/>
              </a:spcAft>
              <a:defRPr/>
            </a:pPr>
            <a:r>
              <a:rPr lang="en-US" sz="2400" dirty="0"/>
              <a:t>In dynamic channel allocation schemes, frequency channels are not permanently allotted to any user. </a:t>
            </a:r>
          </a:p>
          <a:p>
            <a:pPr algn="just" fontAlgn="auto">
              <a:spcAft>
                <a:spcPts val="0"/>
              </a:spcAft>
              <a:defRPr/>
            </a:pPr>
            <a:r>
              <a:rPr lang="en-US" sz="2400" dirty="0"/>
              <a:t>Channels are assigned to the user as needed depending upon the network environment. </a:t>
            </a:r>
          </a:p>
          <a:p>
            <a:pPr algn="just" fontAlgn="auto">
              <a:spcAft>
                <a:spcPts val="0"/>
              </a:spcAft>
              <a:defRPr/>
            </a:pPr>
            <a:r>
              <a:rPr lang="en-US" sz="2400" dirty="0"/>
              <a:t>The available channels are kept in a queue or a spool. The allocation of the channels is temporary. </a:t>
            </a:r>
          </a:p>
          <a:p>
            <a:pPr algn="just" fontAlgn="auto">
              <a:spcAft>
                <a:spcPts val="0"/>
              </a:spcAft>
              <a:defRPr/>
            </a:pPr>
            <a:r>
              <a:rPr lang="en-US" sz="2400" dirty="0"/>
              <a:t>Distribution of the channels to the contending users is based upon distribution of the users in the network and offered traffic load. The allocation is done so that transmission interference is minimized.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Dynamic Channel Allocation</a:t>
            </a:r>
          </a:p>
        </p:txBody>
      </p:sp>
    </p:spTree>
    <p:extLst>
      <p:ext uri="{BB962C8B-B14F-4D97-AF65-F5344CB8AC3E}">
        <p14:creationId xmlns:p14="http://schemas.microsoft.com/office/powerpoint/2010/main" val="73667514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sz="2400" dirty="0"/>
              <a:t>The dynamic channel allocation schemes can be divided into three categories −</a:t>
            </a:r>
          </a:p>
          <a:p>
            <a:pPr marL="457200" indent="-457200" algn="just" fontAlgn="auto">
              <a:spcAft>
                <a:spcPts val="0"/>
              </a:spcAft>
              <a:buFont typeface="+mj-lt"/>
              <a:buAutoNum type="arabicPeriod"/>
              <a:defRPr/>
            </a:pPr>
            <a:r>
              <a:rPr lang="en-US" sz="2400" dirty="0"/>
              <a:t>Interference Adaptive Dynamic Channel Allocation (IA-DCA)</a:t>
            </a:r>
          </a:p>
          <a:p>
            <a:pPr marL="457200" indent="-457200" algn="just" fontAlgn="auto">
              <a:spcAft>
                <a:spcPts val="0"/>
              </a:spcAft>
              <a:buFont typeface="+mj-lt"/>
              <a:buAutoNum type="arabicPeriod"/>
              <a:defRPr/>
            </a:pPr>
            <a:r>
              <a:rPr lang="en-US" sz="2400" dirty="0"/>
              <a:t>Location Adaptive Dynamic Channel Allocation (LA-DCA)</a:t>
            </a:r>
          </a:p>
          <a:p>
            <a:pPr marL="457200" indent="-457200" algn="just" fontAlgn="auto">
              <a:spcAft>
                <a:spcPts val="0"/>
              </a:spcAft>
              <a:buFont typeface="+mj-lt"/>
              <a:buAutoNum type="arabicPeriod"/>
              <a:defRPr/>
            </a:pPr>
            <a:r>
              <a:rPr lang="en-US" sz="2400" dirty="0"/>
              <a:t>Traffic Adaptive Dynamic Channel Allocation (TA-DCA)</a:t>
            </a:r>
          </a:p>
          <a:p>
            <a:pPr algn="just" fontAlgn="auto">
              <a:spcAft>
                <a:spcPts val="0"/>
              </a:spcAft>
              <a:defRPr/>
            </a:pPr>
            <a:r>
              <a:rPr lang="en-US" sz="2400" dirty="0"/>
              <a:t>All these schemes evaluate the cost of using each available channel and allocates the channel with the optimum cost.</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Dynamic Channel Allocation</a:t>
            </a:r>
          </a:p>
        </p:txBody>
      </p:sp>
    </p:spTree>
    <p:extLst>
      <p:ext uri="{BB962C8B-B14F-4D97-AF65-F5344CB8AC3E}">
        <p14:creationId xmlns:p14="http://schemas.microsoft.com/office/powerpoint/2010/main" val="236273259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a:buNone/>
              <a:defRPr/>
            </a:pPr>
            <a:r>
              <a:rPr lang="en-US" sz="2400" b="1" dirty="0"/>
              <a:t>Advantages:</a:t>
            </a:r>
          </a:p>
          <a:p>
            <a:pPr algn="just">
              <a:defRPr/>
            </a:pPr>
            <a:r>
              <a:rPr lang="en-US" sz="2400" dirty="0"/>
              <a:t>Dynamic channel allocation schemes allots channels as needed. This results in optimum utilization of network resources. </a:t>
            </a:r>
          </a:p>
          <a:p>
            <a:pPr algn="just">
              <a:defRPr/>
            </a:pPr>
            <a:r>
              <a:rPr lang="en-US" sz="2400" dirty="0"/>
              <a:t>There are less chances of denial of services and call blocking in case of voice transmission. These schemes adjust bandwidth allotment according to traffic volume, and so are particularly suitable for </a:t>
            </a:r>
            <a:r>
              <a:rPr lang="en-US" sz="2400" dirty="0" err="1"/>
              <a:t>bursty</a:t>
            </a:r>
            <a:r>
              <a:rPr lang="en-US" sz="2400" dirty="0"/>
              <a:t> traffic.</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Dynamic Channel Allocation</a:t>
            </a:r>
          </a:p>
        </p:txBody>
      </p:sp>
    </p:spTree>
    <p:extLst>
      <p:ext uri="{BB962C8B-B14F-4D97-AF65-F5344CB8AC3E}">
        <p14:creationId xmlns:p14="http://schemas.microsoft.com/office/powerpoint/2010/main" val="58933119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Mr. </a:t>
            </a:r>
            <a:r>
              <a:rPr lang="en-IN" altLang="zh-CN" b="1" dirty="0">
                <a:ea typeface="+mj-ea"/>
                <a:cs typeface="+mj-cs"/>
              </a:rPr>
              <a:t>Suresh Kumar N</a:t>
            </a:r>
            <a:endParaRPr lang="en-IN"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345234" y="783772"/>
            <a:ext cx="11607280" cy="52888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COURSE OUTCOMES </a:t>
            </a:r>
          </a:p>
          <a:p>
            <a:pPr algn="l"/>
            <a:endParaRPr lang="en-US" sz="1200" dirty="0"/>
          </a:p>
          <a:p>
            <a:pPr algn="l"/>
            <a:r>
              <a:rPr lang="en-US" sz="2000" i="1" dirty="0"/>
              <a:t>On completion of the course, the student will be able to, </a:t>
            </a:r>
          </a:p>
          <a:p>
            <a:pPr algn="l">
              <a:lnSpc>
                <a:spcPct val="170000"/>
              </a:lnSpc>
            </a:pPr>
            <a:r>
              <a:rPr lang="en-US" sz="2000" dirty="0">
                <a:latin typeface="+mn-lt"/>
              </a:rPr>
              <a:t>CO1. Understand the different networking sub-systems and their functions in a telecommunication system.</a:t>
            </a:r>
          </a:p>
          <a:p>
            <a:pPr algn="l">
              <a:lnSpc>
                <a:spcPct val="170000"/>
              </a:lnSpc>
            </a:pPr>
            <a:r>
              <a:rPr lang="en-US" sz="2000" dirty="0">
                <a:latin typeface="+mn-lt"/>
              </a:rPr>
              <a:t>CO2. Understand and configure the different types of network topologies and protocols.</a:t>
            </a:r>
          </a:p>
          <a:p>
            <a:pPr algn="l">
              <a:lnSpc>
                <a:spcPct val="170000"/>
              </a:lnSpc>
            </a:pPr>
            <a:r>
              <a:rPr lang="en-US" sz="2000" dirty="0">
                <a:latin typeface="+mn-lt"/>
              </a:rPr>
              <a:t>CO3. Understand the different protocols layers of the OSI model. </a:t>
            </a:r>
          </a:p>
          <a:p>
            <a:pPr algn="l">
              <a:lnSpc>
                <a:spcPct val="170000"/>
              </a:lnSpc>
            </a:pPr>
            <a:r>
              <a:rPr lang="en-US" sz="2000" dirty="0">
                <a:latin typeface="+mn-lt"/>
              </a:rPr>
              <a:t>CO4. Examine and analyze the network-layer concepts like Network-Layer services – </a:t>
            </a:r>
          </a:p>
          <a:p>
            <a:pPr algn="l">
              <a:lnSpc>
                <a:spcPct val="170000"/>
              </a:lnSpc>
            </a:pPr>
            <a:r>
              <a:rPr lang="en-US" sz="2000" dirty="0">
                <a:latin typeface="+mn-lt"/>
              </a:rPr>
              <a:t>Routing -IP protocol -IP addressing. </a:t>
            </a:r>
          </a:p>
          <a:p>
            <a:pPr algn="l">
              <a:lnSpc>
                <a:spcPct val="170000"/>
              </a:lnSpc>
            </a:pPr>
            <a:r>
              <a:rPr lang="en-US" sz="2000" dirty="0">
                <a:latin typeface="+mn-lt"/>
              </a:rPr>
              <a:t>CO5. Examine and analyze the different link-layer and local area network concepts like Link-Layer services –Ethernet -Token Ring -Error detection and correction -ARP protocol</a:t>
            </a:r>
          </a:p>
          <a:p>
            <a:pPr algn="l">
              <a:lnSpc>
                <a:spcPct val="170000"/>
              </a:lnSpc>
            </a:pPr>
            <a:r>
              <a:rPr lang="en-US" sz="2000" dirty="0">
                <a:latin typeface="+mn-lt"/>
              </a:rPr>
              <a:t>CO6. Gain understanding of latest trends and research areas in the course</a:t>
            </a:r>
            <a:endParaRPr lang="en-IN" sz="2000" dirty="0">
              <a:latin typeface="+mn-lt"/>
            </a:endParaRPr>
          </a:p>
        </p:txBody>
      </p:sp>
      <p:sp>
        <p:nvSpPr>
          <p:cNvPr id="14" name="Content Placeholder 4">
            <a:extLst>
              <a:ext uri="{FF2B5EF4-FFF2-40B4-BE49-F238E27FC236}">
                <a16:creationId xmlns:a16="http://schemas.microsoft.com/office/drawing/2014/main" id="{2AF6A08D-CC8A-C64F-DDE7-C302E3BBF3C6}"/>
              </a:ext>
            </a:extLst>
          </p:cNvPr>
          <p:cNvSpPr>
            <a:spLocks noGrp="1"/>
          </p:cNvSpPr>
          <p:nvPr>
            <p:ph sz="quarter" idx="11"/>
          </p:nvPr>
        </p:nvSpPr>
        <p:spPr>
          <a:xfrm>
            <a:off x="1504947" y="610711"/>
            <a:ext cx="3966358" cy="401637"/>
          </a:xfrm>
        </p:spPr>
        <p:txBody>
          <a:bodyPr/>
          <a:lstStyle/>
          <a:p>
            <a:r>
              <a:rPr lang="en-IN" sz="2000" dirty="0"/>
              <a:t>Course Code: BCSE2370</a:t>
            </a:r>
          </a:p>
        </p:txBody>
      </p:sp>
      <p:sp>
        <p:nvSpPr>
          <p:cNvPr id="15" name="Content Placeholder 5">
            <a:extLst>
              <a:ext uri="{FF2B5EF4-FFF2-40B4-BE49-F238E27FC236}">
                <a16:creationId xmlns:a16="http://schemas.microsoft.com/office/drawing/2014/main" id="{48CA64D9-54A2-2E32-4BF3-F9A69D4B4EB9}"/>
              </a:ext>
            </a:extLst>
          </p:cNvPr>
          <p:cNvSpPr>
            <a:spLocks noGrp="1"/>
          </p:cNvSpPr>
          <p:nvPr>
            <p:ph sz="quarter" idx="12"/>
          </p:nvPr>
        </p:nvSpPr>
        <p:spPr>
          <a:xfrm>
            <a:off x="5332163" y="610710"/>
            <a:ext cx="6940627" cy="401638"/>
          </a:xfrm>
        </p:spPr>
        <p:txBody>
          <a:bodyPr/>
          <a:lstStyle/>
          <a:p>
            <a:r>
              <a:rPr lang="en-IN" sz="2000" dirty="0"/>
              <a:t>Course Name: Data Communication and Networking</a:t>
            </a:r>
            <a:endParaRPr lang="en-IN" dirty="0"/>
          </a:p>
        </p:txBody>
      </p:sp>
    </p:spTree>
    <p:extLst>
      <p:ext uri="{BB962C8B-B14F-4D97-AF65-F5344CB8AC3E}">
        <p14:creationId xmlns:p14="http://schemas.microsoft.com/office/powerpoint/2010/main" val="2866928359"/>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a:buNone/>
              <a:defRPr/>
            </a:pPr>
            <a:r>
              <a:rPr lang="en-US" b="1" dirty="0"/>
              <a:t>Disa</a:t>
            </a:r>
            <a:r>
              <a:rPr lang="en-US" sz="2400" b="1" dirty="0"/>
              <a:t>dvantages:</a:t>
            </a:r>
          </a:p>
          <a:p>
            <a:pPr algn="just">
              <a:defRPr/>
            </a:pPr>
            <a:r>
              <a:rPr lang="en-US" sz="2400" dirty="0"/>
              <a:t>Dynamic channel allocation schemes increases the computational as well as storage load on the system.</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Dynamic Channel Allocation</a:t>
            </a:r>
          </a:p>
        </p:txBody>
      </p:sp>
    </p:spTree>
    <p:extLst>
      <p:ext uri="{BB962C8B-B14F-4D97-AF65-F5344CB8AC3E}">
        <p14:creationId xmlns:p14="http://schemas.microsoft.com/office/powerpoint/2010/main" val="279170744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Summary</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Medium Access sub layer </a:t>
            </a:r>
          </a:p>
          <a:p>
            <a:pPr marL="457200" indent="-457200" algn="l">
              <a:lnSpc>
                <a:spcPct val="150000"/>
              </a:lnSpc>
              <a:buFont typeface="Arial" panose="020B0604020202020204" pitchFamily="34" charset="0"/>
              <a:buChar char="•"/>
            </a:pPr>
            <a:r>
              <a:rPr lang="en-US" sz="2800" b="1" dirty="0"/>
              <a:t>Channel Allocations</a:t>
            </a:r>
          </a:p>
        </p:txBody>
      </p:sp>
    </p:spTree>
    <p:extLst>
      <p:ext uri="{BB962C8B-B14F-4D97-AF65-F5344CB8AC3E}">
        <p14:creationId xmlns:p14="http://schemas.microsoft.com/office/powerpoint/2010/main" val="1314232084"/>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Topics to be covered</a:t>
            </a: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LAN protocols</a:t>
            </a:r>
          </a:p>
          <a:p>
            <a:pPr marL="457200" indent="-457200" algn="l">
              <a:lnSpc>
                <a:spcPct val="150000"/>
              </a:lnSpc>
              <a:buFont typeface="Arial" panose="020B0604020202020204" pitchFamily="34" charset="0"/>
              <a:buChar char="•"/>
            </a:pPr>
            <a:r>
              <a:rPr lang="en-US" sz="2800" b="1" dirty="0"/>
              <a:t>ALOHA protocols</a:t>
            </a:r>
          </a:p>
          <a:p>
            <a:pPr marL="457200" indent="-457200" algn="l">
              <a:lnSpc>
                <a:spcPct val="150000"/>
              </a:lnSpc>
              <a:buFont typeface="Arial" panose="020B0604020202020204" pitchFamily="34" charset="0"/>
              <a:buChar char="•"/>
            </a:pPr>
            <a:r>
              <a:rPr lang="en-US" sz="2800" b="1" dirty="0"/>
              <a:t>Overview of IEEE standards</a:t>
            </a:r>
          </a:p>
          <a:p>
            <a:pPr marL="457200" indent="-457200" algn="l">
              <a:lnSpc>
                <a:spcPct val="150000"/>
              </a:lnSpc>
              <a:buFont typeface="Arial" panose="020B0604020202020204" pitchFamily="34" charset="0"/>
              <a:buChar char="•"/>
            </a:pPr>
            <a:r>
              <a:rPr lang="en-US" sz="2800" b="1"/>
              <a:t>FDDI</a:t>
            </a:r>
            <a:endParaRPr lang="en-US" sz="2800" b="1" dirty="0"/>
          </a:p>
        </p:txBody>
      </p:sp>
    </p:spTree>
    <p:extLst>
      <p:ext uri="{BB962C8B-B14F-4D97-AF65-F5344CB8AC3E}">
        <p14:creationId xmlns:p14="http://schemas.microsoft.com/office/powerpoint/2010/main" val="2563763952"/>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A LAN is a high-speed, fault-tolerant data network that covers a relatively small geographic area.  </a:t>
            </a:r>
          </a:p>
          <a:p>
            <a:pPr algn="just" fontAlgn="auto">
              <a:spcAft>
                <a:spcPts val="0"/>
              </a:spcAft>
              <a:defRPr/>
            </a:pPr>
            <a:r>
              <a:rPr lang="en-US" sz="2400" dirty="0"/>
              <a:t>It typically connects workstations, personal computers, printers, and other devices.  </a:t>
            </a:r>
          </a:p>
          <a:p>
            <a:pPr algn="just" fontAlgn="auto">
              <a:spcAft>
                <a:spcPts val="0"/>
              </a:spcAft>
              <a:defRPr/>
            </a:pPr>
            <a:r>
              <a:rPr lang="en-US" sz="2400" dirty="0"/>
              <a:t>LANs offer computer users many advantages, including shared access to devices and applications, file exchange between connected users, and communication between users via electronic mail and other applications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LAN protocols</a:t>
            </a:r>
          </a:p>
        </p:txBody>
      </p:sp>
    </p:spTree>
    <p:extLst>
      <p:ext uri="{BB962C8B-B14F-4D97-AF65-F5344CB8AC3E}">
        <p14:creationId xmlns:p14="http://schemas.microsoft.com/office/powerpoint/2010/main" val="258755576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212190"/>
            <a:ext cx="11497616" cy="4433619"/>
          </a:xfrm>
        </p:spPr>
        <p:txBody>
          <a:bodyPr/>
          <a:lstStyle/>
          <a:p>
            <a:pPr marL="457200" indent="-457200" algn="just" fontAlgn="auto">
              <a:spcAft>
                <a:spcPts val="0"/>
              </a:spcAft>
              <a:buFont typeface="+mj-lt"/>
              <a:buAutoNum type="arabicPeriod"/>
              <a:defRPr/>
            </a:pPr>
            <a:r>
              <a:rPr lang="en-US" sz="2400" b="1" dirty="0"/>
              <a:t>"Ethernet" </a:t>
            </a:r>
            <a:r>
              <a:rPr lang="en-US" sz="2400" dirty="0"/>
              <a:t>is by far the most common type of LAN protocol. It is found in homes and offices throughout the world and is recognizable by its common "CAT5" copper cable medium. It uses a switch or hub to which all systems connect to exchange data.</a:t>
            </a:r>
          </a:p>
          <a:p>
            <a:pPr marL="457200" indent="-457200" algn="just" fontAlgn="auto">
              <a:spcAft>
                <a:spcPts val="0"/>
              </a:spcAft>
              <a:buFont typeface="+mj-lt"/>
              <a:buAutoNum type="arabicPeriod"/>
              <a:defRPr/>
            </a:pPr>
            <a:r>
              <a:rPr lang="en-US" sz="2400" b="1" dirty="0"/>
              <a:t>"Token Ring" </a:t>
            </a:r>
            <a:r>
              <a:rPr lang="en-US" sz="2400" dirty="0"/>
              <a:t>is an older LAN technology that is not prevalent anymore. The basic premise of "Token Ring" is a single "token" is passed from system to system, or through a hub, and only the intended recipient reads the token.</a:t>
            </a:r>
          </a:p>
          <a:p>
            <a:pPr marL="457200" indent="-457200" algn="just" fontAlgn="auto">
              <a:spcAft>
                <a:spcPts val="0"/>
              </a:spcAft>
              <a:buFont typeface="+mj-lt"/>
              <a:buAutoNum type="arabicPeriod"/>
              <a:defRPr/>
            </a:pPr>
            <a:r>
              <a:rPr lang="en-US" sz="2400" b="1" dirty="0"/>
              <a:t>"FDDI" </a:t>
            </a:r>
            <a:r>
              <a:rPr lang="en-US" sz="2400" dirty="0"/>
              <a:t>defines how LAN traffic is transmitted over fiber cabling. Fiber cabling is used when longer distances, usually between floors or buildings, are required, or where heightened security is required.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LAN protocols</a:t>
            </a:r>
          </a:p>
        </p:txBody>
      </p:sp>
    </p:spTree>
    <p:extLst>
      <p:ext uri="{BB962C8B-B14F-4D97-AF65-F5344CB8AC3E}">
        <p14:creationId xmlns:p14="http://schemas.microsoft.com/office/powerpoint/2010/main" val="343683412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It is designed for wireless LAN (Local Area Network) but can also be used in a shared medium to transmit data. Using this method, any station can transmit data across a network simultaneously when a data frameset is available for transmission.</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ALOHA </a:t>
            </a:r>
            <a:r>
              <a:rPr lang="en-US" dirty="0"/>
              <a:t>P</a:t>
            </a:r>
            <a:r>
              <a:rPr lang="en-US" sz="2800" b="1" dirty="0"/>
              <a:t>rotocol</a:t>
            </a:r>
          </a:p>
        </p:txBody>
      </p:sp>
    </p:spTree>
    <p:extLst>
      <p:ext uri="{BB962C8B-B14F-4D97-AF65-F5344CB8AC3E}">
        <p14:creationId xmlns:p14="http://schemas.microsoft.com/office/powerpoint/2010/main" val="20774872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457200" indent="-457200" algn="just" fontAlgn="auto">
              <a:spcAft>
                <a:spcPts val="0"/>
              </a:spcAft>
              <a:buFont typeface="+mj-lt"/>
              <a:buAutoNum type="arabicPeriod"/>
              <a:defRPr/>
            </a:pPr>
            <a:r>
              <a:rPr lang="en-US" sz="2400" dirty="0"/>
              <a:t>Any station can transmit data to a channel at any time.</a:t>
            </a:r>
          </a:p>
          <a:p>
            <a:pPr marL="457200" indent="-457200" algn="just" fontAlgn="auto">
              <a:spcAft>
                <a:spcPts val="0"/>
              </a:spcAft>
              <a:buFont typeface="+mj-lt"/>
              <a:buAutoNum type="arabicPeriod"/>
              <a:defRPr/>
            </a:pPr>
            <a:r>
              <a:rPr lang="en-US" sz="2400" dirty="0"/>
              <a:t>It does not require any carrier sensing.</a:t>
            </a:r>
          </a:p>
          <a:p>
            <a:pPr marL="457200" indent="-457200" algn="just" fontAlgn="auto">
              <a:spcAft>
                <a:spcPts val="0"/>
              </a:spcAft>
              <a:buFont typeface="+mj-lt"/>
              <a:buAutoNum type="arabicPeriod"/>
              <a:defRPr/>
            </a:pPr>
            <a:r>
              <a:rPr lang="en-US" sz="2400" dirty="0"/>
              <a:t>Collision and data frames may be lost during the transmission of data through multiple stations.</a:t>
            </a:r>
          </a:p>
          <a:p>
            <a:pPr marL="457200" indent="-457200" algn="just" fontAlgn="auto">
              <a:spcAft>
                <a:spcPts val="0"/>
              </a:spcAft>
              <a:buFont typeface="+mj-lt"/>
              <a:buAutoNum type="arabicPeriod"/>
              <a:defRPr/>
            </a:pPr>
            <a:r>
              <a:rPr lang="en-US" sz="2400" dirty="0"/>
              <a:t>Acknowledgment of the frames exists in Aloha. Hence, there is no collision detection.</a:t>
            </a:r>
          </a:p>
          <a:p>
            <a:pPr marL="457200" indent="-457200" algn="just" fontAlgn="auto">
              <a:spcAft>
                <a:spcPts val="0"/>
              </a:spcAft>
              <a:buFont typeface="+mj-lt"/>
              <a:buAutoNum type="arabicPeriod"/>
              <a:defRPr/>
            </a:pPr>
            <a:r>
              <a:rPr lang="en-US" sz="2400" dirty="0"/>
              <a:t>It requires retransmission of data after some random amount of time.</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ALOHA </a:t>
            </a:r>
            <a:r>
              <a:rPr lang="en-US" dirty="0"/>
              <a:t>Rules</a:t>
            </a:r>
            <a:endParaRPr lang="en-US" sz="2800" b="1" dirty="0"/>
          </a:p>
        </p:txBody>
      </p:sp>
    </p:spTree>
    <p:extLst>
      <p:ext uri="{BB962C8B-B14F-4D97-AF65-F5344CB8AC3E}">
        <p14:creationId xmlns:p14="http://schemas.microsoft.com/office/powerpoint/2010/main" val="299986699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ALOHA </a:t>
            </a:r>
            <a:r>
              <a:rPr lang="en-US" dirty="0"/>
              <a:t>Protocol</a:t>
            </a:r>
            <a:endParaRPr lang="en-US" sz="2800" b="1" dirty="0"/>
          </a:p>
        </p:txBody>
      </p:sp>
      <p:pic>
        <p:nvPicPr>
          <p:cNvPr id="1026" name="Picture 2" descr="Multiple access protocol- ALOHA, CSMA, CSMA/CA and CSMA/CD">
            <a:extLst>
              <a:ext uri="{FF2B5EF4-FFF2-40B4-BE49-F238E27FC236}">
                <a16:creationId xmlns:a16="http://schemas.microsoft.com/office/drawing/2014/main" id="{663D3C31-0756-F985-39CB-88C06030D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948" y="2416630"/>
            <a:ext cx="5892104" cy="202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0691"/>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212190"/>
            <a:ext cx="11497616" cy="4433619"/>
          </a:xfrm>
        </p:spPr>
        <p:txBody>
          <a:bodyPr/>
          <a:lstStyle/>
          <a:p>
            <a:pPr algn="just">
              <a:defRPr/>
            </a:pPr>
            <a:r>
              <a:rPr lang="en-US" sz="2400" dirty="0"/>
              <a:t>Whenever data is available for sending over a channel at stations, we use Pure Aloha. In pure Aloha, when each station transmits data to a channel without checking whether the channel is idle or not, the chances of collision may occur, and the data frame can be lost. </a:t>
            </a:r>
          </a:p>
          <a:p>
            <a:pPr algn="just">
              <a:defRPr/>
            </a:pPr>
            <a:r>
              <a:rPr lang="en-US" sz="2400" dirty="0"/>
              <a:t>When any station transmits the data frame to a channel, the pure Aloha waits for the receiver's acknowledgment. If it does not acknowledge the receiver end within the specified time, the station waits for a random amount of time, called the backoff time (Tb). And the station may assume the frame has been lost or destroyed. </a:t>
            </a:r>
          </a:p>
          <a:p>
            <a:pPr algn="just">
              <a:defRPr/>
            </a:pPr>
            <a:r>
              <a:rPr lang="en-US" sz="2400" dirty="0"/>
              <a:t>Therefore, it retransmits the frame until all the data are successfully transmitted to the receiver.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Pure Aloha</a:t>
            </a:r>
          </a:p>
        </p:txBody>
      </p:sp>
    </p:spTree>
    <p:extLst>
      <p:ext uri="{BB962C8B-B14F-4D97-AF65-F5344CB8AC3E}">
        <p14:creationId xmlns:p14="http://schemas.microsoft.com/office/powerpoint/2010/main" val="387284736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1. Pure Aloha</a:t>
            </a:r>
          </a:p>
        </p:txBody>
      </p:sp>
      <p:pic>
        <p:nvPicPr>
          <p:cNvPr id="2050" name="Picture 2" descr="Multiple access protocol- ALOHA, CSMA, CSMA/CA and CSMA/CD">
            <a:extLst>
              <a:ext uri="{FF2B5EF4-FFF2-40B4-BE49-F238E27FC236}">
                <a16:creationId xmlns:a16="http://schemas.microsoft.com/office/drawing/2014/main" id="{5CF2B0F0-9F0F-6CC8-6520-87C66E2F7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12" y="1465194"/>
            <a:ext cx="6332376" cy="45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7802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Mr. </a:t>
            </a:r>
            <a:r>
              <a:rPr lang="en-IN" altLang="zh-CN" b="1" dirty="0">
                <a:ea typeface="+mj-ea"/>
                <a:cs typeface="+mj-cs"/>
              </a:rPr>
              <a:t>Suresh Kumar N</a:t>
            </a:r>
            <a:endParaRPr lang="en-IN"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r>
              <a:rPr kumimoji="0" lang="en-IN" altLang="zh-CN" sz="2800" b="1" i="0" u="none" strike="noStrike" kern="1200" cap="none" spc="0" normalizeH="0" baseline="0" noProof="0" dirty="0" err="1">
                <a:ln>
                  <a:noFill/>
                </a:ln>
                <a:solidFill>
                  <a:schemeClr val="bg1"/>
                </a:solidFill>
                <a:effectLst/>
                <a:uLnTx/>
                <a:uFillTx/>
                <a:latin typeface="Tinos"/>
                <a:ea typeface="+mj-ea"/>
                <a:cs typeface="+mj-cs"/>
              </a:rPr>
              <a:t>B.Tech</a:t>
            </a:r>
            <a:endParaRPr lang="en-IN"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838325" y="1770635"/>
            <a:ext cx="8229600"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Unit 3</a:t>
            </a:r>
          </a:p>
          <a:p>
            <a:r>
              <a:rPr lang="en-IN" dirty="0"/>
              <a:t>Medium Access sub layer</a:t>
            </a:r>
          </a:p>
        </p:txBody>
      </p:sp>
      <p:sp>
        <p:nvSpPr>
          <p:cNvPr id="12" name="Content Placeholder 4">
            <a:extLst>
              <a:ext uri="{FF2B5EF4-FFF2-40B4-BE49-F238E27FC236}">
                <a16:creationId xmlns:a16="http://schemas.microsoft.com/office/drawing/2014/main" id="{B5896AE3-4320-0028-E2AD-7B93D52317AD}"/>
              </a:ext>
            </a:extLst>
          </p:cNvPr>
          <p:cNvSpPr>
            <a:spLocks noGrp="1"/>
          </p:cNvSpPr>
          <p:nvPr>
            <p:ph sz="quarter" idx="11"/>
          </p:nvPr>
        </p:nvSpPr>
        <p:spPr>
          <a:xfrm>
            <a:off x="1504947" y="610711"/>
            <a:ext cx="3966358" cy="401637"/>
          </a:xfrm>
        </p:spPr>
        <p:txBody>
          <a:bodyPr/>
          <a:lstStyle/>
          <a:p>
            <a:r>
              <a:rPr lang="en-IN" sz="2000" dirty="0"/>
              <a:t>Course Code: BCSE2370</a:t>
            </a:r>
          </a:p>
        </p:txBody>
      </p:sp>
      <p:sp>
        <p:nvSpPr>
          <p:cNvPr id="13" name="Content Placeholder 5">
            <a:extLst>
              <a:ext uri="{FF2B5EF4-FFF2-40B4-BE49-F238E27FC236}">
                <a16:creationId xmlns:a16="http://schemas.microsoft.com/office/drawing/2014/main" id="{BA94383E-631C-9F6F-0CB9-7F09576A517D}"/>
              </a:ext>
            </a:extLst>
          </p:cNvPr>
          <p:cNvSpPr>
            <a:spLocks noGrp="1"/>
          </p:cNvSpPr>
          <p:nvPr>
            <p:ph sz="quarter" idx="12"/>
          </p:nvPr>
        </p:nvSpPr>
        <p:spPr>
          <a:xfrm>
            <a:off x="5332163" y="610710"/>
            <a:ext cx="6940627" cy="401638"/>
          </a:xfrm>
        </p:spPr>
        <p:txBody>
          <a:bodyPr/>
          <a:lstStyle/>
          <a:p>
            <a:r>
              <a:rPr lang="en-IN" sz="2000" dirty="0"/>
              <a:t>Course Name: Data Communication and Networking</a:t>
            </a:r>
            <a:endParaRPr lang="en-IN" dirty="0"/>
          </a:p>
        </p:txBody>
      </p:sp>
    </p:spTree>
    <p:extLst>
      <p:ext uri="{BB962C8B-B14F-4D97-AF65-F5344CB8AC3E}">
        <p14:creationId xmlns:p14="http://schemas.microsoft.com/office/powerpoint/2010/main" val="2012976115"/>
      </p:ext>
    </p:extLst>
  </p:cSld>
  <p:clrMapOvr>
    <a:masterClrMapping/>
  </p:clrMapOvr>
  <mc:AlternateContent xmlns:mc="http://schemas.openxmlformats.org/markup-compatibility/2006" xmlns:p14="http://schemas.microsoft.com/office/powerpoint/2010/main">
    <mc:Choice Requires="p14">
      <p:transition spd="slow" p14:dur="2000" advTm="8481"/>
    </mc:Choice>
    <mc:Fallback xmlns="">
      <p:transition spd="slow" advTm="84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The slotted Aloha is designed to overcome the pure Aloha's efficiency because pure Aloha has a very high possibility of frame hitting. </a:t>
            </a:r>
          </a:p>
          <a:p>
            <a:pPr algn="just">
              <a:defRPr/>
            </a:pPr>
            <a:r>
              <a:rPr lang="en-US" sz="2400" dirty="0"/>
              <a:t>In slotted Aloha, the shared channel is divided into a fixed time interval called slots. </a:t>
            </a:r>
          </a:p>
          <a:p>
            <a:pPr algn="just">
              <a:defRPr/>
            </a:pPr>
            <a:r>
              <a:rPr lang="en-US" sz="2400" dirty="0"/>
              <a:t>So that, if a station wants to send a frame to a shared channel, the frame can only be sent at the beginning of the slot, and only one frame is allowed to be sent to each slot. And if the stations are unable to send data to the beginning of the slot, the station will have to wait until the beginning of the slot for the next time. </a:t>
            </a:r>
          </a:p>
          <a:p>
            <a:pPr algn="just">
              <a:defRPr/>
            </a:pPr>
            <a:r>
              <a:rPr lang="en-US" sz="2400" dirty="0"/>
              <a:t>However, the possibility of a collision remains when trying to send a frame at the beginning of two or more station time slot.</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Slotted Aloha</a:t>
            </a:r>
          </a:p>
        </p:txBody>
      </p:sp>
    </p:spTree>
    <p:extLst>
      <p:ext uri="{BB962C8B-B14F-4D97-AF65-F5344CB8AC3E}">
        <p14:creationId xmlns:p14="http://schemas.microsoft.com/office/powerpoint/2010/main" val="421365767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2. Slotted Aloha</a:t>
            </a:r>
          </a:p>
        </p:txBody>
      </p:sp>
      <p:pic>
        <p:nvPicPr>
          <p:cNvPr id="3074" name="Picture 2" descr="Multiple access protocol- ALOHA, CSMA, CSMA/CA and CSMA/CD">
            <a:extLst>
              <a:ext uri="{FF2B5EF4-FFF2-40B4-BE49-F238E27FC236}">
                <a16:creationId xmlns:a16="http://schemas.microsoft.com/office/drawing/2014/main" id="{D3737490-EAFF-C5F4-2042-33A11130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660" y="1595534"/>
            <a:ext cx="6938680" cy="435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81111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The IEEE standards in computer networks ensure communication between various devices; it also helps to make sure that the network service, i.e., the Internet and its related technologies, must follow a set of guidelines and practices so that all the networking devices can communicate and work smoothly.</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 Overview of IEEE standards</a:t>
            </a:r>
          </a:p>
        </p:txBody>
      </p:sp>
    </p:spTree>
    <p:extLst>
      <p:ext uri="{BB962C8B-B14F-4D97-AF65-F5344CB8AC3E}">
        <p14:creationId xmlns:p14="http://schemas.microsoft.com/office/powerpoint/2010/main" val="369253605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 Overview of IEEE standards</a:t>
            </a:r>
          </a:p>
        </p:txBody>
      </p:sp>
      <p:pic>
        <p:nvPicPr>
          <p:cNvPr id="7" name="Picture 6">
            <a:extLst>
              <a:ext uri="{FF2B5EF4-FFF2-40B4-BE49-F238E27FC236}">
                <a16:creationId xmlns:a16="http://schemas.microsoft.com/office/drawing/2014/main" id="{6DA70F32-7ABB-2B23-1517-28B967215570}"/>
              </a:ext>
            </a:extLst>
          </p:cNvPr>
          <p:cNvPicPr>
            <a:picLocks noChangeAspect="1"/>
          </p:cNvPicPr>
          <p:nvPr/>
        </p:nvPicPr>
        <p:blipFill>
          <a:blip r:embed="rId2"/>
          <a:stretch>
            <a:fillRect/>
          </a:stretch>
        </p:blipFill>
        <p:spPr>
          <a:xfrm>
            <a:off x="2720047" y="1121704"/>
            <a:ext cx="6751905" cy="5174428"/>
          </a:xfrm>
          <a:prstGeom prst="rect">
            <a:avLst/>
          </a:prstGeom>
        </p:spPr>
      </p:pic>
    </p:spTree>
    <p:extLst>
      <p:ext uri="{BB962C8B-B14F-4D97-AF65-F5344CB8AC3E}">
        <p14:creationId xmlns:p14="http://schemas.microsoft.com/office/powerpoint/2010/main" val="174963667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 Overview of IEEE standards</a:t>
            </a:r>
          </a:p>
        </p:txBody>
      </p:sp>
      <p:pic>
        <p:nvPicPr>
          <p:cNvPr id="7" name="Picture 6">
            <a:extLst>
              <a:ext uri="{FF2B5EF4-FFF2-40B4-BE49-F238E27FC236}">
                <a16:creationId xmlns:a16="http://schemas.microsoft.com/office/drawing/2014/main" id="{6DA70F32-7ABB-2B23-1517-28B9672155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2582" y="1121704"/>
            <a:ext cx="6526835" cy="5174428"/>
          </a:xfrm>
          <a:prstGeom prst="rect">
            <a:avLst/>
          </a:prstGeom>
        </p:spPr>
      </p:pic>
    </p:spTree>
    <p:extLst>
      <p:ext uri="{BB962C8B-B14F-4D97-AF65-F5344CB8AC3E}">
        <p14:creationId xmlns:p14="http://schemas.microsoft.com/office/powerpoint/2010/main" val="952015718"/>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 Overview of IEEE standards</a:t>
            </a:r>
          </a:p>
        </p:txBody>
      </p:sp>
      <p:pic>
        <p:nvPicPr>
          <p:cNvPr id="7" name="Picture 6">
            <a:extLst>
              <a:ext uri="{FF2B5EF4-FFF2-40B4-BE49-F238E27FC236}">
                <a16:creationId xmlns:a16="http://schemas.microsoft.com/office/drawing/2014/main" id="{6DA70F32-7ABB-2B23-1517-28B9672155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2582" y="1533306"/>
            <a:ext cx="6526835" cy="4351223"/>
          </a:xfrm>
          <a:prstGeom prst="rect">
            <a:avLst/>
          </a:prstGeom>
        </p:spPr>
      </p:pic>
    </p:spTree>
    <p:extLst>
      <p:ext uri="{BB962C8B-B14F-4D97-AF65-F5344CB8AC3E}">
        <p14:creationId xmlns:p14="http://schemas.microsoft.com/office/powerpoint/2010/main" val="1070030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FDDI stands for Fiber Distributed Data Interface. It is a set of ANSI and ISO guidelines for information transmission on fiber-optic lines in Local Area Network (LAN) that can expand in run </a:t>
            </a:r>
            <a:r>
              <a:rPr lang="en-US" sz="2400" dirty="0" err="1"/>
              <a:t>upto</a:t>
            </a:r>
            <a:r>
              <a:rPr lang="en-US" sz="2400" dirty="0"/>
              <a:t> 200 km (124 miles). The FDDI convention is based on the token ring protocol. </a:t>
            </a:r>
          </a:p>
          <a:p>
            <a:pPr algn="just">
              <a:defRPr/>
            </a:pPr>
            <a:r>
              <a:rPr lang="en-US" sz="2400" dirty="0"/>
              <a:t>In expansion to being expansive geographically, an FDDI neighborhood region arranges can support thousands of clients. FDDI is habitually utilized on the spine for a Wide Area Network(WAN). </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FDDI</a:t>
            </a:r>
          </a:p>
        </p:txBody>
      </p:sp>
    </p:spTree>
    <p:extLst>
      <p:ext uri="{BB962C8B-B14F-4D97-AF65-F5344CB8AC3E}">
        <p14:creationId xmlns:p14="http://schemas.microsoft.com/office/powerpoint/2010/main" val="29890744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FDDI gives 100 Mbps of information throughput.</a:t>
            </a:r>
          </a:p>
          <a:p>
            <a:pPr algn="just">
              <a:defRPr/>
            </a:pPr>
            <a:r>
              <a:rPr lang="en-US" sz="2400" dirty="0"/>
              <a:t>FDDI incorporates two interfaces.</a:t>
            </a:r>
          </a:p>
          <a:p>
            <a:pPr algn="just">
              <a:defRPr/>
            </a:pPr>
            <a:r>
              <a:rPr lang="en-US" sz="2400" dirty="0"/>
              <a:t>It is utilized to associate the equipment to the ring over long distances.</a:t>
            </a:r>
          </a:p>
          <a:p>
            <a:pPr algn="just">
              <a:defRPr/>
            </a:pPr>
            <a:r>
              <a:rPr lang="en-US" sz="2400" dirty="0"/>
              <a:t>FDDI could be a LAN with Station Management.</a:t>
            </a:r>
          </a:p>
          <a:p>
            <a:pPr algn="just">
              <a:defRPr/>
            </a:pPr>
            <a:r>
              <a:rPr lang="en-US" sz="2400" dirty="0"/>
              <a:t>Allows all stations to have broken even with the sum of time to transmit information.</a:t>
            </a:r>
          </a:p>
          <a:p>
            <a:pPr algn="just">
              <a:defRPr/>
            </a:pPr>
            <a:r>
              <a:rPr lang="en-US" sz="2400" dirty="0"/>
              <a:t>FDDI defines two classes of traffic viz. synchronous and asynchronous.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Characteristics of FDDI</a:t>
            </a:r>
          </a:p>
        </p:txBody>
      </p:sp>
    </p:spTree>
    <p:extLst>
      <p:ext uri="{BB962C8B-B14F-4D97-AF65-F5344CB8AC3E}">
        <p14:creationId xmlns:p14="http://schemas.microsoft.com/office/powerpoint/2010/main" val="255593550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Fiber optic cables transmit signals over more noteworthy separations of approximately 200 km.</a:t>
            </a:r>
          </a:p>
          <a:p>
            <a:pPr algn="just">
              <a:defRPr/>
            </a:pPr>
            <a:r>
              <a:rPr lang="en-US" sz="2400" dirty="0"/>
              <a:t>It is conceivable to supply the need to the work stations associated within the chain. Consequently, based on the prerequisite a few stations are bypassed to supply speedier benefit to the rest. FDDI employments different tokens to make strides organize speed.</a:t>
            </a:r>
          </a:p>
          <a:p>
            <a:pPr algn="just">
              <a:defRPr/>
            </a:pPr>
            <a:r>
              <a:rPr lang="en-US" sz="2400" dirty="0"/>
              <a:t>It offers a higher transmission capacity (up to 250 Gbps). Thus, it can handle information rates up to 100 Mbps. It offers tall security because it is troublesome to spy on the fiber-optic link.</a:t>
            </a:r>
          </a:p>
          <a:p>
            <a:pPr algn="just">
              <a:defRPr/>
            </a:pPr>
            <a:r>
              <a:rPr lang="en-US" sz="2400" dirty="0"/>
              <a:t>Fiber optic cable does not break as effectively as other sorts of cables.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Advantages of FDDI</a:t>
            </a:r>
          </a:p>
        </p:txBody>
      </p:sp>
    </p:spTree>
    <p:extLst>
      <p:ext uri="{BB962C8B-B14F-4D97-AF65-F5344CB8AC3E}">
        <p14:creationId xmlns:p14="http://schemas.microsoft.com/office/powerpoint/2010/main" val="2883029991"/>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109554"/>
            <a:ext cx="11497616" cy="4433619"/>
          </a:xfrm>
        </p:spPr>
        <p:txBody>
          <a:bodyPr/>
          <a:lstStyle/>
          <a:p>
            <a:pPr algn="just">
              <a:defRPr/>
            </a:pPr>
            <a:r>
              <a:rPr lang="en-US" sz="2400" dirty="0"/>
              <a:t>FDDI is complex. Thus establishment and support require an incredible bargain of expertise.</a:t>
            </a:r>
          </a:p>
          <a:p>
            <a:pPr algn="just">
              <a:defRPr/>
            </a:pPr>
            <a:r>
              <a:rPr lang="en-US" sz="2400" dirty="0"/>
              <a:t>FDDI is expensive. Typically since fiber optic cable, connectors and concentrators are exceptionally costly.</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Disadvantages of FDDI</a:t>
            </a:r>
          </a:p>
        </p:txBody>
      </p:sp>
    </p:spTree>
    <p:extLst>
      <p:ext uri="{BB962C8B-B14F-4D97-AF65-F5344CB8AC3E}">
        <p14:creationId xmlns:p14="http://schemas.microsoft.com/office/powerpoint/2010/main" val="344197450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Topics to be covered</a:t>
            </a: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Medium Access sub layer </a:t>
            </a:r>
          </a:p>
          <a:p>
            <a:pPr marL="457200" indent="-457200" algn="l">
              <a:lnSpc>
                <a:spcPct val="150000"/>
              </a:lnSpc>
              <a:buFont typeface="Arial" panose="020B0604020202020204" pitchFamily="34" charset="0"/>
              <a:buChar char="•"/>
            </a:pPr>
            <a:r>
              <a:rPr lang="en-US" sz="2800" b="1" dirty="0"/>
              <a:t>Channel Allocations</a:t>
            </a:r>
          </a:p>
        </p:txBody>
      </p:sp>
    </p:spTree>
    <p:extLst>
      <p:ext uri="{BB962C8B-B14F-4D97-AF65-F5344CB8AC3E}">
        <p14:creationId xmlns:p14="http://schemas.microsoft.com/office/powerpoint/2010/main" val="695750892"/>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Summary</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LAN protocols</a:t>
            </a:r>
          </a:p>
          <a:p>
            <a:pPr marL="457200" indent="-457200" algn="l">
              <a:lnSpc>
                <a:spcPct val="150000"/>
              </a:lnSpc>
              <a:buFont typeface="Arial" panose="020B0604020202020204" pitchFamily="34" charset="0"/>
              <a:buChar char="•"/>
            </a:pPr>
            <a:r>
              <a:rPr lang="en-US" sz="2800" b="1" dirty="0"/>
              <a:t>ALOHA protocols</a:t>
            </a:r>
          </a:p>
          <a:p>
            <a:pPr marL="457200" indent="-457200" algn="l">
              <a:lnSpc>
                <a:spcPct val="150000"/>
              </a:lnSpc>
              <a:buFont typeface="Arial" panose="020B0604020202020204" pitchFamily="34" charset="0"/>
              <a:buChar char="•"/>
            </a:pPr>
            <a:r>
              <a:rPr lang="en-US" sz="2800" b="1" dirty="0"/>
              <a:t>Overview of IEEE standards</a:t>
            </a:r>
          </a:p>
          <a:p>
            <a:pPr marL="457200" indent="-457200" algn="l">
              <a:lnSpc>
                <a:spcPct val="150000"/>
              </a:lnSpc>
              <a:buFont typeface="Arial" panose="020B0604020202020204" pitchFamily="34" charset="0"/>
              <a:buChar char="•"/>
            </a:pPr>
            <a:r>
              <a:rPr lang="en-US" sz="2800" b="1" dirty="0"/>
              <a:t>FDDI</a:t>
            </a:r>
          </a:p>
        </p:txBody>
      </p:sp>
    </p:spTree>
    <p:extLst>
      <p:ext uri="{BB962C8B-B14F-4D97-AF65-F5344CB8AC3E}">
        <p14:creationId xmlns:p14="http://schemas.microsoft.com/office/powerpoint/2010/main" val="2386115807"/>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Topics to be covered</a:t>
            </a: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Elementary Data Link Protocols</a:t>
            </a:r>
          </a:p>
          <a:p>
            <a:pPr marL="457200" indent="-457200" algn="l">
              <a:lnSpc>
                <a:spcPct val="150000"/>
              </a:lnSpc>
              <a:buFont typeface="Arial" panose="020B0604020202020204" pitchFamily="34" charset="0"/>
              <a:buChar char="•"/>
            </a:pPr>
            <a:r>
              <a:rPr lang="en-US" sz="2800" b="1" dirty="0"/>
              <a:t>Sliding Window Protocol</a:t>
            </a:r>
          </a:p>
        </p:txBody>
      </p:sp>
    </p:spTree>
    <p:extLst>
      <p:ext uri="{BB962C8B-B14F-4D97-AF65-F5344CB8AC3E}">
        <p14:creationId xmlns:p14="http://schemas.microsoft.com/office/powerpoint/2010/main" val="2557249055"/>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Protocols in the data link layer are designed so that this layer can perform its basic functions: framing, error control and flow control. </a:t>
            </a:r>
          </a:p>
          <a:p>
            <a:pPr algn="just" fontAlgn="auto">
              <a:spcAft>
                <a:spcPts val="0"/>
              </a:spcAft>
              <a:defRPr/>
            </a:pPr>
            <a:r>
              <a:rPr lang="en-US" sz="2400" b="1" dirty="0"/>
              <a:t>Framing</a:t>
            </a:r>
            <a:r>
              <a:rPr lang="en-US" sz="2400" dirty="0"/>
              <a:t> is the process of dividing bit - streams from physical layer into data frames whose size ranges from a few hundred to a few thousand bytes. </a:t>
            </a:r>
          </a:p>
          <a:p>
            <a:pPr algn="just" fontAlgn="auto">
              <a:spcAft>
                <a:spcPts val="0"/>
              </a:spcAft>
              <a:defRPr/>
            </a:pPr>
            <a:r>
              <a:rPr lang="en-US" sz="2400" b="1" dirty="0"/>
              <a:t>Error control </a:t>
            </a:r>
            <a:r>
              <a:rPr lang="en-US" sz="2400" dirty="0"/>
              <a:t>mechanisms deals with transmission errors and retransmission of corrupted and lost frames. </a:t>
            </a:r>
          </a:p>
          <a:p>
            <a:pPr algn="just" fontAlgn="auto">
              <a:spcAft>
                <a:spcPts val="0"/>
              </a:spcAft>
              <a:defRPr/>
            </a:pPr>
            <a:r>
              <a:rPr lang="en-US" sz="2400" b="1" dirty="0"/>
              <a:t>Flow control </a:t>
            </a:r>
            <a:r>
              <a:rPr lang="en-US" sz="2400" dirty="0"/>
              <a:t>regulates speed of delivery and so that a fast sender does not drown a slow receiver.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Elementary Data Link Protocols</a:t>
            </a:r>
          </a:p>
        </p:txBody>
      </p:sp>
    </p:spTree>
    <p:extLst>
      <p:ext uri="{BB962C8B-B14F-4D97-AF65-F5344CB8AC3E}">
        <p14:creationId xmlns:p14="http://schemas.microsoft.com/office/powerpoint/2010/main" val="2466249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Data link protocols can be broadly divided into two categories, depending on whether the transmission channel is noiseless or noisy.</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Types of Data Link Protocols</a:t>
            </a:r>
          </a:p>
        </p:txBody>
      </p:sp>
      <p:pic>
        <p:nvPicPr>
          <p:cNvPr id="4" name="Picture 3">
            <a:extLst>
              <a:ext uri="{FF2B5EF4-FFF2-40B4-BE49-F238E27FC236}">
                <a16:creationId xmlns:a16="http://schemas.microsoft.com/office/drawing/2014/main" id="{4DE82B20-829E-6ADF-A338-93DF8ADA18C4}"/>
              </a:ext>
            </a:extLst>
          </p:cNvPr>
          <p:cNvPicPr>
            <a:picLocks noChangeAspect="1"/>
          </p:cNvPicPr>
          <p:nvPr/>
        </p:nvPicPr>
        <p:blipFill>
          <a:blip r:embed="rId2"/>
          <a:stretch>
            <a:fillRect/>
          </a:stretch>
        </p:blipFill>
        <p:spPr>
          <a:xfrm>
            <a:off x="3141429" y="2712065"/>
            <a:ext cx="5909142" cy="3573624"/>
          </a:xfrm>
          <a:prstGeom prst="rect">
            <a:avLst/>
          </a:prstGeom>
        </p:spPr>
      </p:pic>
    </p:spTree>
    <p:extLst>
      <p:ext uri="{BB962C8B-B14F-4D97-AF65-F5344CB8AC3E}">
        <p14:creationId xmlns:p14="http://schemas.microsoft.com/office/powerpoint/2010/main" val="2329324783"/>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The Simplex protocol is hypothetical protocol designed for unidirectional data transmission over an ideal channel, i.e. a channel through which transmission can never go wrong. </a:t>
            </a:r>
          </a:p>
          <a:p>
            <a:pPr algn="just" fontAlgn="auto">
              <a:spcAft>
                <a:spcPts val="0"/>
              </a:spcAft>
              <a:defRPr/>
            </a:pPr>
            <a:r>
              <a:rPr lang="en-US" sz="2400" dirty="0"/>
              <a:t>It has distinct procedures for sender and receiver. </a:t>
            </a:r>
          </a:p>
          <a:p>
            <a:pPr algn="just" fontAlgn="auto">
              <a:spcAft>
                <a:spcPts val="0"/>
              </a:spcAft>
              <a:defRPr/>
            </a:pPr>
            <a:r>
              <a:rPr lang="en-US" sz="2400" dirty="0"/>
              <a:t>The sender simply sends all its data available onto the channel as soon as they are available its buffer. </a:t>
            </a:r>
          </a:p>
          <a:p>
            <a:pPr algn="just" fontAlgn="auto">
              <a:spcAft>
                <a:spcPts val="0"/>
              </a:spcAft>
              <a:defRPr/>
            </a:pPr>
            <a:r>
              <a:rPr lang="en-US" sz="2400" dirty="0"/>
              <a:t>The receiver is assumed to process all incoming data instantly. </a:t>
            </a:r>
          </a:p>
          <a:p>
            <a:pPr algn="just" fontAlgn="auto">
              <a:spcAft>
                <a:spcPts val="0"/>
              </a:spcAft>
              <a:defRPr/>
            </a:pPr>
            <a:r>
              <a:rPr lang="en-US" sz="2400" dirty="0"/>
              <a:t>It is hypothetical since it does not handle flow control or error control.</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Simplex Protocol</a:t>
            </a:r>
          </a:p>
        </p:txBody>
      </p:sp>
    </p:spTree>
    <p:extLst>
      <p:ext uri="{BB962C8B-B14F-4D97-AF65-F5344CB8AC3E}">
        <p14:creationId xmlns:p14="http://schemas.microsoft.com/office/powerpoint/2010/main" val="14432201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Stop – and – Wait protocol is for noiseless channel too. </a:t>
            </a:r>
          </a:p>
          <a:p>
            <a:pPr algn="just" fontAlgn="auto">
              <a:spcAft>
                <a:spcPts val="0"/>
              </a:spcAft>
              <a:defRPr/>
            </a:pPr>
            <a:r>
              <a:rPr lang="en-US" sz="2400" dirty="0"/>
              <a:t>It provides unidirectional data transmission without any error control facilities. </a:t>
            </a:r>
          </a:p>
          <a:p>
            <a:pPr algn="just" fontAlgn="auto">
              <a:spcAft>
                <a:spcPts val="0"/>
              </a:spcAft>
              <a:defRPr/>
            </a:pPr>
            <a:r>
              <a:rPr lang="en-US" sz="2400" dirty="0"/>
              <a:t>However, it provides for flow control so that a fast sender does not drown a slow receiver. The receiver has a finite buffer size with finite processing speed. </a:t>
            </a:r>
          </a:p>
          <a:p>
            <a:pPr algn="just" fontAlgn="auto">
              <a:spcAft>
                <a:spcPts val="0"/>
              </a:spcAft>
              <a:defRPr/>
            </a:pPr>
            <a:r>
              <a:rPr lang="en-US" sz="2400" dirty="0"/>
              <a:t>The sender can send a frame only when it has received indication from the receiver that it is available for further data processing.</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Stop – and – Wait Protocol</a:t>
            </a:r>
          </a:p>
        </p:txBody>
      </p:sp>
    </p:spTree>
    <p:extLst>
      <p:ext uri="{BB962C8B-B14F-4D97-AF65-F5344CB8AC3E}">
        <p14:creationId xmlns:p14="http://schemas.microsoft.com/office/powerpoint/2010/main" val="3000458280"/>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Stop – and – wait Automatic Repeat Request (Stop – and – Wait ARQ) is a variation of the above protocol with added error control mechanisms, appropriate for noisy channels. </a:t>
            </a:r>
          </a:p>
          <a:p>
            <a:pPr algn="just" fontAlgn="auto">
              <a:spcAft>
                <a:spcPts val="0"/>
              </a:spcAft>
              <a:defRPr/>
            </a:pPr>
            <a:r>
              <a:rPr lang="en-US" sz="2400" dirty="0"/>
              <a:t>The sender keeps a copy of the sent frame. It then waits for a finite time to receive a positive acknowledgement from receiver. </a:t>
            </a:r>
          </a:p>
          <a:p>
            <a:pPr algn="just" fontAlgn="auto">
              <a:spcAft>
                <a:spcPts val="0"/>
              </a:spcAft>
              <a:defRPr/>
            </a:pPr>
            <a:r>
              <a:rPr lang="en-US" sz="2400" dirty="0"/>
              <a:t>If the timer expires or a negative acknowledgement is received, the frame is retransmitted.</a:t>
            </a:r>
          </a:p>
          <a:p>
            <a:pPr algn="just" fontAlgn="auto">
              <a:spcAft>
                <a:spcPts val="0"/>
              </a:spcAft>
              <a:defRPr/>
            </a:pPr>
            <a:r>
              <a:rPr lang="en-US" sz="2400" dirty="0"/>
              <a:t>If a positive acknowledgement is received then the next frame is sent.</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Stop – and – Wait ARQ</a:t>
            </a:r>
          </a:p>
        </p:txBody>
      </p:sp>
    </p:spTree>
    <p:extLst>
      <p:ext uri="{BB962C8B-B14F-4D97-AF65-F5344CB8AC3E}">
        <p14:creationId xmlns:p14="http://schemas.microsoft.com/office/powerpoint/2010/main" val="236426720"/>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Go – Back – N ARQ provides for sending multiple frames before receiving the acknowledgement for the first frame. </a:t>
            </a:r>
          </a:p>
          <a:p>
            <a:pPr algn="just" fontAlgn="auto">
              <a:spcAft>
                <a:spcPts val="0"/>
              </a:spcAft>
              <a:defRPr/>
            </a:pPr>
            <a:r>
              <a:rPr lang="en-US" sz="2400" dirty="0"/>
              <a:t>It uses the concept of sliding window, and so is also called sliding window protocol. </a:t>
            </a:r>
          </a:p>
          <a:p>
            <a:pPr algn="just" fontAlgn="auto">
              <a:spcAft>
                <a:spcPts val="0"/>
              </a:spcAft>
              <a:defRPr/>
            </a:pPr>
            <a:r>
              <a:rPr lang="en-US" sz="2400" dirty="0"/>
              <a:t>The frames are sequentially numbered and a finite number of frames are sent. </a:t>
            </a:r>
          </a:p>
          <a:p>
            <a:pPr algn="just" fontAlgn="auto">
              <a:spcAft>
                <a:spcPts val="0"/>
              </a:spcAft>
              <a:defRPr/>
            </a:pPr>
            <a:r>
              <a:rPr lang="en-US" sz="2400" dirty="0"/>
              <a:t>If the acknowledgement of a frame is not received within the time period, all frames starting from that frame are retransmitted.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Go – Back – N ARQ</a:t>
            </a:r>
          </a:p>
        </p:txBody>
      </p:sp>
    </p:spTree>
    <p:extLst>
      <p:ext uri="{BB962C8B-B14F-4D97-AF65-F5344CB8AC3E}">
        <p14:creationId xmlns:p14="http://schemas.microsoft.com/office/powerpoint/2010/main" val="232962358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This protocol also provides for sending multiple frames before receiving the acknowledgement for the first frame. </a:t>
            </a:r>
          </a:p>
          <a:p>
            <a:pPr algn="just" fontAlgn="auto">
              <a:spcAft>
                <a:spcPts val="0"/>
              </a:spcAft>
              <a:defRPr/>
            </a:pPr>
            <a:r>
              <a:rPr lang="en-US" sz="2400" dirty="0"/>
              <a:t>However, here only the erroneous or lost frames are retransmitted, while the good frames are received and buffered.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Selective Repeat ARQ</a:t>
            </a:r>
          </a:p>
        </p:txBody>
      </p:sp>
    </p:spTree>
    <p:extLst>
      <p:ext uri="{BB962C8B-B14F-4D97-AF65-F5344CB8AC3E}">
        <p14:creationId xmlns:p14="http://schemas.microsoft.com/office/powerpoint/2010/main" val="404730810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Sliding window protocols are data link layer protocols for reliable and sequential delivery of data frames. </a:t>
            </a:r>
          </a:p>
          <a:p>
            <a:pPr algn="just" fontAlgn="auto">
              <a:spcAft>
                <a:spcPts val="0"/>
              </a:spcAft>
              <a:defRPr/>
            </a:pPr>
            <a:r>
              <a:rPr lang="en-US" sz="2400" dirty="0"/>
              <a:t>The sliding window is also used in Transmission Control Protocol.</a:t>
            </a:r>
          </a:p>
          <a:p>
            <a:pPr algn="just" fontAlgn="auto">
              <a:spcAft>
                <a:spcPts val="0"/>
              </a:spcAft>
              <a:defRPr/>
            </a:pPr>
            <a:r>
              <a:rPr lang="en-US" sz="2400" dirty="0"/>
              <a:t>In this protocol, multiple frames can be sent by a sender at a time before receiving an acknowledgment from the receiver. </a:t>
            </a:r>
          </a:p>
          <a:p>
            <a:pPr algn="just" fontAlgn="auto">
              <a:spcAft>
                <a:spcPts val="0"/>
              </a:spcAft>
              <a:defRPr/>
            </a:pPr>
            <a:r>
              <a:rPr lang="en-US" sz="2400" dirty="0"/>
              <a:t>The term sliding window refers to the imaginary boxes to hold frames. Sliding window method is also known as windowing.</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Sliding Window Protocol</a:t>
            </a:r>
          </a:p>
        </p:txBody>
      </p:sp>
    </p:spTree>
    <p:extLst>
      <p:ext uri="{BB962C8B-B14F-4D97-AF65-F5344CB8AC3E}">
        <p14:creationId xmlns:p14="http://schemas.microsoft.com/office/powerpoint/2010/main" val="154371299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The medium access control (MAC) is a sublayer of the data link layer of the open system interconnections (OSI) reference model for data transmission. </a:t>
            </a:r>
          </a:p>
          <a:p>
            <a:pPr algn="just" fontAlgn="auto">
              <a:spcAft>
                <a:spcPts val="0"/>
              </a:spcAft>
              <a:defRPr/>
            </a:pPr>
            <a:r>
              <a:rPr lang="en-US" sz="2400" dirty="0"/>
              <a:t>It is responsible for flow control and multiplexing for transmission medium. </a:t>
            </a:r>
          </a:p>
          <a:p>
            <a:pPr algn="just" fontAlgn="auto">
              <a:spcAft>
                <a:spcPts val="0"/>
              </a:spcAft>
              <a:defRPr/>
            </a:pPr>
            <a:r>
              <a:rPr lang="en-US" sz="2400" dirty="0"/>
              <a:t>It controls the transmission of data packets via remotely shared channels.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Medium Access sub layer </a:t>
            </a:r>
          </a:p>
        </p:txBody>
      </p:sp>
    </p:spTree>
    <p:extLst>
      <p:ext uri="{BB962C8B-B14F-4D97-AF65-F5344CB8AC3E}">
        <p14:creationId xmlns:p14="http://schemas.microsoft.com/office/powerpoint/2010/main" val="356467608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Suppose that we have sender window and receiver window each of size 4. So the sequence numbering of both the windows will be 0,1,2,3,0,1,2 and so on. </a:t>
            </a:r>
          </a:p>
          <a:p>
            <a:pPr algn="just" fontAlgn="auto">
              <a:spcAft>
                <a:spcPts val="0"/>
              </a:spcAft>
              <a:defRPr/>
            </a:pPr>
            <a:r>
              <a:rPr lang="en-US" sz="2400" dirty="0"/>
              <a:t>The following diagram shows the positions of the windows after sending the frames and receiving acknowledgments.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Example</a:t>
            </a:r>
          </a:p>
        </p:txBody>
      </p:sp>
    </p:spTree>
    <p:extLst>
      <p:ext uri="{BB962C8B-B14F-4D97-AF65-F5344CB8AC3E}">
        <p14:creationId xmlns:p14="http://schemas.microsoft.com/office/powerpoint/2010/main" val="15596035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Example</a:t>
            </a:r>
          </a:p>
        </p:txBody>
      </p:sp>
      <p:pic>
        <p:nvPicPr>
          <p:cNvPr id="1026" name="Picture 2">
            <a:extLst>
              <a:ext uri="{FF2B5EF4-FFF2-40B4-BE49-F238E27FC236}">
                <a16:creationId xmlns:a16="http://schemas.microsoft.com/office/drawing/2014/main" id="{BE270DB1-AE9F-020B-0AD2-307C5446A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7" y="1074285"/>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655071"/>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sz="2400" b="1" dirty="0"/>
              <a:t>1. Go – Back – N ARQ</a:t>
            </a:r>
          </a:p>
          <a:p>
            <a:pPr algn="just" fontAlgn="auto">
              <a:spcAft>
                <a:spcPts val="0"/>
              </a:spcAft>
              <a:defRPr/>
            </a:pPr>
            <a:r>
              <a:rPr lang="en-US" sz="2400" dirty="0"/>
              <a:t>Go – Back – N ARQ provides for sending multiple frames before receiving the acknowledgment for the first frame. </a:t>
            </a:r>
          </a:p>
          <a:p>
            <a:pPr algn="just" fontAlgn="auto">
              <a:spcAft>
                <a:spcPts val="0"/>
              </a:spcAft>
              <a:defRPr/>
            </a:pPr>
            <a:r>
              <a:rPr lang="en-US" sz="2400" dirty="0"/>
              <a:t>It uses the concept of sliding window, and so is also called sliding window protocol. </a:t>
            </a:r>
          </a:p>
          <a:p>
            <a:pPr algn="just" fontAlgn="auto">
              <a:spcAft>
                <a:spcPts val="0"/>
              </a:spcAft>
              <a:defRPr/>
            </a:pPr>
            <a:r>
              <a:rPr lang="en-US" sz="2400" dirty="0"/>
              <a:t>The frames are sequentially numbered and a finite number of frames are sent. </a:t>
            </a:r>
          </a:p>
          <a:p>
            <a:pPr algn="just" fontAlgn="auto">
              <a:spcAft>
                <a:spcPts val="0"/>
              </a:spcAft>
              <a:defRPr/>
            </a:pPr>
            <a:r>
              <a:rPr lang="en-US" sz="2400" dirty="0"/>
              <a:t>If the acknowledgment of a frame is not received within the time period, all frames starting from that frame are retransmitted.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Types of Sliding Window Protocols</a:t>
            </a:r>
          </a:p>
        </p:txBody>
      </p:sp>
    </p:spTree>
    <p:extLst>
      <p:ext uri="{BB962C8B-B14F-4D97-AF65-F5344CB8AC3E}">
        <p14:creationId xmlns:p14="http://schemas.microsoft.com/office/powerpoint/2010/main" val="2318536799"/>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marL="0" indent="0" algn="just" fontAlgn="auto">
              <a:spcAft>
                <a:spcPts val="0"/>
              </a:spcAft>
              <a:buNone/>
              <a:defRPr/>
            </a:pPr>
            <a:r>
              <a:rPr lang="en-US" b="1" dirty="0"/>
              <a:t>2</a:t>
            </a:r>
            <a:r>
              <a:rPr lang="en-US" sz="2400" b="1" dirty="0"/>
              <a:t>. Selective Repeat ARQ</a:t>
            </a:r>
          </a:p>
          <a:p>
            <a:pPr algn="just" fontAlgn="auto">
              <a:spcAft>
                <a:spcPts val="0"/>
              </a:spcAft>
              <a:defRPr/>
            </a:pPr>
            <a:r>
              <a:rPr lang="en-US" sz="2400" dirty="0"/>
              <a:t>This protocol also provides for sending multiple frames before receiving the acknowledgment for the first frame. </a:t>
            </a:r>
          </a:p>
          <a:p>
            <a:pPr algn="just" fontAlgn="auto">
              <a:spcAft>
                <a:spcPts val="0"/>
              </a:spcAft>
              <a:defRPr/>
            </a:pPr>
            <a:r>
              <a:rPr lang="en-US" sz="2400" dirty="0"/>
              <a:t>However, here only the erroneous or lost frames are retransmitted, while the good frames are received and buffered.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Types of Sliding Window Protocols</a:t>
            </a:r>
          </a:p>
        </p:txBody>
      </p:sp>
    </p:spTree>
    <p:extLst>
      <p:ext uri="{BB962C8B-B14F-4D97-AF65-F5344CB8AC3E}">
        <p14:creationId xmlns:p14="http://schemas.microsoft.com/office/powerpoint/2010/main" val="4082708224"/>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Summary</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en-US" sz="2800" b="1" dirty="0"/>
              <a:t>Elementary Data Link Protocols</a:t>
            </a:r>
          </a:p>
          <a:p>
            <a:pPr marL="457200" indent="-457200" algn="l">
              <a:lnSpc>
                <a:spcPct val="150000"/>
              </a:lnSpc>
              <a:buFont typeface="Arial" panose="020B0604020202020204" pitchFamily="34" charset="0"/>
              <a:buChar char="•"/>
            </a:pPr>
            <a:r>
              <a:rPr lang="en-US" sz="2800" b="1" dirty="0"/>
              <a:t>Sliding Window Protocol</a:t>
            </a:r>
          </a:p>
        </p:txBody>
      </p:sp>
    </p:spTree>
    <p:extLst>
      <p:ext uri="{BB962C8B-B14F-4D97-AF65-F5344CB8AC3E}">
        <p14:creationId xmlns:p14="http://schemas.microsoft.com/office/powerpoint/2010/main" val="2381254405"/>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Topics to be Covered</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800" b="1" dirty="0"/>
              <a:t>Error Detection and Correction: </a:t>
            </a:r>
          </a:p>
          <a:p>
            <a:pPr marL="457200" indent="-457200" algn="l">
              <a:lnSpc>
                <a:spcPct val="150000"/>
              </a:lnSpc>
              <a:buFont typeface="Arial" panose="020B0604020202020204" pitchFamily="34" charset="0"/>
              <a:buChar char="•"/>
            </a:pPr>
            <a:r>
              <a:rPr lang="en-US" sz="2800" b="1" dirty="0"/>
              <a:t>Block coding</a:t>
            </a:r>
          </a:p>
          <a:p>
            <a:pPr marL="457200" indent="-457200" algn="l">
              <a:lnSpc>
                <a:spcPct val="150000"/>
              </a:lnSpc>
              <a:buFont typeface="Arial" panose="020B0604020202020204" pitchFamily="34" charset="0"/>
              <a:buChar char="•"/>
            </a:pPr>
            <a:r>
              <a:rPr lang="en-US" sz="2800" b="1" dirty="0"/>
              <a:t>cyclic codes</a:t>
            </a:r>
          </a:p>
          <a:p>
            <a:pPr marL="457200" indent="-457200" algn="l">
              <a:lnSpc>
                <a:spcPct val="150000"/>
              </a:lnSpc>
              <a:buFont typeface="Arial" panose="020B0604020202020204" pitchFamily="34" charset="0"/>
              <a:buChar char="•"/>
            </a:pPr>
            <a:r>
              <a:rPr lang="en-US" sz="2800" b="1" dirty="0"/>
              <a:t>Linear block codes</a:t>
            </a:r>
          </a:p>
          <a:p>
            <a:pPr marL="457200" indent="-457200" algn="l">
              <a:lnSpc>
                <a:spcPct val="150000"/>
              </a:lnSpc>
              <a:buFont typeface="Arial" panose="020B0604020202020204" pitchFamily="34" charset="0"/>
              <a:buChar char="•"/>
            </a:pPr>
            <a:r>
              <a:rPr lang="en-US" sz="2800" b="1" dirty="0"/>
              <a:t>checksum</a:t>
            </a:r>
          </a:p>
        </p:txBody>
      </p:sp>
    </p:spTree>
    <p:extLst>
      <p:ext uri="{BB962C8B-B14F-4D97-AF65-F5344CB8AC3E}">
        <p14:creationId xmlns:p14="http://schemas.microsoft.com/office/powerpoint/2010/main" val="1697073547"/>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In block coding, we divide our message into blocks, each of k bits, called data words. We add r redundant bits to each block to make the length n = k + r. The resulting n-bit blocks are called code words.</a:t>
            </a:r>
          </a:p>
          <a:p>
            <a:pPr algn="just" fontAlgn="auto">
              <a:spcAft>
                <a:spcPts val="0"/>
              </a:spcAft>
              <a:defRPr/>
            </a:pPr>
            <a:r>
              <a:rPr lang="en-US" sz="2400" dirty="0"/>
              <a:t>For example, we have a set of data words, each of size k, and a set of code words, each of size of n. With k bits, we can create a combination of 2k data words, with n bits; we can create a combination of 2n code words. Since n &gt; k, the number of possible code words is larger than the number of possible data words.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Block coding</a:t>
            </a:r>
          </a:p>
        </p:txBody>
      </p:sp>
    </p:spTree>
    <p:extLst>
      <p:ext uri="{BB962C8B-B14F-4D97-AF65-F5344CB8AC3E}">
        <p14:creationId xmlns:p14="http://schemas.microsoft.com/office/powerpoint/2010/main" val="1997518740"/>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The block coding process is one-to-one; the same data word is always encoded as the same code word. This means that we have 2n-2k code words that are not used. We call these code words invalid or illegal. The following figure shows the situation.</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Block coding</a:t>
            </a:r>
          </a:p>
        </p:txBody>
      </p:sp>
      <p:pic>
        <p:nvPicPr>
          <p:cNvPr id="1026" name="Picture 2" descr="Error Detection_block coding techniques">
            <a:extLst>
              <a:ext uri="{FF2B5EF4-FFF2-40B4-BE49-F238E27FC236}">
                <a16:creationId xmlns:a16="http://schemas.microsoft.com/office/drawing/2014/main" id="{BCD8C313-28D1-ED48-A72E-F7CBE92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429000"/>
            <a:ext cx="61912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642188"/>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Block coding</a:t>
            </a:r>
          </a:p>
        </p:txBody>
      </p:sp>
      <p:pic>
        <p:nvPicPr>
          <p:cNvPr id="1026" name="Picture 2">
            <a:extLst>
              <a:ext uri="{FF2B5EF4-FFF2-40B4-BE49-F238E27FC236}">
                <a16:creationId xmlns:a16="http://schemas.microsoft.com/office/drawing/2014/main" id="{BCD8C313-28D1-ED48-A72E-F7CBE92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743283" y="2315456"/>
            <a:ext cx="6705434" cy="266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235030"/>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Assume the sender encodes the data word 01 as 011 and sends it to the receiver. Consider the following cases:</a:t>
            </a:r>
          </a:p>
          <a:p>
            <a:pPr algn="just" fontAlgn="auto">
              <a:spcAft>
                <a:spcPts val="0"/>
              </a:spcAft>
              <a:defRPr/>
            </a:pPr>
            <a:r>
              <a:rPr lang="en-US" sz="2400" dirty="0"/>
              <a:t>1. The receiver receives O11. It is a valid code word. The receiver extracts the data word 01 from it.</a:t>
            </a:r>
          </a:p>
          <a:p>
            <a:pPr algn="just" fontAlgn="auto">
              <a:spcAft>
                <a:spcPts val="0"/>
              </a:spcAft>
              <a:defRPr/>
            </a:pPr>
            <a:r>
              <a:rPr lang="en-US" sz="2400" dirty="0"/>
              <a:t>2. The code word is corrupted during transmission, and 111 is received (the leftmost bit is corrupted). This is not a valid code word and is discarded.</a:t>
            </a:r>
          </a:p>
          <a:p>
            <a:pPr algn="just" fontAlgn="auto">
              <a:spcAft>
                <a:spcPts val="0"/>
              </a:spcAft>
              <a:defRPr/>
            </a:pPr>
            <a:r>
              <a:rPr lang="en-US" sz="2400" dirty="0"/>
              <a:t>3. The code word is corrupted during transmission, and 000 is received (the right two bits are corrupted). This is a valid code word. The receiver incorrectly extracts the data word 00. Two corrupted bits have made the error undetectable.</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Block coding</a:t>
            </a:r>
          </a:p>
        </p:txBody>
      </p:sp>
    </p:spTree>
    <p:extLst>
      <p:ext uri="{BB962C8B-B14F-4D97-AF65-F5344CB8AC3E}">
        <p14:creationId xmlns:p14="http://schemas.microsoft.com/office/powerpoint/2010/main" val="2708158289"/>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The Open System Interconnections (OSI) model is a layered networking framework that conceptualizes how communications should be done between heterogeneous systems. The data link layer is the second lowest layer. It is divided into two sublayers −</a:t>
            </a:r>
          </a:p>
          <a:p>
            <a:pPr marL="457200" indent="-457200" algn="just" fontAlgn="auto">
              <a:spcAft>
                <a:spcPts val="0"/>
              </a:spcAft>
              <a:buFont typeface="+mj-lt"/>
              <a:buAutoNum type="arabicPeriod"/>
              <a:defRPr/>
            </a:pPr>
            <a:r>
              <a:rPr lang="en-US" sz="2400" dirty="0"/>
              <a:t>The logical link control (LLC) sublayer</a:t>
            </a:r>
          </a:p>
          <a:p>
            <a:pPr marL="457200" indent="-457200" algn="just" fontAlgn="auto">
              <a:spcAft>
                <a:spcPts val="0"/>
              </a:spcAft>
              <a:buFont typeface="+mj-lt"/>
              <a:buAutoNum type="arabicPeriod"/>
              <a:defRPr/>
            </a:pPr>
            <a:r>
              <a:rPr lang="en-US" sz="2400" dirty="0"/>
              <a:t>The medium access control (MAC) sublayer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Medium Access sub layer </a:t>
            </a:r>
          </a:p>
        </p:txBody>
      </p:sp>
    </p:spTree>
    <p:extLst>
      <p:ext uri="{BB962C8B-B14F-4D97-AF65-F5344CB8AC3E}">
        <p14:creationId xmlns:p14="http://schemas.microsoft.com/office/powerpoint/2010/main" val="753744117"/>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Error correction is much more difficult than error detection. In error detection, the receiver needs to know only that the received code word is invalid, in error correction the receiver needs to find (or guess) the original code word sent. So, we need more redundant bits for error correction than for error detection.</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Block coding</a:t>
            </a:r>
          </a:p>
        </p:txBody>
      </p:sp>
      <p:pic>
        <p:nvPicPr>
          <p:cNvPr id="4" name="Picture 3">
            <a:extLst>
              <a:ext uri="{FF2B5EF4-FFF2-40B4-BE49-F238E27FC236}">
                <a16:creationId xmlns:a16="http://schemas.microsoft.com/office/drawing/2014/main" id="{DFD05C5B-C01A-4827-4AEC-9157812B6991}"/>
              </a:ext>
            </a:extLst>
          </p:cNvPr>
          <p:cNvPicPr>
            <a:picLocks noChangeAspect="1"/>
          </p:cNvPicPr>
          <p:nvPr/>
        </p:nvPicPr>
        <p:blipFill>
          <a:blip r:embed="rId2"/>
          <a:stretch>
            <a:fillRect/>
          </a:stretch>
        </p:blipFill>
        <p:spPr>
          <a:xfrm>
            <a:off x="3028950" y="3783854"/>
            <a:ext cx="6134100" cy="2257425"/>
          </a:xfrm>
          <a:prstGeom prst="rect">
            <a:avLst/>
          </a:prstGeom>
        </p:spPr>
      </p:pic>
    </p:spTree>
    <p:extLst>
      <p:ext uri="{BB962C8B-B14F-4D97-AF65-F5344CB8AC3E}">
        <p14:creationId xmlns:p14="http://schemas.microsoft.com/office/powerpoint/2010/main" val="2626981880"/>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The cyclic property of code words is that any cyclic-shift of a code word is also a code word. Cyclic codes follow this cyclic property.</a:t>
            </a:r>
          </a:p>
          <a:p>
            <a:pPr algn="just" fontAlgn="auto">
              <a:spcAft>
                <a:spcPts val="0"/>
              </a:spcAft>
              <a:defRPr/>
            </a:pPr>
            <a:r>
              <a:rPr lang="en-US" sz="2400" dirty="0"/>
              <a:t>For a linear code C, if every code word i.e., C = C1,C2,......Cn from C has a cyclic right shift of components, it becomes a code word. This shift of right is equal to n-1 cyclic left shifts. Hence, it is invariant under any shift. So, the linear code C, as it is invariant under any shift, can be called as a Cyclic code.</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Cyclic Code</a:t>
            </a:r>
          </a:p>
        </p:txBody>
      </p:sp>
    </p:spTree>
    <p:extLst>
      <p:ext uri="{BB962C8B-B14F-4D97-AF65-F5344CB8AC3E}">
        <p14:creationId xmlns:p14="http://schemas.microsoft.com/office/powerpoint/2010/main" val="3031744490"/>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Cyclic codes are used for error correction. </a:t>
            </a:r>
          </a:p>
          <a:p>
            <a:pPr algn="just" fontAlgn="auto">
              <a:spcAft>
                <a:spcPts val="0"/>
              </a:spcAft>
              <a:defRPr/>
            </a:pPr>
            <a:r>
              <a:rPr lang="en-US" sz="2400" dirty="0"/>
              <a:t>They are mainly used to correct double errors and burst errors.</a:t>
            </a:r>
          </a:p>
          <a:p>
            <a:pPr algn="just" fontAlgn="auto">
              <a:spcAft>
                <a:spcPts val="0"/>
              </a:spcAft>
              <a:defRPr/>
            </a:pPr>
            <a:r>
              <a:rPr lang="en-US" sz="2400" dirty="0"/>
              <a:t>Hence, these are a few error correcting codes, which are to be detected at the receiver. </a:t>
            </a:r>
          </a:p>
          <a:p>
            <a:pPr algn="just" fontAlgn="auto">
              <a:spcAft>
                <a:spcPts val="0"/>
              </a:spcAft>
              <a:defRPr/>
            </a:pPr>
            <a:r>
              <a:rPr lang="en-US" sz="2400" dirty="0"/>
              <a:t>These codes prevent the errors from getting introduced and disturb the communication. They also prevent the signal from getting tapped by unwanted receivers. </a:t>
            </a:r>
          </a:p>
          <a:p>
            <a:pPr algn="just" fontAlgn="auto">
              <a:spcAft>
                <a:spcPts val="0"/>
              </a:spcAft>
              <a:defRPr/>
            </a:pPr>
            <a:r>
              <a:rPr lang="en-US" sz="2400" dirty="0"/>
              <a:t>There is a class of signaling techniques to achieve this, which are discussed in the next chapter.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Cyclic Code</a:t>
            </a:r>
          </a:p>
        </p:txBody>
      </p:sp>
    </p:spTree>
    <p:extLst>
      <p:ext uri="{BB962C8B-B14F-4D97-AF65-F5344CB8AC3E}">
        <p14:creationId xmlns:p14="http://schemas.microsoft.com/office/powerpoint/2010/main" val="2902696428"/>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In the linear block codes, the parity bits and message bits have a linear combination, which means that the resultant code word is the linear combination of any two code words.</a:t>
            </a:r>
          </a:p>
          <a:p>
            <a:pPr algn="just" fontAlgn="auto">
              <a:spcAft>
                <a:spcPts val="0"/>
              </a:spcAft>
              <a:defRPr/>
            </a:pPr>
            <a:r>
              <a:rPr lang="en-US" sz="2400" dirty="0"/>
              <a:t>Let us consider some blocks of data, which contains k bits in each block. These bits are mapped with the blocks which has n bits in each block. Here n is greater than k. The transmitter adds redundant bits which are n−k bits. The ratio k/n is the code rate. It is denoted by r and the value of r is r &lt; 1.</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Linear Block Codes</a:t>
            </a:r>
          </a:p>
        </p:txBody>
      </p:sp>
    </p:spTree>
    <p:extLst>
      <p:ext uri="{BB962C8B-B14F-4D97-AF65-F5344CB8AC3E}">
        <p14:creationId xmlns:p14="http://schemas.microsoft.com/office/powerpoint/2010/main" val="1178422865"/>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The n−k bits added here, are parity bits. Parity bits help in error detection and error correction, and also in locating the data. In the data being transmitted, the left most bits of the code word correspond to the message bits, and the right most bits of the code word correspond to the parity bits.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Linear Block Codes</a:t>
            </a:r>
          </a:p>
        </p:txBody>
      </p:sp>
    </p:spTree>
    <p:extLst>
      <p:ext uri="{BB962C8B-B14F-4D97-AF65-F5344CB8AC3E}">
        <p14:creationId xmlns:p14="http://schemas.microsoft.com/office/powerpoint/2010/main" val="2512918078"/>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For error detection by checksums, data is divided into fixed sized frames or segments.</a:t>
            </a:r>
          </a:p>
          <a:p>
            <a:pPr algn="just" fontAlgn="auto">
              <a:spcAft>
                <a:spcPts val="0"/>
              </a:spcAft>
              <a:defRPr/>
            </a:pPr>
            <a:r>
              <a:rPr lang="en-US" sz="2400" b="1" dirty="0"/>
              <a:t>Sender’s End </a:t>
            </a:r>
            <a:r>
              <a:rPr lang="en-US" sz="2400" dirty="0"/>
              <a:t>− The sender adds the segments using 1’s complement arithmetic to get the sum. It then complements the sum to get the checksum and sends it along with the data frames.</a:t>
            </a:r>
          </a:p>
          <a:p>
            <a:pPr algn="just" fontAlgn="auto">
              <a:spcAft>
                <a:spcPts val="0"/>
              </a:spcAft>
              <a:defRPr/>
            </a:pPr>
            <a:r>
              <a:rPr lang="en-US" sz="2400" b="1" dirty="0"/>
              <a:t>Receiver’s End </a:t>
            </a:r>
            <a:r>
              <a:rPr lang="en-US" sz="2400" dirty="0"/>
              <a:t>− The receiver adds the incoming segments along with the checksum using 1’s complement arithmetic to get the sum and then complements it.</a:t>
            </a:r>
          </a:p>
          <a:p>
            <a:pPr algn="just" fontAlgn="auto">
              <a:spcAft>
                <a:spcPts val="0"/>
              </a:spcAft>
              <a:defRPr/>
            </a:pPr>
            <a:r>
              <a:rPr lang="en-US" sz="2400" dirty="0"/>
              <a:t>If the result is zero, the received frames are accepted; otherwise they are discarded.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checksum</a:t>
            </a:r>
          </a:p>
        </p:txBody>
      </p:sp>
    </p:spTree>
    <p:extLst>
      <p:ext uri="{BB962C8B-B14F-4D97-AF65-F5344CB8AC3E}">
        <p14:creationId xmlns:p14="http://schemas.microsoft.com/office/powerpoint/2010/main" val="3721663645"/>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7192" y="1057275"/>
            <a:ext cx="11497616" cy="4433619"/>
          </a:xfrm>
        </p:spPr>
        <p:txBody>
          <a:bodyPr/>
          <a:lstStyle/>
          <a:p>
            <a:pPr algn="just" fontAlgn="auto">
              <a:spcAft>
                <a:spcPts val="0"/>
              </a:spcAft>
              <a:defRPr/>
            </a:pPr>
            <a:r>
              <a:rPr lang="en-US" sz="2400" dirty="0"/>
              <a:t>Suppose that the sender wants to send 4 frames each of 8 bits, where the frames are 11001100, 10101010, 11110000 and 11000011.</a:t>
            </a:r>
          </a:p>
          <a:p>
            <a:pPr algn="just" fontAlgn="auto">
              <a:spcAft>
                <a:spcPts val="0"/>
              </a:spcAft>
              <a:defRPr/>
            </a:pPr>
            <a:r>
              <a:rPr lang="en-US" sz="2400" dirty="0"/>
              <a:t>The sender adds the bits using 1s complement arithmetic. While adding two numbers using 1s complement arithmetic, if there is a carry over, it is added to the sum.</a:t>
            </a:r>
          </a:p>
          <a:p>
            <a:pPr algn="just" fontAlgn="auto">
              <a:spcAft>
                <a:spcPts val="0"/>
              </a:spcAft>
              <a:defRPr/>
            </a:pPr>
            <a:r>
              <a:rPr lang="en-US" sz="2400" dirty="0"/>
              <a:t>After adding all the 4 frames, the sender complements the sum to get the checksum, 11010011, and sends it along with the data frames.</a:t>
            </a:r>
          </a:p>
          <a:p>
            <a:pPr algn="just" fontAlgn="auto">
              <a:spcAft>
                <a:spcPts val="0"/>
              </a:spcAft>
              <a:defRPr/>
            </a:pPr>
            <a:r>
              <a:rPr lang="en-US" sz="2400" dirty="0"/>
              <a:t>The receiver performs 1s complement arithmetic sum of all the frames including the checksum. The result is complemented and found to be 0. Hence, the receiver assumes that no error has occurred.</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checksum</a:t>
            </a:r>
          </a:p>
        </p:txBody>
      </p:sp>
    </p:spTree>
    <p:extLst>
      <p:ext uri="{BB962C8B-B14F-4D97-AF65-F5344CB8AC3E}">
        <p14:creationId xmlns:p14="http://schemas.microsoft.com/office/powerpoint/2010/main" val="195225668"/>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Error Detection and Correction: checksum</a:t>
            </a:r>
          </a:p>
        </p:txBody>
      </p:sp>
      <p:pic>
        <p:nvPicPr>
          <p:cNvPr id="2050" name="Picture 2">
            <a:extLst>
              <a:ext uri="{FF2B5EF4-FFF2-40B4-BE49-F238E27FC236}">
                <a16:creationId xmlns:a16="http://schemas.microsoft.com/office/drawing/2014/main" id="{2FAF4553-153C-2D4F-971F-423205AD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359" y="1143752"/>
            <a:ext cx="5511282" cy="522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841211"/>
      </p:ext>
    </p:extLst>
  </p:cSld>
  <p:clrMapOvr>
    <a:masterClrMapping/>
  </p:clrMapOvr>
  <mc:AlternateContent xmlns:mc="http://schemas.openxmlformats.org/markup-compatibility/2006">
    <mc:Choice xmlns:p14="http://schemas.microsoft.com/office/powerpoint/2010/main" Requires="p14">
      <p:transition spd="slow" p14:dur="2000" advTm="60033"/>
    </mc:Choice>
    <mc:Fallback>
      <p:transition spd="slow" advTm="60033"/>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Summary</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800" b="1" dirty="0"/>
              <a:t>Error Detection and Correction: </a:t>
            </a:r>
          </a:p>
          <a:p>
            <a:pPr marL="457200" indent="-457200" algn="l">
              <a:lnSpc>
                <a:spcPct val="150000"/>
              </a:lnSpc>
              <a:buFont typeface="Arial" panose="020B0604020202020204" pitchFamily="34" charset="0"/>
              <a:buChar char="•"/>
            </a:pPr>
            <a:r>
              <a:rPr lang="en-US" sz="2800" b="1" dirty="0"/>
              <a:t>Block coding</a:t>
            </a:r>
          </a:p>
          <a:p>
            <a:pPr marL="457200" indent="-457200" algn="l">
              <a:lnSpc>
                <a:spcPct val="150000"/>
              </a:lnSpc>
              <a:buFont typeface="Arial" panose="020B0604020202020204" pitchFamily="34" charset="0"/>
              <a:buChar char="•"/>
            </a:pPr>
            <a:r>
              <a:rPr lang="en-US" sz="2800" b="1" dirty="0"/>
              <a:t>cyclic codes</a:t>
            </a:r>
          </a:p>
          <a:p>
            <a:pPr marL="457200" indent="-457200" algn="l">
              <a:lnSpc>
                <a:spcPct val="150000"/>
              </a:lnSpc>
              <a:buFont typeface="Arial" panose="020B0604020202020204" pitchFamily="34" charset="0"/>
              <a:buChar char="•"/>
            </a:pPr>
            <a:r>
              <a:rPr lang="en-US" sz="2800" b="1" dirty="0"/>
              <a:t>Linear block codes</a:t>
            </a:r>
          </a:p>
          <a:p>
            <a:pPr marL="457200" indent="-457200" algn="l">
              <a:lnSpc>
                <a:spcPct val="150000"/>
              </a:lnSpc>
              <a:buFont typeface="Arial" panose="020B0604020202020204" pitchFamily="34" charset="0"/>
              <a:buChar char="•"/>
            </a:pPr>
            <a:r>
              <a:rPr lang="en-US" sz="2800" b="1" dirty="0"/>
              <a:t>checksum</a:t>
            </a:r>
          </a:p>
        </p:txBody>
      </p:sp>
    </p:spTree>
    <p:extLst>
      <p:ext uri="{BB962C8B-B14F-4D97-AF65-F5344CB8AC3E}">
        <p14:creationId xmlns:p14="http://schemas.microsoft.com/office/powerpoint/2010/main" val="3682908978"/>
      </p:ext>
    </p:extLst>
  </p:cSld>
  <p:clrMapOvr>
    <a:masterClrMapping/>
  </p:clrMapOvr>
  <mc:AlternateContent xmlns:mc="http://schemas.openxmlformats.org/markup-compatibility/2006" xmlns:p14="http://schemas.microsoft.com/office/powerpoint/2010/main">
    <mc:Choice Requires="p14">
      <p:transition spd="slow" p14:dur="2000" advTm="12479"/>
    </mc:Choice>
    <mc:Fallback xmlns="">
      <p:transition spd="slow" advTm="12479"/>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16CD4-5E9B-47C4-96DD-445F317C1702}"/>
              </a:ext>
            </a:extLst>
          </p:cNvPr>
          <p:cNvSpPr>
            <a:spLocks noGrp="1"/>
          </p:cNvSpPr>
          <p:nvPr>
            <p:ph idx="1"/>
          </p:nvPr>
        </p:nvSpPr>
        <p:spPr/>
        <p:txBody>
          <a:bodyPr/>
          <a:lstStyle/>
          <a:p>
            <a:pPr marL="457200" indent="-457200" algn="just">
              <a:buFont typeface="+mj-lt"/>
              <a:buAutoNum type="arabicPeriod"/>
            </a:pPr>
            <a:r>
              <a:rPr lang="en-US" dirty="0" err="1"/>
              <a:t>Forouzan</a:t>
            </a:r>
            <a:r>
              <a:rPr lang="en-US" dirty="0"/>
              <a:t>, Data Communications and Networking, McGraw Hill, 4th ed. </a:t>
            </a:r>
          </a:p>
          <a:p>
            <a:pPr marL="457200" indent="-457200" algn="just">
              <a:buFont typeface="+mj-lt"/>
              <a:buAutoNum type="arabicPeriod"/>
            </a:pPr>
            <a:r>
              <a:rPr lang="en-US" dirty="0"/>
              <a:t>Tannenbaum, Computer Networks, </a:t>
            </a:r>
            <a:r>
              <a:rPr lang="en-US" dirty="0" err="1"/>
              <a:t>Pearsoned</a:t>
            </a:r>
            <a:r>
              <a:rPr lang="en-US" dirty="0"/>
              <a:t> Education.</a:t>
            </a:r>
          </a:p>
        </p:txBody>
      </p:sp>
      <p:sp>
        <p:nvSpPr>
          <p:cNvPr id="3" name="Content Placeholder 2">
            <a:extLst>
              <a:ext uri="{FF2B5EF4-FFF2-40B4-BE49-F238E27FC236}">
                <a16:creationId xmlns:a16="http://schemas.microsoft.com/office/drawing/2014/main" id="{47B66412-82F2-4D22-B801-7AE248CDB530}"/>
              </a:ext>
            </a:extLst>
          </p:cNvPr>
          <p:cNvSpPr>
            <a:spLocks noGrp="1"/>
          </p:cNvSpPr>
          <p:nvPr>
            <p:ph sz="quarter" idx="10"/>
          </p:nvPr>
        </p:nvSpPr>
        <p:spPr>
          <a:xfrm>
            <a:off x="1963737" y="281054"/>
            <a:ext cx="9605963" cy="649287"/>
          </a:xfrm>
        </p:spPr>
        <p:txBody>
          <a:bodyPr/>
          <a:lstStyle/>
          <a:p>
            <a:r>
              <a:rPr lang="en-IN" dirty="0"/>
              <a:t>References</a:t>
            </a:r>
          </a:p>
        </p:txBody>
      </p:sp>
    </p:spTree>
    <p:extLst>
      <p:ext uri="{BB962C8B-B14F-4D97-AF65-F5344CB8AC3E}">
        <p14:creationId xmlns:p14="http://schemas.microsoft.com/office/powerpoint/2010/main" val="1174684485"/>
      </p:ext>
    </p:extLst>
  </p:cSld>
  <p:clrMapOvr>
    <a:masterClrMapping/>
  </p:clrMapOvr>
  <mc:AlternateContent xmlns:mc="http://schemas.openxmlformats.org/markup-compatibility/2006" xmlns:p14="http://schemas.microsoft.com/office/powerpoint/2010/main">
    <mc:Choice Requires="p14">
      <p:transition spd="slow" p14:dur="2000" advTm="3225"/>
    </mc:Choice>
    <mc:Fallback xmlns="">
      <p:transition spd="slow" advTm="32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The Open System Interconnections (OSI) model is a layered networking framework that conceptualizes how communications should be done between heterogeneous systems. The data link layer is the second lowest layer. It is divided into two sublayers −</a:t>
            </a:r>
          </a:p>
          <a:p>
            <a:pPr marL="457200" indent="-457200" algn="just" fontAlgn="auto">
              <a:spcAft>
                <a:spcPts val="0"/>
              </a:spcAft>
              <a:buFont typeface="+mj-lt"/>
              <a:buAutoNum type="arabicPeriod"/>
              <a:defRPr/>
            </a:pPr>
            <a:r>
              <a:rPr lang="en-US" sz="2400" dirty="0"/>
              <a:t>The logical link control (LLC) sublayer</a:t>
            </a:r>
          </a:p>
          <a:p>
            <a:pPr marL="457200" indent="-457200" algn="just" fontAlgn="auto">
              <a:spcAft>
                <a:spcPts val="0"/>
              </a:spcAft>
              <a:buFont typeface="+mj-lt"/>
              <a:buAutoNum type="arabicPeriod"/>
              <a:defRPr/>
            </a:pPr>
            <a:r>
              <a:rPr lang="en-US" sz="2400" dirty="0"/>
              <a:t>The medium access control (MAC) sublayer</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Medium Access sub layer </a:t>
            </a:r>
          </a:p>
        </p:txBody>
      </p:sp>
    </p:spTree>
    <p:extLst>
      <p:ext uri="{BB962C8B-B14F-4D97-AF65-F5344CB8AC3E}">
        <p14:creationId xmlns:p14="http://schemas.microsoft.com/office/powerpoint/2010/main" val="733201855"/>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16CD4-5E9B-47C4-96DD-445F317C1702}"/>
              </a:ext>
            </a:extLst>
          </p:cNvPr>
          <p:cNvSpPr>
            <a:spLocks noGrp="1"/>
          </p:cNvSpPr>
          <p:nvPr>
            <p:ph idx="1"/>
          </p:nvPr>
        </p:nvSpPr>
        <p:spPr>
          <a:xfrm>
            <a:off x="679450" y="1838960"/>
            <a:ext cx="10890250" cy="3501390"/>
          </a:xfrm>
        </p:spPr>
        <p:txBody>
          <a:bodyPr/>
          <a:lstStyle/>
          <a:p>
            <a:pPr marL="0" indent="0" algn="ctr">
              <a:buNone/>
            </a:pPr>
            <a:r>
              <a:rPr lang="en-US" sz="3200" b="1" dirty="0">
                <a:latin typeface="Arial" panose="020B0604020202020204" pitchFamily="34" charset="0"/>
                <a:cs typeface="Arial" panose="020B0604020202020204" pitchFamily="34" charset="0"/>
              </a:rPr>
              <a:t>N.Suresh Kumar</a:t>
            </a:r>
          </a:p>
          <a:p>
            <a:pPr marL="0" indent="0" algn="ctr">
              <a:lnSpc>
                <a:spcPct val="100000"/>
              </a:lnSpc>
              <a:buNone/>
            </a:pPr>
            <a:r>
              <a:rPr lang="en-US" sz="1800" b="1" dirty="0">
                <a:latin typeface="Arial" panose="020B0604020202020204" pitchFamily="34" charset="0"/>
                <a:cs typeface="Arial" panose="020B0604020202020204" pitchFamily="34" charset="0"/>
              </a:rPr>
              <a:t>School of Computing Science and Engineering</a:t>
            </a:r>
          </a:p>
          <a:p>
            <a:pPr marL="0" indent="0" algn="ctr">
              <a:lnSpc>
                <a:spcPct val="100000"/>
              </a:lnSpc>
              <a:buNone/>
            </a:pPr>
            <a:r>
              <a:rPr lang="en-US" sz="1800" b="1" dirty="0">
                <a:latin typeface="Arial" panose="020B0604020202020204" pitchFamily="34" charset="0"/>
                <a:cs typeface="Arial" panose="020B0604020202020204" pitchFamily="34" charset="0"/>
              </a:rPr>
              <a:t>Assistant Professor</a:t>
            </a:r>
          </a:p>
          <a:p>
            <a:pPr marL="0" indent="0" algn="ctr">
              <a:lnSpc>
                <a:spcPct val="100000"/>
              </a:lnSpc>
              <a:buNone/>
            </a:pPr>
            <a:r>
              <a:rPr lang="en-US" sz="1800" b="1" dirty="0" err="1">
                <a:latin typeface="Arial" panose="020B0604020202020204" pitchFamily="34" charset="0"/>
                <a:cs typeface="Arial" panose="020B0604020202020204" pitchFamily="34" charset="0"/>
              </a:rPr>
              <a:t>Galgotias</a:t>
            </a:r>
            <a:r>
              <a:rPr lang="en-US" sz="1800" b="1" dirty="0">
                <a:latin typeface="Arial" panose="020B0604020202020204" pitchFamily="34" charset="0"/>
                <a:cs typeface="Arial" panose="020B0604020202020204" pitchFamily="34" charset="0"/>
              </a:rPr>
              <a:t> University</a:t>
            </a:r>
          </a:p>
          <a:p>
            <a:pPr marL="0" indent="0" algn="ctr">
              <a:buNone/>
            </a:pPr>
            <a:r>
              <a:rPr lang="en-US" b="1" dirty="0">
                <a:latin typeface="Arial" panose="020B0604020202020204" pitchFamily="34" charset="0"/>
                <a:cs typeface="Arial" panose="020B0604020202020204" pitchFamily="34" charset="0"/>
              </a:rPr>
              <a:t>Email: </a:t>
            </a:r>
            <a:r>
              <a:rPr lang="en-US" b="1" dirty="0">
                <a:latin typeface="Arial" panose="020B0604020202020204" pitchFamily="34" charset="0"/>
                <a:cs typeface="Arial" panose="020B0604020202020204" pitchFamily="34" charset="0"/>
                <a:hlinkClick r:id="rId2"/>
              </a:rPr>
              <a:t>sureshkumar@galgotiasunviersity.edu.in</a:t>
            </a:r>
            <a:endParaRPr lang="en-US" b="1" dirty="0">
              <a:latin typeface="Arial" panose="020B0604020202020204" pitchFamily="34" charset="0"/>
              <a:cs typeface="Arial" panose="020B0604020202020204" pitchFamily="34" charset="0"/>
            </a:endParaRPr>
          </a:p>
          <a:p>
            <a:pPr marL="0" indent="0" algn="ctr">
              <a:buNone/>
            </a:pPr>
            <a:r>
              <a:rPr lang="en-US" b="1" dirty="0">
                <a:latin typeface="Arial" panose="020B0604020202020204" pitchFamily="34" charset="0"/>
                <a:cs typeface="Arial" panose="020B0604020202020204" pitchFamily="34" charset="0"/>
              </a:rPr>
              <a:t>Mobile: + 91 80567 44016</a:t>
            </a:r>
          </a:p>
        </p:txBody>
      </p:sp>
      <p:sp>
        <p:nvSpPr>
          <p:cNvPr id="3" name="Content Placeholder 2">
            <a:extLst>
              <a:ext uri="{FF2B5EF4-FFF2-40B4-BE49-F238E27FC236}">
                <a16:creationId xmlns:a16="http://schemas.microsoft.com/office/drawing/2014/main" id="{47B66412-82F2-4D22-B801-7AE248CDB530}"/>
              </a:ext>
            </a:extLst>
          </p:cNvPr>
          <p:cNvSpPr>
            <a:spLocks noGrp="1"/>
          </p:cNvSpPr>
          <p:nvPr>
            <p:ph sz="quarter" idx="10"/>
          </p:nvPr>
        </p:nvSpPr>
        <p:spPr>
          <a:xfrm>
            <a:off x="1963737" y="281054"/>
            <a:ext cx="9605963" cy="649287"/>
          </a:xfrm>
        </p:spPr>
        <p:txBody>
          <a:bodyPr/>
          <a:lstStyle/>
          <a:p>
            <a:r>
              <a:rPr lang="en-IN" dirty="0"/>
              <a:t>Contact</a:t>
            </a:r>
          </a:p>
        </p:txBody>
      </p:sp>
    </p:spTree>
    <p:extLst>
      <p:ext uri="{BB962C8B-B14F-4D97-AF65-F5344CB8AC3E}">
        <p14:creationId xmlns:p14="http://schemas.microsoft.com/office/powerpoint/2010/main" val="4079933291"/>
      </p:ext>
    </p:extLst>
  </p:cSld>
  <p:clrMapOvr>
    <a:masterClrMapping/>
  </p:clrMapOvr>
  <mc:AlternateContent xmlns:mc="http://schemas.openxmlformats.org/markup-compatibility/2006" xmlns:p14="http://schemas.microsoft.com/office/powerpoint/2010/main">
    <mc:Choice Requires="p14">
      <p:transition spd="slow" p14:dur="2000" advTm="3225"/>
    </mc:Choice>
    <mc:Fallback xmlns="">
      <p:transition spd="slow" advTm="3225"/>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4C7B48-B59A-4F50-87D0-95C23C09BE04}"/>
              </a:ext>
            </a:extLst>
          </p:cNvPr>
          <p:cNvSpPr>
            <a:spLocks noGrp="1"/>
          </p:cNvSpPr>
          <p:nvPr>
            <p:ph sz="quarter" idx="10"/>
          </p:nvPr>
        </p:nvSpPr>
        <p:spPr>
          <a:xfrm>
            <a:off x="2809895" y="2574810"/>
            <a:ext cx="7402512" cy="2832100"/>
          </a:xfrm>
        </p:spPr>
        <p:txBody>
          <a:bodyPr/>
          <a:lstStyle/>
          <a:p>
            <a:r>
              <a:rPr lang="en-IN" dirty="0"/>
              <a:t>THANK YOU</a:t>
            </a:r>
          </a:p>
        </p:txBody>
      </p:sp>
      <p:sp>
        <p:nvSpPr>
          <p:cNvPr id="7" name="Content Placeholder 6">
            <a:extLst>
              <a:ext uri="{FF2B5EF4-FFF2-40B4-BE49-F238E27FC236}">
                <a16:creationId xmlns:a16="http://schemas.microsoft.com/office/drawing/2014/main" id="{108F14FC-97DE-4129-95B0-722FDDB9DE5B}"/>
              </a:ext>
            </a:extLst>
          </p:cNvPr>
          <p:cNvSpPr>
            <a:spLocks noGrp="1"/>
          </p:cNvSpPr>
          <p:nvPr>
            <p:ph sz="quarter" idx="11"/>
          </p:nvPr>
        </p:nvSpPr>
        <p:spPr>
          <a:xfrm>
            <a:off x="2056509" y="306528"/>
            <a:ext cx="9605963" cy="649287"/>
          </a:xfrm>
        </p:spPr>
        <p:txBody>
          <a:bodyPr/>
          <a:lstStyle/>
          <a:p>
            <a:r>
              <a:rPr lang="en-IN" dirty="0"/>
              <a:t>GALGOTIAS UNIVERSITY</a:t>
            </a:r>
          </a:p>
        </p:txBody>
      </p:sp>
    </p:spTree>
    <p:extLst>
      <p:ext uri="{BB962C8B-B14F-4D97-AF65-F5344CB8AC3E}">
        <p14:creationId xmlns:p14="http://schemas.microsoft.com/office/powerpoint/2010/main" val="4221754653"/>
      </p:ext>
    </p:extLst>
  </p:cSld>
  <p:clrMapOvr>
    <a:masterClrMapping/>
  </p:clrMapOvr>
  <mc:AlternateContent xmlns:mc="http://schemas.openxmlformats.org/markup-compatibility/2006" xmlns:p14="http://schemas.microsoft.com/office/powerpoint/2010/main">
    <mc:Choice Requires="p14">
      <p:transition spd="slow" p14:dur="2000" advTm="2262"/>
    </mc:Choice>
    <mc:Fallback xmlns="">
      <p:transition spd="slow" advTm="226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It provides an abstraction of the physical layer to the LLC and upper layers of the OSI network.</a:t>
            </a:r>
          </a:p>
          <a:p>
            <a:pPr algn="just" fontAlgn="auto">
              <a:spcAft>
                <a:spcPts val="0"/>
              </a:spcAft>
              <a:defRPr/>
            </a:pPr>
            <a:r>
              <a:rPr lang="en-US" sz="2400" dirty="0"/>
              <a:t>It is responsible for encapsulating frames so that they are suitable for transmission via the physical medium.</a:t>
            </a:r>
          </a:p>
          <a:p>
            <a:pPr algn="just" fontAlgn="auto">
              <a:spcAft>
                <a:spcPts val="0"/>
              </a:spcAft>
              <a:defRPr/>
            </a:pPr>
            <a:r>
              <a:rPr lang="en-US" sz="2400" dirty="0"/>
              <a:t>It resolves the addressing of source station as well as the destination station, or groups of destination stations.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Medium Access sub layer </a:t>
            </a:r>
          </a:p>
        </p:txBody>
      </p:sp>
    </p:spTree>
    <p:extLst>
      <p:ext uri="{BB962C8B-B14F-4D97-AF65-F5344CB8AC3E}">
        <p14:creationId xmlns:p14="http://schemas.microsoft.com/office/powerpoint/2010/main" val="4076022656"/>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C16C23-69A2-4D3E-A54F-07BEE7EE2E56}"/>
              </a:ext>
            </a:extLst>
          </p:cNvPr>
          <p:cNvSpPr>
            <a:spLocks noGrp="1"/>
          </p:cNvSpPr>
          <p:nvPr>
            <p:ph idx="1"/>
          </p:nvPr>
        </p:nvSpPr>
        <p:spPr>
          <a:xfrm>
            <a:off x="348944" y="1432193"/>
            <a:ext cx="11497616" cy="4433619"/>
          </a:xfrm>
        </p:spPr>
        <p:txBody>
          <a:bodyPr/>
          <a:lstStyle/>
          <a:p>
            <a:pPr algn="just" fontAlgn="auto">
              <a:spcAft>
                <a:spcPts val="0"/>
              </a:spcAft>
              <a:defRPr/>
            </a:pPr>
            <a:r>
              <a:rPr lang="en-US" sz="2400" dirty="0"/>
              <a:t>It performs multiple access resolutions when more than one data frame is to be transmitted. It determines the channel access methods for transmission.</a:t>
            </a:r>
          </a:p>
          <a:p>
            <a:pPr algn="just" fontAlgn="auto">
              <a:spcAft>
                <a:spcPts val="0"/>
              </a:spcAft>
              <a:defRPr/>
            </a:pPr>
            <a:r>
              <a:rPr lang="en-US" sz="2400" dirty="0"/>
              <a:t>It also performs collision resolution and initiating retransmission in case of collisions.</a:t>
            </a:r>
          </a:p>
          <a:p>
            <a:pPr algn="just" fontAlgn="auto">
              <a:spcAft>
                <a:spcPts val="0"/>
              </a:spcAft>
              <a:defRPr/>
            </a:pPr>
            <a:r>
              <a:rPr lang="en-US" sz="2400" dirty="0"/>
              <a:t>It generates the frame check sequences and thus contributes to protection against transmission errors.</a:t>
            </a:r>
          </a:p>
        </p:txBody>
      </p:sp>
      <p:sp>
        <p:nvSpPr>
          <p:cNvPr id="3" name="Content Placeholder 2">
            <a:extLst>
              <a:ext uri="{FF2B5EF4-FFF2-40B4-BE49-F238E27FC236}">
                <a16:creationId xmlns:a16="http://schemas.microsoft.com/office/drawing/2014/main" id="{4EE8D7F1-2312-49A5-B1F3-17C6F4626206}"/>
              </a:ext>
            </a:extLst>
          </p:cNvPr>
          <p:cNvSpPr>
            <a:spLocks noGrp="1"/>
          </p:cNvSpPr>
          <p:nvPr>
            <p:ph sz="quarter" idx="10"/>
          </p:nvPr>
        </p:nvSpPr>
        <p:spPr/>
        <p:txBody>
          <a:bodyPr/>
          <a:lstStyle/>
          <a:p>
            <a:r>
              <a:rPr lang="en-US" sz="2800" b="1" dirty="0"/>
              <a:t>Medium Access sub layer </a:t>
            </a:r>
          </a:p>
        </p:txBody>
      </p:sp>
    </p:spTree>
    <p:extLst>
      <p:ext uri="{BB962C8B-B14F-4D97-AF65-F5344CB8AC3E}">
        <p14:creationId xmlns:p14="http://schemas.microsoft.com/office/powerpoint/2010/main" val="4230142202"/>
      </p:ext>
    </p:extLst>
  </p:cSld>
  <p:clrMapOvr>
    <a:masterClrMapping/>
  </p:clrMapOvr>
  <mc:AlternateContent xmlns:mc="http://schemas.openxmlformats.org/markup-compatibility/2006" xmlns:p14="http://schemas.microsoft.com/office/powerpoint/2010/main">
    <mc:Choice Requires="p14">
      <p:transition spd="slow" p14:dur="2000" advTm="60033"/>
    </mc:Choice>
    <mc:Fallback xmlns="">
      <p:transition spd="slow" advTm="6003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4215</Words>
  <Application>Microsoft Office PowerPoint</Application>
  <PresentationFormat>Widescreen</PresentationFormat>
  <Paragraphs>281</Paragraphs>
  <Slides>71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Calibri Light</vt:lpstr>
      <vt:lpstr>Nunito</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N</dc:creator>
  <cp:lastModifiedBy>Suresh Kumar N</cp:lastModifiedBy>
  <cp:revision>983</cp:revision>
  <dcterms:created xsi:type="dcterms:W3CDTF">2020-10-16T05:05:42Z</dcterms:created>
  <dcterms:modified xsi:type="dcterms:W3CDTF">2022-10-16T04:29:03Z</dcterms:modified>
</cp:coreProperties>
</file>