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6" r:id="rId2"/>
    <p:sldId id="315" r:id="rId3"/>
    <p:sldId id="317" r:id="rId4"/>
    <p:sldId id="312" r:id="rId5"/>
    <p:sldId id="318" r:id="rId6"/>
    <p:sldId id="321" r:id="rId7"/>
    <p:sldId id="322" r:id="rId8"/>
    <p:sldId id="323" r:id="rId9"/>
    <p:sldId id="324" r:id="rId10"/>
    <p:sldId id="327" r:id="rId11"/>
    <p:sldId id="319" r:id="rId12"/>
    <p:sldId id="320" r:id="rId13"/>
    <p:sldId id="331" r:id="rId14"/>
    <p:sldId id="332" r:id="rId15"/>
    <p:sldId id="333" r:id="rId16"/>
    <p:sldId id="326" r:id="rId17"/>
    <p:sldId id="325" r:id="rId18"/>
    <p:sldId id="329" r:id="rId19"/>
    <p:sldId id="330" r:id="rId20"/>
    <p:sldId id="328" r:id="rId21"/>
    <p:sldId id="303" r:id="rId22"/>
    <p:sldId id="335" r:id="rId23"/>
    <p:sldId id="3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111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2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 Gupta" userId="817f49ec2ca68a4d" providerId="LiveId" clId="{67D0D6EF-DC74-415B-ADBB-E159DA2D4E34}"/>
    <pc:docChg chg="undo custSel addSld modSld">
      <pc:chgData name="Joy Gupta" userId="817f49ec2ca68a4d" providerId="LiveId" clId="{67D0D6EF-DC74-415B-ADBB-E159DA2D4E34}" dt="2020-10-20T10:29:44.517" v="186" actId="207"/>
      <pc:docMkLst>
        <pc:docMk/>
      </pc:docMkLst>
      <pc:sldChg chg="addSp delSp modSp add mod">
        <pc:chgData name="Joy Gupta" userId="817f49ec2ca68a4d" providerId="LiveId" clId="{67D0D6EF-DC74-415B-ADBB-E159DA2D4E34}" dt="2020-10-20T10:29:44.517" v="186" actId="207"/>
        <pc:sldMkLst>
          <pc:docMk/>
          <pc:sldMk cId="3941710810" sldId="334"/>
        </pc:sldMkLst>
        <pc:spChg chg="mod">
          <ac:chgData name="Joy Gupta" userId="817f49ec2ca68a4d" providerId="LiveId" clId="{67D0D6EF-DC74-415B-ADBB-E159DA2D4E34}" dt="2020-10-20T10:25:59.943" v="17" actId="20577"/>
          <ac:spMkLst>
            <pc:docMk/>
            <pc:sldMk cId="3941710810" sldId="334"/>
            <ac:spMk id="12" creationId="{00000000-0000-0000-0000-000000000000}"/>
          </ac:spMkLst>
        </pc:spChg>
        <pc:spChg chg="add del mod">
          <ac:chgData name="Joy Gupta" userId="817f49ec2ca68a4d" providerId="LiveId" clId="{67D0D6EF-DC74-415B-ADBB-E159DA2D4E34}" dt="2020-10-20T10:29:44.517" v="186" actId="207"/>
          <ac:spMkLst>
            <pc:docMk/>
            <pc:sldMk cId="3941710810" sldId="334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20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444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78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6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1740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390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6940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39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7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736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27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088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77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681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681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68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525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4225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371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389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304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62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769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Specular reflection and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515670"/>
      </p:ext>
    </p:extLst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050" name="Picture 2" descr="PPT - The Phong Reflection Model PowerPoint Presentation, free download -  ID:4783812">
            <a:extLst>
              <a:ext uri="{FF2B5EF4-FFF2-40B4-BE49-F238E27FC236}">
                <a16:creationId xmlns="" xmlns:a16="http://schemas.microsoft.com/office/drawing/2014/main" id="{4DC9EAB7-9E3D-4272-B776-02F769275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153" t="23608" r="21069" b="7149"/>
          <a:stretch/>
        </p:blipFill>
        <p:spPr bwMode="auto">
          <a:xfrm>
            <a:off x="3759200" y="2210284"/>
            <a:ext cx="4673600" cy="41292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9293815"/>
      </p:ext>
    </p:extLst>
  </p:cSld>
  <p:clrMapOvr>
    <a:masterClrMapping/>
  </p:clrMapOvr>
  <p:transition advTm="241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Shiny surfaces have a narrow specular reflection range, and dull surfaces have a wider reflection range. An empirical model for calculating the specular-reflection range, developed by </a:t>
            </a:r>
            <a:r>
              <a:rPr lang="en-US" sz="2400" dirty="0" err="1"/>
              <a:t>Phong</a:t>
            </a:r>
            <a:r>
              <a:rPr lang="en-US" sz="2400" dirty="0"/>
              <a:t> Bui </a:t>
            </a:r>
            <a:r>
              <a:rPr lang="en-US" sz="2400" dirty="0" err="1"/>
              <a:t>Tuong</a:t>
            </a:r>
            <a:r>
              <a:rPr lang="en-US" sz="2400" dirty="0"/>
              <a:t> and called the </a:t>
            </a:r>
            <a:r>
              <a:rPr lang="en-US" sz="2400" dirty="0" err="1"/>
              <a:t>Phong</a:t>
            </a:r>
            <a:r>
              <a:rPr lang="en-US" sz="2400" dirty="0"/>
              <a:t> specular-reflection model.</a:t>
            </a:r>
          </a:p>
          <a:p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5882424"/>
      </p:ext>
    </p:extLst>
  </p:cSld>
  <p:clrMapOvr>
    <a:masterClrMapping/>
  </p:clrMapOvr>
  <p:transition advTm="241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Intensity of specular reflection proportional to </a:t>
            </a:r>
            <a:r>
              <a:rPr lang="en-US" sz="2400" dirty="0" err="1"/>
              <a:t>cos</a:t>
            </a:r>
            <a:r>
              <a:rPr lang="en-US" sz="2400" baseline="30000" dirty="0" err="1"/>
              <a:t>n</a:t>
            </a:r>
            <a:r>
              <a:rPr lang="en-US" sz="2400" baseline="20000" dirty="0" err="1"/>
              <a:t>s</a:t>
            </a:r>
            <a:r>
              <a:rPr lang="en-US" sz="2400" dirty="0" err="1"/>
              <a:t>Ø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Angle Ø can be assigned values in the range of 0 to 90,  so that cos Ø varies from 0 to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 assigned to </a:t>
            </a:r>
            <a:r>
              <a:rPr lang="en-US" sz="2400" i="1" dirty="0"/>
              <a:t>specular-reflection parameter n</a:t>
            </a:r>
            <a:r>
              <a:rPr lang="en-US" sz="2400" i="1" baseline="-25000" dirty="0"/>
              <a:t>s </a:t>
            </a:r>
            <a:r>
              <a:rPr lang="en-US" sz="2400" i="1" dirty="0"/>
              <a:t> by the type of surface.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For rough or dull surfaces n</a:t>
            </a:r>
            <a:r>
              <a:rPr lang="en-US" sz="2400" i="1" baseline="-25000" dirty="0"/>
              <a:t>s</a:t>
            </a:r>
            <a:r>
              <a:rPr lang="en-US" sz="2400" i="1" dirty="0"/>
              <a:t> is close to 1 and for shiny surfaces it would be a large value (say, 100 or even more).</a:t>
            </a:r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7898352"/>
      </p:ext>
    </p:extLst>
  </p:cSld>
  <p:clrMapOvr>
    <a:masterClrMapping/>
  </p:clrMapOvr>
  <p:transition advTm="241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Supports three types of light-surface interactions: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IN" sz="2400" dirty="0"/>
              <a:t>Ambient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IN" sz="2400" dirty="0"/>
              <a:t>Diffuse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IN" sz="2400" dirty="0"/>
              <a:t>Specular                    </a:t>
            </a:r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6166799"/>
      </p:ext>
    </p:extLst>
  </p:cSld>
  <p:clrMapOvr>
    <a:masterClrMapping/>
  </p:clrMapOvr>
  <p:transition advTm="241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Each </a:t>
            </a:r>
            <a:r>
              <a:rPr lang="en-IN" sz="2400" b="1" dirty="0"/>
              <a:t>source</a:t>
            </a:r>
            <a:r>
              <a:rPr lang="en-IN" sz="2400" dirty="0"/>
              <a:t> has an ambient, a diffuse and a specular component for each of the three primary </a:t>
            </a:r>
            <a:r>
              <a:rPr lang="en-IN" sz="2400" dirty="0" err="1"/>
              <a:t>colors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    Li = </a:t>
            </a:r>
          </a:p>
          <a:p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F8D3B26-0899-4828-9805-21CAC1DC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464940"/>
              </p:ext>
            </p:extLst>
          </p:nvPr>
        </p:nvGraphicFramePr>
        <p:xfrm>
          <a:off x="3206752" y="417608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864966099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896082968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417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Liba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39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Lird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Ligd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Libd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14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Lirs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0433780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="" xmlns:a16="http://schemas.microsoft.com/office/drawing/2014/main" id="{D088C77E-8403-4484-AA51-AF71C1CAB85C}"/>
              </a:ext>
            </a:extLst>
          </p:cNvPr>
          <p:cNvSpPr/>
          <p:nvPr/>
        </p:nvSpPr>
        <p:spPr>
          <a:xfrm>
            <a:off x="2987040" y="4176082"/>
            <a:ext cx="365760" cy="111252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ket 10">
            <a:extLst>
              <a:ext uri="{FF2B5EF4-FFF2-40B4-BE49-F238E27FC236}">
                <a16:creationId xmlns="" xmlns:a16="http://schemas.microsoft.com/office/drawing/2014/main" id="{F986E530-1293-44CE-8007-58E7287B42B4}"/>
              </a:ext>
            </a:extLst>
          </p:cNvPr>
          <p:cNvSpPr/>
          <p:nvPr/>
        </p:nvSpPr>
        <p:spPr>
          <a:xfrm rot="10800000">
            <a:off x="8961120" y="4176083"/>
            <a:ext cx="365760" cy="111252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221510"/>
      </p:ext>
    </p:extLst>
  </p:cSld>
  <p:clrMapOvr>
    <a:masterClrMapping/>
  </p:clrMapOvr>
  <p:transition advTm="241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amount of light </a:t>
            </a:r>
            <a:r>
              <a:rPr lang="en-IN" sz="2400" b="1" dirty="0"/>
              <a:t>reflected	</a:t>
            </a:r>
            <a:r>
              <a:rPr lang="en-IN" sz="2400" dirty="0"/>
              <a:t> at each surface point has an ambient, a diffuse and a specular component for each of the three primary colours </a:t>
            </a:r>
            <a:r>
              <a:rPr lang="en-IN" sz="2400" b="1" dirty="0"/>
              <a:t> </a:t>
            </a:r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Left Bracket 6">
            <a:extLst>
              <a:ext uri="{FF2B5EF4-FFF2-40B4-BE49-F238E27FC236}">
                <a16:creationId xmlns="" xmlns:a16="http://schemas.microsoft.com/office/drawing/2014/main" id="{DEF87913-1B23-457D-9046-2FB08991A262}"/>
              </a:ext>
            </a:extLst>
          </p:cNvPr>
          <p:cNvSpPr/>
          <p:nvPr/>
        </p:nvSpPr>
        <p:spPr>
          <a:xfrm>
            <a:off x="2987040" y="4176082"/>
            <a:ext cx="365760" cy="111252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ket 7">
            <a:extLst>
              <a:ext uri="{FF2B5EF4-FFF2-40B4-BE49-F238E27FC236}">
                <a16:creationId xmlns="" xmlns:a16="http://schemas.microsoft.com/office/drawing/2014/main" id="{E83F759A-C8F5-4D09-AA08-640F5E3EB80D}"/>
              </a:ext>
            </a:extLst>
          </p:cNvPr>
          <p:cNvSpPr/>
          <p:nvPr/>
        </p:nvSpPr>
        <p:spPr>
          <a:xfrm rot="10800000">
            <a:off x="8961120" y="4176083"/>
            <a:ext cx="365760" cy="111252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2">
            <a:extLst>
              <a:ext uri="{FF2B5EF4-FFF2-40B4-BE49-F238E27FC236}">
                <a16:creationId xmlns="" xmlns:a16="http://schemas.microsoft.com/office/drawing/2014/main" id="{C68BDFF2-5EB0-488D-AD8A-D9F11EF1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2476509"/>
              </p:ext>
            </p:extLst>
          </p:nvPr>
        </p:nvGraphicFramePr>
        <p:xfrm>
          <a:off x="3206752" y="417608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864966099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896082968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417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Liba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39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Lird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Ligd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Libd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14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Lirs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04337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77068A3-8E03-4A38-8841-444E99F8CF18}"/>
              </a:ext>
            </a:extLst>
          </p:cNvPr>
          <p:cNvSpPr txBox="1"/>
          <p:nvPr/>
        </p:nvSpPr>
        <p:spPr>
          <a:xfrm>
            <a:off x="1402080" y="4592599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Ri = </a:t>
            </a:r>
          </a:p>
        </p:txBody>
      </p:sp>
    </p:spTree>
    <p:extLst>
      <p:ext uri="{BB962C8B-B14F-4D97-AF65-F5344CB8AC3E}">
        <p14:creationId xmlns="" xmlns:p14="http://schemas.microsoft.com/office/powerpoint/2010/main" val="2382359885"/>
      </p:ext>
    </p:extLst>
  </p:cSld>
  <p:clrMapOvr>
    <a:masterClrMapping/>
  </p:clrMapOvr>
  <p:transition advTm="241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88720" y="2819400"/>
                <a:ext cx="10485120" cy="311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compute the contribution for each color source by adding the ambient, diffuse and specular components : </a:t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r>
                  <a:rPr lang="en-US" sz="2400" dirty="0" err="1"/>
                  <a:t>Lir</a:t>
                </a:r>
                <a:r>
                  <a:rPr lang="en-US" sz="2400" dirty="0"/>
                  <a:t> = Rira Lira + </a:t>
                </a:r>
                <a:r>
                  <a:rPr lang="en-US" sz="2400" dirty="0" err="1"/>
                  <a:t>Rird</a:t>
                </a:r>
                <a:r>
                  <a:rPr lang="en-US" sz="2400" dirty="0"/>
                  <a:t/>
                </a:r>
                <a:r>
                  <a:rPr lang="en-US" sz="2400" dirty="0" err="1"/>
                  <a:t>Lird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Rirs</a:t>
                </a:r>
                <a:r>
                  <a:rPr lang="en-US" sz="2400" dirty="0"/>
                  <a:t/>
                </a:r>
                <a:r>
                  <a:rPr lang="en-US" sz="2400" dirty="0" err="1"/>
                  <a:t>Lirs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Iira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Iird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Iirs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obtain the total intensity by adding the contributions of all sources and possibly a global ambient term </a:t>
                </a:r>
              </a:p>
              <a:p>
                <a:r>
                  <a:rPr lang="en-US" sz="2400" dirty="0"/>
                  <a:t/>
                </a:r>
                <a:r>
                  <a:rPr lang="en-US" sz="2400" dirty="0" err="1"/>
                  <a:t>Ir</a:t>
                </a:r>
                <a:r>
                  <a:rPr lang="en-US" sz="2400" dirty="0"/>
                  <a:t/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𝐼𝑖𝑟𝑎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𝐼𝑖𝑟𝑑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𝐼𝑖𝑟𝑠</m:t>
                            </m:r>
                          </m:e>
                        </m:d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𝐼𝑎𝑟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819400"/>
                <a:ext cx="10485120" cy="3114250"/>
              </a:xfrm>
              <a:prstGeom prst="rect">
                <a:avLst/>
              </a:prstGeom>
              <a:blipFill>
                <a:blip r:embed="rId3"/>
                <a:stretch>
                  <a:fillRect l="-872" t="-1569" r="-1453" b="-14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324709"/>
      </p:ext>
    </p:extLst>
  </p:cSld>
  <p:clrMapOvr>
    <a:masterClrMapping/>
  </p:clrMapOvr>
  <p:transition advTm="241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Specular Reflection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According to the </a:t>
            </a:r>
            <a:r>
              <a:rPr lang="en-US" altLang="en-US" sz="2400" dirty="0" err="1"/>
              <a:t>Phong</a:t>
            </a:r>
            <a:r>
              <a:rPr lang="en-US" altLang="en-US" sz="2400" dirty="0"/>
              <a:t> lighting model, the specular reflection is proportional to the cosine of the angle between </a:t>
            </a:r>
            <a:r>
              <a:rPr lang="en-US" altLang="en-US" sz="2400" b="1" dirty="0"/>
              <a:t>v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r</a:t>
            </a:r>
            <a:r>
              <a:rPr lang="en-US" altLang="en-US" sz="2400" dirty="0"/>
              <a:t>, raised to a power (called “shiny”).</a:t>
            </a:r>
          </a:p>
          <a:p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This is calculated as</a:t>
            </a:r>
          </a:p>
          <a:p>
            <a:pPr lvl="1"/>
            <a:r>
              <a:rPr lang="en-US" altLang="en-US" sz="2400" dirty="0"/>
              <a:t>				(</a:t>
            </a:r>
            <a:r>
              <a:rPr lang="en-US" altLang="en-US" sz="2400" b="1" dirty="0"/>
              <a:t>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v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shiny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04401"/>
      </p:ext>
    </p:extLst>
  </p:cSld>
  <p:clrMapOvr>
    <a:masterClrMapping/>
  </p:clrMapOvr>
  <p:transition advTm="241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Specular Reflection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Two other factors are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sz="2400" dirty="0"/>
              <a:t>Intensity of the incident light.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0 </a:t>
            </a:r>
            <a:r>
              <a:rPr lang="en-US" altLang="en-US" sz="2400" dirty="0">
                <a:sym typeface="Symbol" panose="05050102010706020507" pitchFamily="18" charset="2"/>
              </a:rPr>
              <a:t> L</a:t>
            </a:r>
            <a:r>
              <a:rPr lang="en-US" altLang="en-US" sz="2400" baseline="-25000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 1.</a:t>
            </a:r>
            <a:endParaRPr lang="en-US" alt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sz="2400" dirty="0"/>
              <a:t>Specular property of the surface.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0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m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 1.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The formula for specular reflection is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sym typeface="Symbol" panose="05050102010706020507" pitchFamily="18" charset="2"/>
              </a:rPr>
              <a:t>L</a:t>
            </a:r>
            <a:r>
              <a:rPr lang="en-US" altLang="en-US" sz="2400" baseline="-25000" dirty="0" err="1"/>
              <a:t>s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(</a:t>
            </a:r>
            <a:r>
              <a:rPr lang="en-US" altLang="en-US" sz="2400" b="1" dirty="0"/>
              <a:t>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v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shiny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06396"/>
      </p:ext>
    </p:extLst>
  </p:cSld>
  <p:clrMapOvr>
    <a:masterClrMapping/>
  </p:clrMapOvr>
  <p:transition advTm="241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Specular Reflection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Of course, if </a:t>
            </a:r>
            <a:r>
              <a:rPr lang="en-US" altLang="en-US" sz="2400" b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n</a:t>
            </a:r>
            <a:r>
              <a:rPr lang="en-US" altLang="en-US" sz="2400" dirty="0"/>
              <a:t> &lt; 0 or if </a:t>
            </a:r>
            <a:r>
              <a:rPr lang="en-US" altLang="en-US" sz="2400" b="1" dirty="0"/>
              <a:t>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v</a:t>
            </a:r>
            <a:r>
              <a:rPr lang="en-US" altLang="en-US" sz="2400" dirty="0"/>
              <a:t> &lt; 0, then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= 0.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620776"/>
      </p:ext>
    </p:extLst>
  </p:cSld>
  <p:clrMapOvr>
    <a:masterClrMapping/>
  </p:clrMapOvr>
  <p:transition advTm="24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(Contents)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Specular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Specular Reflection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Effect of Specular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Phong</a:t>
            </a:r>
            <a:r>
              <a:rPr lang="en-US" sz="2400" dirty="0"/>
              <a:t> Lighting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Phong</a:t>
            </a:r>
            <a:r>
              <a:rPr lang="en-US" sz="2400" dirty="0"/>
              <a:t> Reflection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Computing Specular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Phong</a:t>
            </a:r>
            <a:r>
              <a:rPr lang="en-US" sz="2400" dirty="0"/>
              <a:t> Model Illustration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8227056"/>
      </p:ext>
    </p:extLst>
  </p:cSld>
  <p:clrMapOvr>
    <a:masterClrMapping/>
  </p:clrMapOvr>
  <p:transition advTm="241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Illustration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88720" y="2819400"/>
                <a:ext cx="10485120" cy="100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So finally </a:t>
                </a:r>
                <a:r>
                  <a:rPr lang="en-IN" sz="2400" dirty="0" err="1"/>
                  <a:t>Phong</a:t>
                </a:r>
                <a:r>
                  <a:rPr lang="en-IN" sz="2400" dirty="0"/>
                  <a:t> Model is …</a:t>
                </a:r>
              </a:p>
              <a:p>
                <a:r>
                  <a:rPr lang="en-IN" sz="2400" dirty="0"/>
                  <a:t>Id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𝐾𝑑𝐿𝑑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1∗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𝐾𝑠𝐿𝑠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𝐾𝑎𝐿𝑎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819400"/>
                <a:ext cx="10485120" cy="1008609"/>
              </a:xfrm>
              <a:prstGeom prst="rect">
                <a:avLst/>
              </a:prstGeom>
              <a:blipFill>
                <a:blip r:embed="rId3"/>
                <a:stretch>
                  <a:fillRect l="-872" t="-4848"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0B60D81-0A18-49AA-BE32-91D639C589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67" b="79151"/>
          <a:stretch/>
        </p:blipFill>
        <p:spPr>
          <a:xfrm>
            <a:off x="571500" y="4172907"/>
            <a:ext cx="4368800" cy="1202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D1993E-D60A-4CB7-AEA9-C13390E50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82" r="60167" b="81984"/>
          <a:stretch/>
        </p:blipFill>
        <p:spPr>
          <a:xfrm>
            <a:off x="5801230" y="4172907"/>
            <a:ext cx="5533521" cy="1202614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="" xmlns:a16="http://schemas.microsoft.com/office/drawing/2014/main" id="{BC1685C8-17BD-41D9-899E-1BAABCAFF4CA}"/>
              </a:ext>
            </a:extLst>
          </p:cNvPr>
          <p:cNvSpPr/>
          <p:nvPr/>
        </p:nvSpPr>
        <p:spPr>
          <a:xfrm>
            <a:off x="1717040" y="4592599"/>
            <a:ext cx="223520" cy="4667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</a:endParaRPr>
          </a:p>
        </p:txBody>
      </p:sp>
      <p:sp>
        <p:nvSpPr>
          <p:cNvPr id="5" name="Equals 4">
            <a:extLst>
              <a:ext uri="{FF2B5EF4-FFF2-40B4-BE49-F238E27FC236}">
                <a16:creationId xmlns="" xmlns:a16="http://schemas.microsoft.com/office/drawing/2014/main" id="{43421932-E43E-42C3-9917-718B3EB3FBC1}"/>
              </a:ext>
            </a:extLst>
          </p:cNvPr>
          <p:cNvSpPr/>
          <p:nvPr/>
        </p:nvSpPr>
        <p:spPr>
          <a:xfrm>
            <a:off x="3166110" y="4592599"/>
            <a:ext cx="548640" cy="41846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="" xmlns:a16="http://schemas.microsoft.com/office/drawing/2014/main" id="{BE90F8B5-75A1-4D1E-B907-82056E359B56}"/>
              </a:ext>
            </a:extLst>
          </p:cNvPr>
          <p:cNvSpPr/>
          <p:nvPr/>
        </p:nvSpPr>
        <p:spPr>
          <a:xfrm>
            <a:off x="6918960" y="4544304"/>
            <a:ext cx="284480" cy="4667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lus Sign 13">
            <a:extLst>
              <a:ext uri="{FF2B5EF4-FFF2-40B4-BE49-F238E27FC236}">
                <a16:creationId xmlns="" xmlns:a16="http://schemas.microsoft.com/office/drawing/2014/main" id="{6EE1F24B-5537-4D74-988C-C05EE03597AB}"/>
              </a:ext>
            </a:extLst>
          </p:cNvPr>
          <p:cNvSpPr/>
          <p:nvPr/>
        </p:nvSpPr>
        <p:spPr>
          <a:xfrm>
            <a:off x="8321170" y="4544304"/>
            <a:ext cx="284480" cy="4667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Equals 8">
            <a:extLst>
              <a:ext uri="{FF2B5EF4-FFF2-40B4-BE49-F238E27FC236}">
                <a16:creationId xmlns="" xmlns:a16="http://schemas.microsoft.com/office/drawing/2014/main" id="{E9987AA3-74CA-42E2-B9F2-D1D38DA8CD69}"/>
              </a:ext>
            </a:extLst>
          </p:cNvPr>
          <p:cNvSpPr/>
          <p:nvPr/>
        </p:nvSpPr>
        <p:spPr>
          <a:xfrm>
            <a:off x="9782240" y="4592599"/>
            <a:ext cx="375920" cy="275929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431185"/>
      </p:ext>
    </p:extLst>
  </p:cSld>
  <p:clrMapOvr>
    <a:masterClrMapping/>
  </p:clrMapOvr>
  <p:transition advTm="241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Specular reflection depends on the type of surface used. To manage veiling reflections appropriately, install luminaires in a strategic fashion. Go through a trial-and-error process before finding the perfect location.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Phong</a:t>
            </a:r>
            <a:r>
              <a:rPr lang="en-US" sz="2400" dirty="0"/>
              <a:t> model is not really based on anything real. It does not deal in microfacet distributions at all. What the </a:t>
            </a:r>
            <a:r>
              <a:rPr lang="en-US" sz="2400" dirty="0" err="1"/>
              <a:t>Phong</a:t>
            </a:r>
            <a:r>
              <a:rPr lang="en-US" sz="2400" dirty="0"/>
              <a:t> model is </a:t>
            </a:r>
            <a:r>
              <a:rPr lang="en-US" sz="2400" dirty="0" err="1"/>
              <a:t>is</a:t>
            </a:r>
            <a:r>
              <a:rPr lang="en-US" sz="2400" dirty="0"/>
              <a:t> something that looks decent enough and is cheap to compute. It approximates a statistical distribution of microfacets, but it is not really based on anything real.</a:t>
            </a:r>
          </a:p>
          <a:p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607584"/>
      </p:ext>
    </p:extLst>
  </p:cSld>
  <p:clrMapOvr>
    <a:masterClrMapping/>
  </p:clrMapOvr>
  <p:transition advTm="241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37" y="1198385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" y="2025748"/>
            <a:ext cx="10485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 .	Donald Hearn and M Pauline Baker, “Computer Graphics C Version”, Pearson Education, India; 2 edition 2002.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2.	Computer Graphics Principles and Practice, Second Edition in C, James </a:t>
            </a:r>
            <a:r>
              <a:rPr lang="en-US" sz="2400" dirty="0" err="1" smtClean="0"/>
              <a:t>D.Foley</a:t>
            </a:r>
            <a:r>
              <a:rPr lang="en-US" sz="2400" dirty="0" smtClean="0"/>
              <a:t>, </a:t>
            </a:r>
            <a:r>
              <a:rPr lang="en-US" sz="2400" dirty="0" err="1" smtClean="0"/>
              <a:t>Andries</a:t>
            </a:r>
            <a:r>
              <a:rPr lang="en-US" sz="2400" dirty="0" smtClean="0"/>
              <a:t> Van Dam, Steven </a:t>
            </a:r>
            <a:r>
              <a:rPr lang="en-US" sz="2400" dirty="0" err="1" smtClean="0"/>
              <a:t>K.Feiner</a:t>
            </a:r>
            <a:r>
              <a:rPr lang="en-US" sz="2400" dirty="0" smtClean="0"/>
              <a:t>, </a:t>
            </a:r>
            <a:r>
              <a:rPr lang="en-US" sz="2400" dirty="0" err="1" smtClean="0"/>
              <a:t>JhonF.Hughes</a:t>
            </a:r>
            <a:r>
              <a:rPr lang="en-US" sz="2400" dirty="0" smtClean="0"/>
              <a:t>, Addison Wesley, Third Edition, 2014.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3. 	Steven Harrington, “Computer Graphics: A Programming Approach” , McGraw-Hill </a:t>
            </a:r>
            <a:r>
              <a:rPr lang="en-US" sz="2400" dirty="0" err="1" smtClean="0"/>
              <a:t>Inc.,US</a:t>
            </a:r>
            <a:r>
              <a:rPr lang="en-US" sz="2400" dirty="0" smtClean="0"/>
              <a:t>; 2nd Revised edition, 1983.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4.	David Rogers, “Procedural Elements of Computer Graphics”, McGraw Hill Education; 2 edition, 2017. 	</a:t>
            </a:r>
          </a:p>
          <a:p>
            <a:pPr algn="ctr"/>
            <a:endParaRPr lang="en-IN" sz="2400" dirty="0"/>
          </a:p>
          <a:p>
            <a:pPr algn="ctr"/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Suman Devi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607584"/>
      </p:ext>
    </p:extLst>
  </p:cSld>
  <p:clrMapOvr>
    <a:masterClrMapping/>
  </p:clrMapOvr>
  <p:transition advTm="2418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37" y="2575560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Suman Devi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607584"/>
      </p:ext>
    </p:extLst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Specular Reflection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Specular reflection creates the appearance of “shininess.”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Surfaces with a high specular reflection appear very shiny.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Surfaces with a low specular reflection appear matte.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The intensity of specular reflected light varies with direction.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The maximum intensity is in the ideal direction.</a:t>
            </a:r>
          </a:p>
          <a:p>
            <a:r>
              <a:rPr lang="en-IN" sz="2400" dirty="0"/>
              <a:t>	Angle of reflection = angle of incidence</a:t>
            </a:r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621892"/>
      </p:ext>
    </p:extLst>
  </p:cSld>
  <p:clrMapOvr>
    <a:masterClrMapping/>
  </p:clrMapOvr>
  <p:transition advTm="241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37" y="1479009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Specular Reflection Example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8D47017-FAC5-4609-BFC6-9EB0D267E4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16" y="2125340"/>
            <a:ext cx="7181088" cy="429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96432868"/>
      </p:ext>
    </p:extLst>
  </p:cSld>
  <p:clrMapOvr>
    <a:masterClrMapping/>
  </p:clrMapOvr>
  <p:transition advTm="241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Specular Reflection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Specular Reflection exerts an effect on our perception of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Specular Reflection angle of reflection = angle of incidence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a light ray meets an object, its beams do not go through the occurrence of specular reflection angle.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number of beams being randomly reflected in multiple directions indicates diffuse reflection.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356615"/>
      </p:ext>
    </p:extLst>
  </p:cSld>
  <p:clrMapOvr>
    <a:masterClrMapping/>
  </p:clrMapOvr>
  <p:transition advTm="241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Lighting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intensity of the reflection is a function of the angle between the viewer and the ideal direction </a:t>
            </a:r>
            <a:r>
              <a:rPr lang="en-US" altLang="en-US" sz="2400" b="1" dirty="0"/>
              <a:t>r</a:t>
            </a:r>
            <a:r>
              <a:rPr lang="en-US" altLang="en-US" sz="2400" dirty="0"/>
              <a:t> of reflection of light from the light source off the surface.</a:t>
            </a:r>
          </a:p>
          <a:p>
            <a:pPr algn="ctr"/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105035"/>
      </p:ext>
    </p:extLst>
  </p:cSld>
  <p:clrMapOvr>
    <a:masterClrMapping/>
  </p:clrMapOvr>
  <p:transition advTm="24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Lighting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="" xmlns:a16="http://schemas.microsoft.com/office/drawing/2014/main" id="{6F29575F-851A-4380-8309-5AFDA0AC2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5910263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76794FC2-97C9-475A-B824-0DF71473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59436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10" name="Line 5">
            <a:extLst>
              <a:ext uri="{FF2B5EF4-FFF2-40B4-BE49-F238E27FC236}">
                <a16:creationId xmlns="" xmlns:a16="http://schemas.microsoft.com/office/drawing/2014/main" id="{6C63D7E6-8643-4147-BD95-6AB0C04527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43862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="" xmlns:a16="http://schemas.microsoft.com/office/drawing/2014/main" id="{8FE88C14-0CD1-4164-BE8F-C560C4D4E4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2538" y="4691063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Line 7">
            <a:extLst>
              <a:ext uri="{FF2B5EF4-FFF2-40B4-BE49-F238E27FC236}">
                <a16:creationId xmlns="" xmlns:a16="http://schemas.microsoft.com/office/drawing/2014/main" id="{A9B30788-0B50-4C55-A1C7-0AC6A946B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5300663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Line 8">
            <a:extLst>
              <a:ext uri="{FF2B5EF4-FFF2-40B4-BE49-F238E27FC236}">
                <a16:creationId xmlns="" xmlns:a16="http://schemas.microsoft.com/office/drawing/2014/main" id="{97B722A9-AB1F-4F30-ADC5-D9C26147F4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8138" y="35052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Line 9">
            <a:extLst>
              <a:ext uri="{FF2B5EF4-FFF2-40B4-BE49-F238E27FC236}">
                <a16:creationId xmlns="" xmlns:a16="http://schemas.microsoft.com/office/drawing/2014/main" id="{FEE709CF-1D29-4284-A3F0-D3123B9E9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8" y="4724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0">
            <a:extLst>
              <a:ext uri="{FF2B5EF4-FFF2-40B4-BE49-F238E27FC236}">
                <a16:creationId xmlns="" xmlns:a16="http://schemas.microsoft.com/office/drawing/2014/main" id="{E477F411-DF30-44C6-A6E7-4F00D530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876800"/>
            <a:ext cx="34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s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="" xmlns:a16="http://schemas.microsoft.com/office/drawing/2014/main" id="{2C837E54-7E6B-4BC2-83B4-D5CBFFBF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4343400"/>
            <a:ext cx="379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="" xmlns:a16="http://schemas.microsoft.com/office/drawing/2014/main" id="{4D0118C5-B43B-4129-9672-E2D6F7C9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6" y="49863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v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="" xmlns:a16="http://schemas.microsoft.com/office/drawing/2014/main" id="{C3A4536A-AC6E-4016-B7D9-4DDB0E94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2438400"/>
            <a:ext cx="110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Light</a:t>
            </a:r>
          </a:p>
          <a:p>
            <a:r>
              <a:rPr lang="en-US" altLang="en-US"/>
              <a:t>Source</a:t>
            </a:r>
          </a:p>
        </p:txBody>
      </p:sp>
      <p:sp>
        <p:nvSpPr>
          <p:cNvPr id="22" name="Text Box 14">
            <a:extLst>
              <a:ext uri="{FF2B5EF4-FFF2-40B4-BE49-F238E27FC236}">
                <a16:creationId xmlns="" xmlns:a16="http://schemas.microsoft.com/office/drawing/2014/main" id="{D728B39F-4A46-4260-B337-274AA17EE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8" y="3581400"/>
            <a:ext cx="66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Eye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="" xmlns:a16="http://schemas.microsoft.com/office/drawing/2014/main" id="{B615AC37-BF1F-48FF-B984-D9BC39AA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5976938"/>
            <a:ext cx="1192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Surface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65D33D3F-D2B3-432D-8E87-F8AE6F828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4691063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Text Box 17">
            <a:extLst>
              <a:ext uri="{FF2B5EF4-FFF2-40B4-BE49-F238E27FC236}">
                <a16:creationId xmlns="" xmlns:a16="http://schemas.microsoft.com/office/drawing/2014/main" id="{E80275CB-033D-4740-A8E4-5D05AFA5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4452938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="" xmlns:a16="http://schemas.microsoft.com/office/drawing/2014/main" id="{F221555C-8CFC-48E3-84CB-02638B1E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257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</a:t>
            </a:r>
            <a:endParaRPr lang="en-US" altLang="en-US"/>
          </a:p>
        </p:txBody>
      </p:sp>
      <p:sp>
        <p:nvSpPr>
          <p:cNvPr id="27" name="Text Box 19">
            <a:extLst>
              <a:ext uri="{FF2B5EF4-FFF2-40B4-BE49-F238E27FC236}">
                <a16:creationId xmlns="" xmlns:a16="http://schemas.microsoft.com/office/drawing/2014/main" id="{55295279-01B4-40FD-9707-A62431ED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3810000"/>
            <a:ext cx="1377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Ideal</a:t>
            </a:r>
          </a:p>
          <a:p>
            <a:r>
              <a:rPr lang="en-US" altLang="en-US"/>
              <a:t>Direction</a:t>
            </a:r>
          </a:p>
        </p:txBody>
      </p:sp>
      <p:sp>
        <p:nvSpPr>
          <p:cNvPr id="28" name="Litebulb">
            <a:extLst>
              <a:ext uri="{FF2B5EF4-FFF2-40B4-BE49-F238E27FC236}">
                <a16:creationId xmlns="" xmlns:a16="http://schemas.microsoft.com/office/drawing/2014/main" id="{B8C07139-610F-4792-A9CC-B0E9CE20F3E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14738" y="2895600"/>
            <a:ext cx="523875" cy="7858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29" name="Picture 21">
            <a:extLst>
              <a:ext uri="{FF2B5EF4-FFF2-40B4-BE49-F238E27FC236}">
                <a16:creationId xmlns="" xmlns:a16="http://schemas.microsoft.com/office/drawing/2014/main" id="{45160B10-FD88-4FB6-90BF-F548CCC7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3026" y="4114800"/>
            <a:ext cx="1052512" cy="5556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2">
            <a:extLst>
              <a:ext uri="{FF2B5EF4-FFF2-40B4-BE49-F238E27FC236}">
                <a16:creationId xmlns="" xmlns:a16="http://schemas.microsoft.com/office/drawing/2014/main" id="{301FCC56-228B-4AF8-A01B-A61E6EA7F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50292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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="" xmlns:a16="http://schemas.microsoft.com/office/drawing/2014/main" id="{6317283F-2DDB-466B-938F-815B9D5D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50292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</a:t>
            </a:r>
          </a:p>
        </p:txBody>
      </p:sp>
    </p:spTree>
    <p:extLst>
      <p:ext uri="{BB962C8B-B14F-4D97-AF65-F5344CB8AC3E}">
        <p14:creationId xmlns="" xmlns:p14="http://schemas.microsoft.com/office/powerpoint/2010/main" val="3712530234"/>
      </p:ext>
    </p:extLst>
  </p:cSld>
  <p:clrMapOvr>
    <a:masterClrMapping/>
  </p:clrMapOvr>
  <p:transition advTm="241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Lighting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To compute </a:t>
            </a:r>
            <a:r>
              <a:rPr lang="en-US" altLang="en-US" sz="2400" b="1" dirty="0"/>
              <a:t>r</a:t>
            </a:r>
            <a:r>
              <a:rPr lang="en-US" altLang="en-US" sz="2400" dirty="0"/>
              <a:t>, note that </a:t>
            </a:r>
            <a:r>
              <a:rPr lang="en-US" altLang="en-US" sz="2400" b="1" dirty="0"/>
              <a:t>r</a:t>
            </a:r>
            <a:r>
              <a:rPr lang="en-US" altLang="en-US" sz="2400" dirty="0"/>
              <a:t> + </a:t>
            </a:r>
            <a:r>
              <a:rPr lang="en-US" altLang="en-US" sz="2400" b="1" dirty="0"/>
              <a:t>s</a:t>
            </a:r>
            <a:r>
              <a:rPr lang="en-US" altLang="en-US" sz="2400" dirty="0"/>
              <a:t> equals twice the projection of </a:t>
            </a:r>
            <a:r>
              <a:rPr lang="en-US" altLang="en-US" sz="2400" b="1" dirty="0"/>
              <a:t>s</a:t>
            </a:r>
            <a:r>
              <a:rPr lang="en-US" altLang="en-US" sz="2400" dirty="0"/>
              <a:t> onto </a:t>
            </a:r>
            <a:r>
              <a:rPr lang="en-US" altLang="en-US" sz="2400" b="1" dirty="0"/>
              <a:t>n</a:t>
            </a:r>
            <a:r>
              <a:rPr lang="en-US" altLang="en-US" sz="2400" dirty="0"/>
              <a:t>.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="" xmlns:a16="http://schemas.microsoft.com/office/drawing/2014/main" id="{46C33D39-0BF0-40F8-97F2-236ACB181FD4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3669377"/>
            <a:ext cx="2209800" cy="2438400"/>
            <a:chOff x="1968" y="2304"/>
            <a:chExt cx="1392" cy="1536"/>
          </a:xfrm>
        </p:grpSpPr>
        <p:grpSp>
          <p:nvGrpSpPr>
            <p:cNvPr id="10" name="Group 5">
              <a:extLst>
                <a:ext uri="{FF2B5EF4-FFF2-40B4-BE49-F238E27FC236}">
                  <a16:creationId xmlns="" xmlns:a16="http://schemas.microsoft.com/office/drawing/2014/main" id="{3481919F-6CED-4B0F-887B-6DB7358C0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304"/>
              <a:ext cx="1392" cy="1536"/>
              <a:chOff x="1968" y="2304"/>
              <a:chExt cx="1392" cy="1536"/>
            </a:xfrm>
          </p:grpSpPr>
          <p:sp>
            <p:nvSpPr>
              <p:cNvPr id="16" name="Text Box 6">
                <a:extLst>
                  <a:ext uri="{FF2B5EF4-FFF2-40B4-BE49-F238E27FC236}">
                    <a16:creationId xmlns="" xmlns:a16="http://schemas.microsoft.com/office/drawing/2014/main" id="{85AF97B5-27AE-4561-8D5A-F61F31421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s</a:t>
                </a:r>
              </a:p>
            </p:txBody>
          </p:sp>
          <p:sp>
            <p:nvSpPr>
              <p:cNvPr id="18" name="Text Box 7">
                <a:extLst>
                  <a:ext uri="{FF2B5EF4-FFF2-40B4-BE49-F238E27FC236}">
                    <a16:creationId xmlns="" xmlns:a16="http://schemas.microsoft.com/office/drawing/2014/main" id="{50DCCAAA-4BAF-4ADF-9EC5-A73A6AA23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024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n</a:t>
                </a:r>
              </a:p>
            </p:txBody>
          </p:sp>
          <p:sp>
            <p:nvSpPr>
              <p:cNvPr id="19" name="Text Box 8">
                <a:extLst>
                  <a:ext uri="{FF2B5EF4-FFF2-40B4-BE49-F238E27FC236}">
                    <a16:creationId xmlns="" xmlns:a16="http://schemas.microsoft.com/office/drawing/2014/main" id="{B5B701EA-9DB1-42B1-8A75-FAB598537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1" y="3168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r</a:t>
                </a:r>
              </a:p>
            </p:txBody>
          </p:sp>
          <p:sp>
            <p:nvSpPr>
              <p:cNvPr id="20" name="Line 9">
                <a:extLst>
                  <a:ext uri="{FF2B5EF4-FFF2-40B4-BE49-F238E27FC236}">
                    <a16:creationId xmlns="" xmlns:a16="http://schemas.microsoft.com/office/drawing/2014/main" id="{86A956A1-EDAF-4E9F-A9E5-ADC308BD6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30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1" name="Line 10">
                <a:extLst>
                  <a:ext uri="{FF2B5EF4-FFF2-40B4-BE49-F238E27FC236}">
                    <a16:creationId xmlns="" xmlns:a16="http://schemas.microsoft.com/office/drawing/2014/main" id="{3FDA513E-2AFF-4E9C-9CD2-D54158FE8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3072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" name="Line 11">
                <a:extLst>
                  <a:ext uri="{FF2B5EF4-FFF2-40B4-BE49-F238E27FC236}">
                    <a16:creationId xmlns="" xmlns:a16="http://schemas.microsoft.com/office/drawing/2014/main" id="{FDAEDB25-761E-43AD-9689-F3E652392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3072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="" xmlns:a16="http://schemas.microsoft.com/office/drawing/2014/main" id="{C0684F4F-E437-451C-93DE-7B1146612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30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="" xmlns:a16="http://schemas.microsoft.com/office/drawing/2014/main" id="{2C080D44-7378-40F2-9B21-365AEFF68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288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="" xmlns:a16="http://schemas.microsoft.com/office/drawing/2014/main" id="{90D53297-538F-4C3B-BC5F-C93779B8F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" y="2352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r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="" xmlns:a16="http://schemas.microsoft.com/office/drawing/2014/main" id="{33723BF9-8FE8-401B-9C95-2F7F1003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52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s</a:t>
                </a:r>
              </a:p>
            </p:txBody>
          </p:sp>
          <p:sp>
            <p:nvSpPr>
              <p:cNvPr id="27" name="Line 16">
                <a:extLst>
                  <a:ext uri="{FF2B5EF4-FFF2-40B4-BE49-F238E27FC236}">
                    <a16:creationId xmlns="" xmlns:a16="http://schemas.microsoft.com/office/drawing/2014/main" id="{7CB1917F-F8B3-468C-A23F-17753B40C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0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1" name="Text Box 17">
              <a:extLst>
                <a:ext uri="{FF2B5EF4-FFF2-40B4-BE49-F238E27FC236}">
                  <a16:creationId xmlns="" xmlns:a16="http://schemas.microsoft.com/office/drawing/2014/main" id="{4710B7F3-9CDF-4E88-B79C-D0A6E4B38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360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="" xmlns:a16="http://schemas.microsoft.com/office/drawing/2014/main" id="{5D408B5D-10A0-4C86-8342-F781E24FB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360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anose="05050102010706020507" pitchFamily="18" charset="2"/>
                </a:rPr>
                <a:t>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4954463"/>
      </p:ext>
    </p:extLst>
  </p:cSld>
  <p:clrMapOvr>
    <a:masterClrMapping/>
  </p:clrMapOvr>
  <p:transition advTm="241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631" y="161907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Lighting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projection of </a:t>
            </a:r>
            <a:r>
              <a:rPr lang="en-US" altLang="en-US" sz="2400" b="1" dirty="0"/>
              <a:t>s</a:t>
            </a:r>
            <a:r>
              <a:rPr lang="en-US" altLang="en-US" sz="2400" dirty="0"/>
              <a:t> onto n is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 dirty="0"/>
              <a:t>(</a:t>
            </a:r>
            <a:r>
              <a:rPr lang="en-US" altLang="en-US" sz="2400" b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n</a:t>
            </a:r>
            <a:r>
              <a:rPr lang="en-US" altLang="en-US" sz="2400" dirty="0"/>
              <a:t>)/(</a:t>
            </a:r>
            <a:r>
              <a:rPr lang="en-US" altLang="en-US" sz="2400" b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n</a:t>
            </a:r>
            <a:r>
              <a:rPr lang="en-US" altLang="en-US" sz="2400" dirty="0"/>
              <a:t>)</a:t>
            </a:r>
            <a:r>
              <a:rPr lang="en-US" altLang="en-US" sz="2400" b="1" dirty="0"/>
              <a:t>n</a:t>
            </a:r>
            <a:r>
              <a:rPr lang="en-US" altLang="en-US" sz="2400" dirty="0"/>
              <a:t> = (</a:t>
            </a:r>
            <a:r>
              <a:rPr lang="en-US" altLang="en-US" sz="2400" b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n</a:t>
            </a:r>
            <a:r>
              <a:rPr lang="en-US" altLang="en-US" sz="2400" dirty="0"/>
              <a:t>)</a:t>
            </a:r>
            <a:r>
              <a:rPr lang="en-US" altLang="en-US" sz="2400" b="1" dirty="0"/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Therefore,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 dirty="0"/>
              <a:t>r</a:t>
            </a:r>
            <a:r>
              <a:rPr lang="en-US" altLang="en-US" sz="2400" dirty="0"/>
              <a:t> + </a:t>
            </a:r>
            <a:r>
              <a:rPr lang="en-US" altLang="en-US" sz="2400" b="1" dirty="0"/>
              <a:t>s</a:t>
            </a:r>
            <a:r>
              <a:rPr lang="en-US" altLang="en-US" sz="2400" dirty="0"/>
              <a:t> = 2(</a:t>
            </a:r>
            <a:r>
              <a:rPr lang="en-US" altLang="en-US" sz="2400" b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n</a:t>
            </a:r>
            <a:r>
              <a:rPr lang="en-US" altLang="en-US" sz="2400" dirty="0"/>
              <a:t>)</a:t>
            </a:r>
            <a:r>
              <a:rPr lang="en-US" altLang="en-US" sz="2400" b="1" dirty="0"/>
              <a:t>n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and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 dirty="0"/>
              <a:t>r</a:t>
            </a:r>
            <a:r>
              <a:rPr lang="en-US" altLang="en-US" sz="2400" dirty="0"/>
              <a:t> = –</a:t>
            </a:r>
            <a:r>
              <a:rPr lang="en-US" altLang="en-US" sz="2400" b="1" dirty="0"/>
              <a:t>s</a:t>
            </a:r>
            <a:r>
              <a:rPr lang="en-US" altLang="en-US" sz="2400" dirty="0"/>
              <a:t> + 2(</a:t>
            </a:r>
            <a:r>
              <a:rPr lang="en-US" altLang="en-US" sz="2400" b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</a:t>
            </a:r>
            <a:r>
              <a:rPr lang="en-US" altLang="en-US" sz="2400" dirty="0"/>
              <a:t> </a:t>
            </a:r>
            <a:r>
              <a:rPr lang="en-US" altLang="en-US" sz="2400" b="1" dirty="0"/>
              <a:t>n</a:t>
            </a:r>
            <a:r>
              <a:rPr lang="en-US" altLang="en-US" sz="2400" dirty="0"/>
              <a:t>)</a:t>
            </a:r>
            <a:r>
              <a:rPr lang="en-US" altLang="en-US" sz="2400" b="1" dirty="0"/>
              <a:t>n</a:t>
            </a:r>
          </a:p>
          <a:p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098497"/>
      </p:ext>
    </p:extLst>
  </p:cSld>
  <p:clrMapOvr>
    <a:masterClrMapping/>
  </p:clrMapOvr>
  <p:transition advTm="2418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651</TotalTime>
  <Words>986</Words>
  <Application>Microsoft Office PowerPoint</Application>
  <PresentationFormat>Custom</PresentationFormat>
  <Paragraphs>237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83</cp:revision>
  <dcterms:created xsi:type="dcterms:W3CDTF">2020-05-05T09:43:45Z</dcterms:created>
  <dcterms:modified xsi:type="dcterms:W3CDTF">2020-11-25T11:30:23Z</dcterms:modified>
</cp:coreProperties>
</file>