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6" r:id="rId2"/>
    <p:sldId id="315" r:id="rId3"/>
    <p:sldId id="314" r:id="rId4"/>
    <p:sldId id="31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04" r:id="rId13"/>
    <p:sldId id="303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8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601" autoAdjust="0"/>
    <p:restoredTop sz="94696"/>
  </p:normalViewPr>
  <p:slideViewPr>
    <p:cSldViewPr snapToGrid="0" snapToObjects="1">
      <p:cViewPr varScale="1">
        <p:scale>
          <a:sx n="68" d="100"/>
          <a:sy n="68" d="100"/>
        </p:scale>
        <p:origin x="-39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20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67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039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513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520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7431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4500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855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3912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04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088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859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0703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68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79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981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0307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5159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856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8563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25-11-2020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13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=""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251" y="2902021"/>
            <a:ext cx="1048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Shadows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8515670"/>
      </p:ext>
    </p:extLst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593E7-704C-49F2-8418-47F81218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37" y="1177637"/>
            <a:ext cx="4739951" cy="60451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 Volumes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DA1944-735B-41F0-9A17-B3A8FB8D1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2407298"/>
            <a:ext cx="10318102" cy="407757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–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Relies on a geometric representation of the spatial region that is shadowed by an object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Shadow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polyhedra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in advance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Shadow algorithm now involves the stencil test and the depth test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4609819"/>
      </p:ext>
    </p:extLst>
  </p:cSld>
  <p:clrMapOvr>
    <a:masterClrMapping/>
  </p:clrMapOvr>
  <p:transition advTm="241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DA35E-1B9D-4726-A2D0-CCFF3DBC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089" y="1099502"/>
            <a:ext cx="4534677" cy="6639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Volumes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A9F144-FFE8-4ACF-ADFD-368D1218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6" y="2146041"/>
            <a:ext cx="10346094" cy="4030922"/>
          </a:xfrm>
        </p:spPr>
        <p:txBody>
          <a:bodyPr/>
          <a:lstStyle/>
          <a:p>
            <a:r>
              <a:rPr lang="en-US" dirty="0"/>
              <a:t>Shadow volume geometry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B14AD5-68E2-4224-9407-748E04B2E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432" y="2715937"/>
            <a:ext cx="7392041" cy="3209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3453587"/>
      </p:ext>
    </p:extLst>
  </p:cSld>
  <p:clrMapOvr>
    <a:masterClrMapping/>
  </p:clrMapOvr>
  <p:transition advTm="241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A754C-3D5D-45B5-ADE5-FC562531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97" y="1074738"/>
            <a:ext cx="3582955" cy="77624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 Maps</a:t>
            </a:r>
            <a:endParaRPr lang="en-IN" sz="3600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FACDDA-D64C-4198-864D-44220CA3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633" y="1850980"/>
            <a:ext cx="10262118" cy="4565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a two-pass approach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Render the scene from the light source position using a virtual image plane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Grab the depth buffer and store it as a shadow map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Before rendering a fragment from the camera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it towards the light source onto the shadow map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Discard fragment if distance to light source is less than entry in shadow map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288560-21A8-47A6-9843-C1D8CEE74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68" y="4655648"/>
            <a:ext cx="5377854" cy="1690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7550796"/>
      </p:ext>
    </p:extLst>
  </p:cSld>
  <p:clrMapOvr>
    <a:masterClrMapping/>
  </p:clrMapOvr>
  <p:transition advTm="241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D3AB3A-B2C9-4A70-9E96-E2888345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32" y="1074738"/>
            <a:ext cx="4450703" cy="615950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 </a:t>
            </a:r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extures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0C1632-5FE9-4EA6-889D-2A01AAD7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2099387"/>
            <a:ext cx="10402078" cy="407757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–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 shadow on the receiver and load it as shadow texture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source and shadow object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87709AA-793E-442C-8906-66F50EFD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3298272"/>
            <a:ext cx="6895322" cy="25887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42" y="1147797"/>
            <a:ext cx="5691673" cy="681003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 Techniques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2183363"/>
            <a:ext cx="10187473" cy="39936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 shadows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Similar to motion blur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Assume area light source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Jitter light position within area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 from jittered positions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results in the accumulation buffer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977136"/>
      </p:ext>
    </p:extLst>
  </p:cSld>
  <p:clrMapOvr>
    <a:masterClrMapping/>
  </p:clrMapOvr>
  <p:transition advTm="241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726" y="1147797"/>
            <a:ext cx="4844143" cy="69966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278" y="2274777"/>
            <a:ext cx="10187473" cy="343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non-opaque (semi-transparent) objects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Multiple fragments contribute to a pixel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Visibility order of fragments is important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Depth buffer can be used for hidden surface removal but not for semi-transparent objects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4226966"/>
      </p:ext>
    </p:extLst>
  </p:cSld>
  <p:clrMapOvr>
    <a:masterClrMapping/>
  </p:clrMapOvr>
  <p:transition advTm="241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007" y="1147797"/>
            <a:ext cx="3984173" cy="542891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2183363"/>
            <a:ext cx="10187473" cy="3993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through objects</a:t>
            </a:r>
          </a:p>
          <a:p>
            <a:endParaRPr lang="en-US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order affects final color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Blending non commutative </a:t>
            </a:r>
          </a:p>
          <a:p>
            <a:pPr marL="0" indent="0">
              <a:buNone/>
            </a:pP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C 1 + (1-</a:t>
            </a: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1 )</a:t>
            </a: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C 0 </a:t>
            </a:r>
            <a:r>
              <a:rPr lang="en-IN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C 0 + (1-</a:t>
            </a: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0 )</a:t>
            </a:r>
            <a:r>
              <a:rPr lang="el-GR" sz="240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4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C 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9CF7CA-3E02-40DA-BC22-D14FF993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33" y="2890775"/>
            <a:ext cx="4313294" cy="189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7F1EE8-ACED-4405-8B26-07F0FF447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56" y="2062041"/>
            <a:ext cx="2362405" cy="3200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6833489"/>
      </p:ext>
    </p:extLst>
  </p:cSld>
  <p:clrMapOvr>
    <a:masterClrMapping/>
  </p:clrMapOvr>
  <p:transition advTm="241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678" y="1147797"/>
            <a:ext cx="6800073" cy="542891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EAC1981E-BFC7-4063-BB57-2174BB34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073"/>
            <a:ext cx="10515600" cy="4142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transparency by sorting and alpha-blending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="" xmlns:a16="http://schemas.microsoft.com/office/drawing/2014/main" id="{24DB49B8-7D85-43D1-B672-0C7D0100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35" y="2531050"/>
            <a:ext cx="7123180" cy="37654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6440996"/>
      </p:ext>
    </p:extLst>
  </p:cSld>
  <p:clrMapOvr>
    <a:masterClrMapping/>
  </p:clrMapOvr>
  <p:transition advTm="241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339" y="1147797"/>
            <a:ext cx="5850294" cy="542891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2183363"/>
            <a:ext cx="10187473" cy="39936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Recall: standard depth test gives nearest fragment at each pixel without imposing any order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But: there is also a second, third … fragment, depth test does not provide a means to render the nth nearest surface. 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 solves this problem: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With n passes over a scene, n layers deeper into the scene are generated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E.g. with 2 passes, the nearest and second nearest surfaces are extracted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Both the depth and RGBA information is obtained for each layer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305477"/>
      </p:ext>
    </p:extLst>
  </p:cSld>
  <p:clrMapOvr>
    <a:masterClrMapping/>
  </p:clrMapOvr>
  <p:transition advTm="241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2" y="1147797"/>
            <a:ext cx="5495731" cy="542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B2E383C-64E7-4513-8349-F8759BEB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="" xmlns:a16="http://schemas.microsoft.com/office/drawing/2014/main" id="{4DA6B3E4-23B8-4C5F-ADFB-D8CE0191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4" y="2347119"/>
            <a:ext cx="5340678" cy="3829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5578064"/>
      </p:ext>
    </p:extLst>
  </p:cSld>
  <p:clrMapOvr>
    <a:masterClrMapping/>
  </p:clrMapOvr>
  <p:transition advTm="24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7D1740-831C-45FF-8A22-B91ACE29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216" y="1123033"/>
            <a:ext cx="4758613" cy="59118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875BFC-AE31-4DB9-8E40-ABD11DDD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93"/>
            <a:ext cx="10515600" cy="3984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techniques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shadows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Shadows volume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maps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 textures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Transperency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68227056"/>
      </p:ext>
    </p:extLst>
  </p:cSld>
  <p:clrMapOvr>
    <a:masterClrMapping/>
  </p:clrMapOvr>
  <p:transition advTm="2418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935" y="1147797"/>
            <a:ext cx="5131836" cy="54289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2183363"/>
            <a:ext cx="10187473" cy="399360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method peels different depth layers in front- to-back order </a:t>
            </a:r>
          </a:p>
          <a:p>
            <a:pPr marL="0" indent="0">
              <a:buNone/>
            </a:pPr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Drawback: as many rendering passes as objects depth complexity (maximum number of surface points mapping to one fragment)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40CF9F-489E-476A-B693-60C92892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66" y="2965331"/>
            <a:ext cx="5288738" cy="17146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47388"/>
      </p:ext>
    </p:extLst>
  </p:cSld>
  <p:clrMapOvr>
    <a:masterClrMapping/>
  </p:clrMapOvr>
  <p:transition advTm="241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F0C98D-A63C-4D2B-97C8-DE857788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539" y="1147797"/>
            <a:ext cx="3900196" cy="79648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9C388-5919-4567-B5DA-EA307B14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260" y="2092914"/>
            <a:ext cx="10187473" cy="399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PPT we have discussed about shadows and transparency in depth: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Shadows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techniques(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shadows, shadows volume, shadow maps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texture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Transperency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peeling</a:t>
            </a:r>
          </a:p>
        </p:txBody>
      </p:sp>
    </p:spTree>
    <p:extLst>
      <p:ext uri="{BB962C8B-B14F-4D97-AF65-F5344CB8AC3E}">
        <p14:creationId xmlns="" xmlns:p14="http://schemas.microsoft.com/office/powerpoint/2010/main" val="1923767608"/>
      </p:ext>
    </p:extLst>
  </p:cSld>
  <p:clrMapOvr>
    <a:masterClrMapping/>
  </p:clrMapOvr>
  <p:transition advTm="2418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37" y="1198385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I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5840" y="2025748"/>
            <a:ext cx="10485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1 .	Donald Hearn and M Pauline Baker, “Computer Graphics C Version”, Pearson Education, India; 2 edition 2002.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2.	Computer Graphics Principles and Practice, Second Edition in C, James </a:t>
            </a:r>
            <a:r>
              <a:rPr lang="en-US" sz="2400" dirty="0" err="1" smtClean="0"/>
              <a:t>D.Foley</a:t>
            </a:r>
            <a:r>
              <a:rPr lang="en-US" sz="2400" dirty="0" smtClean="0"/>
              <a:t>, </a:t>
            </a:r>
            <a:r>
              <a:rPr lang="en-US" sz="2400" dirty="0" err="1" smtClean="0"/>
              <a:t>Andries</a:t>
            </a:r>
            <a:r>
              <a:rPr lang="en-US" sz="2400" dirty="0" smtClean="0"/>
              <a:t> Van Dam, Steven </a:t>
            </a:r>
            <a:r>
              <a:rPr lang="en-US" sz="2400" dirty="0" err="1" smtClean="0"/>
              <a:t>K.Feiner</a:t>
            </a:r>
            <a:r>
              <a:rPr lang="en-US" sz="2400" dirty="0" smtClean="0"/>
              <a:t>, </a:t>
            </a:r>
            <a:r>
              <a:rPr lang="en-US" sz="2400" dirty="0" err="1" smtClean="0"/>
              <a:t>JhonF.Hughes</a:t>
            </a:r>
            <a:r>
              <a:rPr lang="en-US" sz="2400" dirty="0" smtClean="0"/>
              <a:t>, Addison Wesley, Third Edition, 2014.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3. 	Steven Harrington, “Computer Graphics: A Programming Approach” , McGraw-Hill </a:t>
            </a:r>
            <a:r>
              <a:rPr lang="en-US" sz="2400" dirty="0" err="1" smtClean="0"/>
              <a:t>Inc.,US</a:t>
            </a:r>
            <a:r>
              <a:rPr lang="en-US" sz="2400" dirty="0" smtClean="0"/>
              <a:t>; 2nd Revised edition, 1983. 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4.	David Rogers, “Procedural Elements of Computer Graphics”, McGraw Hill Education; 2 edition, 2017. 	</a:t>
            </a:r>
          </a:p>
          <a:p>
            <a:pPr algn="ctr"/>
            <a:endParaRPr lang="en-IN" sz="2400" dirty="0"/>
          </a:p>
          <a:p>
            <a:pPr algn="ctr"/>
            <a:endParaRPr lang="en-US" sz="2400" dirty="0"/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Suman Devi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437" y="2575560"/>
            <a:ext cx="1048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</a:rPr>
              <a:t>Suman Devi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7607584"/>
      </p:ext>
    </p:extLst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C2A4F7-443B-4132-9A6B-AE6A16D9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327" y="1996746"/>
            <a:ext cx="10355424" cy="4217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shadow covers surfaces that are not “visible” by the light source while being visible by the viewer.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333A6B4-F892-440E-9886-7E5F8C2A0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494" y="1156904"/>
            <a:ext cx="103552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00C95D6-14D9-47CA-B144-FFD5074F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708" y="2931554"/>
            <a:ext cx="5545447" cy="28907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5286648"/>
      </p:ext>
    </p:extLst>
  </p:cSld>
  <p:clrMapOvr>
    <a:masterClrMapping/>
  </p:clrMapOvr>
  <p:transition advTm="24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B4ED7-3D67-4DF9-BA2D-EB41BE3C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869" y="1147798"/>
            <a:ext cx="2827176" cy="6903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98C9C8-6D7B-4CF1-939B-0E00B0F4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705" y="2183363"/>
            <a:ext cx="10123716" cy="39935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Intuition: hidden surface detection and shadow generation are in practice the same problem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Illumination equation for m sources, and including attenuation and shadows: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ambient light is not affected by shadows and attenuation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18178B3-E2DE-425A-BEA9-D1368107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15" y="3906422"/>
            <a:ext cx="5396205" cy="542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134604B-B701-4601-BCC0-B0B6F9B9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24" y="4688499"/>
            <a:ext cx="3785114" cy="633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4152069"/>
      </p:ext>
    </p:extLst>
  </p:cSld>
  <p:clrMapOvr>
    <a:masterClrMapping/>
  </p:clrMapOvr>
  <p:transition advTm="241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D503D5-43A3-4BE5-A6FF-A31C0602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823" y="1147796"/>
            <a:ext cx="7081935" cy="634351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 techniques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F0DBB0-6CEF-4834-9E69-AC0B7D59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2" y="2323321"/>
            <a:ext cx="10392747" cy="3853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illuminated scenes objects cast shadows on other objects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Important visual cue for object positioning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Scene without shadows doesn’t match reality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9AE238-D6A2-4502-90FD-C6787679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3" y="3837605"/>
            <a:ext cx="5673012" cy="21899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69699482"/>
      </p:ext>
    </p:extLst>
  </p:cSld>
  <p:clrMapOvr>
    <a:masterClrMapping/>
  </p:clrMapOvr>
  <p:transition advTm="241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D5E5A6-4DFC-4FBD-8ED9-ECD6BA1E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6" y="1074737"/>
            <a:ext cx="5952932" cy="7354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 Techniques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4AA2E-158D-41F8-80CD-34212331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0" y="2258007"/>
            <a:ext cx="10420740" cy="391895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shadow techniques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to account for interaction between light, shadow casters and shadowed objects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B469CF-3665-471F-90AD-60C7222F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26" y="3349691"/>
            <a:ext cx="7871072" cy="2827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373703"/>
      </p:ext>
    </p:extLst>
  </p:cSld>
  <p:clrMapOvr>
    <a:masterClrMapping/>
  </p:clrMapOvr>
  <p:transition advTm="24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F4E62-B3F4-43A4-8923-A37CE622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494" y="1123033"/>
            <a:ext cx="5430416" cy="56765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rojection </a:t>
            </a:r>
            <a:r>
              <a:rPr lang="en-US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hadows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26BFED-10BE-41FE-80FE-C68DD7F0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1983"/>
            <a:ext cx="10515600" cy="383497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of projective shadows Problems of projective shadows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Z-Fighting: Projected object has “same</a:t>
            </a:r>
            <a:r>
              <a:rPr lang="en-US" sz="24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depth values as shadowed plane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A72F4C5-FFCB-4467-A1C0-122E39D9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26" y="3429000"/>
            <a:ext cx="6248942" cy="28675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4618944"/>
      </p:ext>
    </p:extLst>
  </p:cSld>
  <p:clrMapOvr>
    <a:masterClrMapping/>
  </p:clrMapOvr>
  <p:transition advTm="241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7FE93B-FA8E-472C-ACDD-DDCFB0E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7" y="1043305"/>
            <a:ext cx="6895324" cy="61754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Projective Shadows</a:t>
            </a:r>
            <a:endParaRPr lang="en-IN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27E187-FD83-4067-9755-D76A00A3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313991"/>
            <a:ext cx="10308771" cy="386297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of projective shadows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complex scenes multiple shadow projections are needed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 have to be rendered multiple times </a:t>
            </a:r>
          </a:p>
          <a:p>
            <a:pPr marL="0" indent="0">
              <a:buNone/>
            </a:pPr>
            <a:endParaRPr lang="en-US" sz="24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Need to find surfaces that are in shadow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Only works well on planar surfaces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complex objects clipping has to be performed against every face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054858"/>
      </p:ext>
    </p:extLst>
  </p:cSld>
  <p:clrMapOvr>
    <a:masterClrMapping/>
  </p:clrMapOvr>
  <p:transition advTm="241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Suman Devi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 noChangeArrowheads="1"/>
          </p:cNvSpPr>
          <p:nvPr/>
        </p:nvSpPr>
        <p:spPr>
          <a:xfrm>
            <a:off x="-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 Engineering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BTCS2401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                                  Course Name: </a:t>
            </a:r>
            <a:r>
              <a:rPr lang="en-US" altLang="zh-CN" b="1" dirty="0" smtClean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1DFA1-8CB2-4971-9D1F-03AC5501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32" y="1147798"/>
            <a:ext cx="7350967" cy="441960"/>
          </a:xfrm>
        </p:spPr>
        <p:txBody>
          <a:bodyPr>
            <a:normAutofit fontScale="90000"/>
          </a:bodyPr>
          <a:lstStyle/>
          <a:p>
            <a:r>
              <a:rPr lang="en-US" sz="4400" b="0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Projective Shadows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446F22C8-BECE-40F4-8BCA-EC319270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Projective shadows in complex scenes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5">
            <a:extLst>
              <a:ext uri="{FF2B5EF4-FFF2-40B4-BE49-F238E27FC236}">
                <a16:creationId xmlns="" xmlns:a16="http://schemas.microsoft.com/office/drawing/2014/main" id="{9F193F9C-D423-43BF-A170-9B675F4A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30" y="2304661"/>
            <a:ext cx="8164285" cy="38723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1385614"/>
      </p:ext>
    </p:extLst>
  </p:cSld>
  <p:clrMapOvr>
    <a:masterClrMapping/>
  </p:clrMapOvr>
  <p:transition advTm="241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644</TotalTime>
  <Words>965</Words>
  <Application>Microsoft Office PowerPoint</Application>
  <PresentationFormat>Custom</PresentationFormat>
  <Paragraphs>232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Objective</vt:lpstr>
      <vt:lpstr>Shadows</vt:lpstr>
      <vt:lpstr>Shadows</vt:lpstr>
      <vt:lpstr>Shadow techniques</vt:lpstr>
      <vt:lpstr>Shadow Techniques</vt:lpstr>
      <vt:lpstr>Projection Shadows</vt:lpstr>
      <vt:lpstr>Projective Shadows</vt:lpstr>
      <vt:lpstr>Projective Shadows</vt:lpstr>
      <vt:lpstr>Shadow Volumes</vt:lpstr>
      <vt:lpstr>Shadow Volumes</vt:lpstr>
      <vt:lpstr>Shadow Maps</vt:lpstr>
      <vt:lpstr>Shadow Textures</vt:lpstr>
      <vt:lpstr>Shadow Techniques</vt:lpstr>
      <vt:lpstr>Transparency</vt:lpstr>
      <vt:lpstr>Transparency</vt:lpstr>
      <vt:lpstr>Transparency</vt:lpstr>
      <vt:lpstr>Depth Peeling</vt:lpstr>
      <vt:lpstr>Depth Peeling</vt:lpstr>
      <vt:lpstr>Depth Peeling</vt:lpstr>
      <vt:lpstr>Summary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THIRU</cp:lastModifiedBy>
  <cp:revision>91</cp:revision>
  <dcterms:created xsi:type="dcterms:W3CDTF">2020-05-05T09:43:45Z</dcterms:created>
  <dcterms:modified xsi:type="dcterms:W3CDTF">2020-11-25T11:32:27Z</dcterms:modified>
</cp:coreProperties>
</file>