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316" r:id="rId2"/>
    <p:sldId id="315" r:id="rId3"/>
    <p:sldId id="312" r:id="rId4"/>
    <p:sldId id="314" r:id="rId5"/>
    <p:sldId id="313" r:id="rId6"/>
    <p:sldId id="305" r:id="rId7"/>
    <p:sldId id="306" r:id="rId8"/>
    <p:sldId id="307" r:id="rId9"/>
    <p:sldId id="308" r:id="rId10"/>
    <p:sldId id="309" r:id="rId11"/>
    <p:sldId id="310" r:id="rId12"/>
    <p:sldId id="311" r:id="rId13"/>
    <p:sldId id="304" r:id="rId14"/>
    <p:sldId id="303" r:id="rId15"/>
    <p:sldId id="317" r:id="rId16"/>
    <p:sldId id="318" r:id="rId17"/>
    <p:sldId id="321" r:id="rId18"/>
    <p:sldId id="32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4209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111"/>
    <p:restoredTop sz="94696"/>
  </p:normalViewPr>
  <p:slideViewPr>
    <p:cSldViewPr snapToGrid="0" snapToObjects="1">
      <p:cViewPr varScale="1">
        <p:scale>
          <a:sx n="68" d="100"/>
          <a:sy n="68" d="100"/>
        </p:scale>
        <p:origin x="-45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25-11-2020</a:t>
            </a:fld>
            <a:endParaRPr lang="en-US"/>
          </a:p>
        </p:txBody>
      </p:sp>
      <p:sp>
        <p:nvSpPr>
          <p:cNvPr id="4" name="Footer Placeholder 3">
            <a:extLst>
              <a:ext uri="{FF2B5EF4-FFF2-40B4-BE49-F238E27FC236}">
                <a16:creationId xmlns=""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25-11-2020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 xmlns:p14="http://schemas.microsoft.com/office/powerpoint/2010/main" val="35720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 xmlns:p14="http://schemas.microsoft.com/office/powerpoint/2010/main" val="1399135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 xmlns:p14="http://schemas.microsoft.com/office/powerpoint/2010/main" val="255467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 xmlns:p14="http://schemas.microsoft.com/office/powerpoint/2010/main" val="3450392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 xmlns:p14="http://schemas.microsoft.com/office/powerpoint/2010/main" val="2365138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extLst>
      <p:ext uri="{BB962C8B-B14F-4D97-AF65-F5344CB8AC3E}">
        <p14:creationId xmlns="" xmlns:p14="http://schemas.microsoft.com/office/powerpoint/2010/main" val="1457681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17</a:t>
            </a:fld>
            <a:endParaRPr lang="en-US"/>
          </a:p>
        </p:txBody>
      </p:sp>
    </p:spTree>
    <p:extLst>
      <p:ext uri="{BB962C8B-B14F-4D97-AF65-F5344CB8AC3E}">
        <p14:creationId xmlns:p14="http://schemas.microsoft.com/office/powerpoint/2010/main" xmlns="" val="1457681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18</a:t>
            </a:fld>
            <a:endParaRPr lang="en-US"/>
          </a:p>
        </p:txBody>
      </p:sp>
    </p:spTree>
    <p:extLst>
      <p:ext uri="{BB962C8B-B14F-4D97-AF65-F5344CB8AC3E}">
        <p14:creationId xmlns:p14="http://schemas.microsoft.com/office/powerpoint/2010/main" xmlns="" val="145768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 xmlns:p14="http://schemas.microsoft.com/office/powerpoint/2010/main" val="78708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 xmlns:p14="http://schemas.microsoft.com/office/powerpoint/2010/main" val="243422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 xmlns:p14="http://schemas.microsoft.com/office/powerpoint/2010/main" val="4092797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 xmlns:p14="http://schemas.microsoft.com/office/powerpoint/2010/main" val="229981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 xmlns:p14="http://schemas.microsoft.com/office/powerpoint/2010/main" val="279030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 xmlns:p14="http://schemas.microsoft.com/office/powerpoint/2010/main" val="388515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 xmlns:p14="http://schemas.microsoft.com/office/powerpoint/2010/main" val="2908569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25-11-2020</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 xmlns:p14="http://schemas.microsoft.com/office/powerpoint/2010/main" val="226856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5" name="Footer Placeholder 4">
            <a:extLst>
              <a:ext uri="{FF2B5EF4-FFF2-40B4-BE49-F238E27FC236}">
                <a16:creationId xmlns=""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6" name="Footer Placeholder 5">
            <a:extLst>
              <a:ext uri="{FF2B5EF4-FFF2-40B4-BE49-F238E27FC236}">
                <a16:creationId xmlns=""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8" name="Footer Placeholder 7">
            <a:extLst>
              <a:ext uri="{FF2B5EF4-FFF2-40B4-BE49-F238E27FC236}">
                <a16:creationId xmlns=""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4" name="Footer Placeholder 3">
            <a:extLst>
              <a:ext uri="{FF2B5EF4-FFF2-40B4-BE49-F238E27FC236}">
                <a16:creationId xmlns=""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3" name="Footer Placeholder 2">
            <a:extLst>
              <a:ext uri="{FF2B5EF4-FFF2-40B4-BE49-F238E27FC236}">
                <a16:creationId xmlns=""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6" name="Footer Placeholder 5">
            <a:extLst>
              <a:ext uri="{FF2B5EF4-FFF2-40B4-BE49-F238E27FC236}">
                <a16:creationId xmlns=""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11/25/2020</a:t>
            </a:fld>
            <a:endParaRPr lang="en-US"/>
          </a:p>
        </p:txBody>
      </p:sp>
      <p:sp>
        <p:nvSpPr>
          <p:cNvPr id="6" name="Footer Placeholder 5">
            <a:extLst>
              <a:ext uri="{FF2B5EF4-FFF2-40B4-BE49-F238E27FC236}">
                <a16:creationId xmlns=""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11/25/2020</a:t>
            </a:fld>
            <a:endParaRPr lang="en-US"/>
          </a:p>
        </p:txBody>
      </p:sp>
      <p:sp>
        <p:nvSpPr>
          <p:cNvPr id="5" name="Footer Placeholder 4">
            <a:extLst>
              <a:ext uri="{FF2B5EF4-FFF2-40B4-BE49-F238E27FC236}">
                <a16:creationId xmlns=""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extBox 12"/>
          <p:cNvSpPr txBox="1"/>
          <p:nvPr/>
        </p:nvSpPr>
        <p:spPr>
          <a:xfrm>
            <a:off x="853438" y="1679917"/>
            <a:ext cx="10485120" cy="1077218"/>
          </a:xfrm>
          <a:prstGeom prst="rect">
            <a:avLst/>
          </a:prstGeom>
          <a:noFill/>
        </p:spPr>
        <p:txBody>
          <a:bodyPr wrap="square" rtlCol="0">
            <a:spAutoFit/>
          </a:bodyPr>
          <a:lstStyle/>
          <a:p>
            <a:pPr algn="ctr"/>
            <a:r>
              <a:rPr lang="en-US" sz="3200" b="1" dirty="0">
                <a:solidFill>
                  <a:srgbClr val="C00000"/>
                </a:solidFill>
                <a:effectLst>
                  <a:outerShdw blurRad="38100" dist="38100" dir="2700000" algn="tl">
                    <a:srgbClr val="000000">
                      <a:alpha val="43137"/>
                    </a:srgbClr>
                  </a:outerShdw>
                </a:effectLst>
                <a:latin typeface="Century Gothic" panose="020B0502020202020204" pitchFamily="34" charset="0"/>
              </a:rPr>
              <a:t>Hidden Lines and Surfaces: Back Face Detection algorithm, Depth buffer method</a:t>
            </a:r>
            <a:endParaRPr lang="en-US" sz="4000" b="1" dirty="0">
              <a:solidFill>
                <a:srgbClr val="C00000"/>
              </a:solidFill>
              <a:effectLst>
                <a:outerShdw blurRad="38100" dist="38100" dir="2700000" algn="tl">
                  <a:srgbClr val="000000">
                    <a:alpha val="43137"/>
                  </a:srgbClr>
                </a:outerShdw>
              </a:effectLst>
              <a:latin typeface="Century Gothic" panose="020B0502020202020204" pitchFamily="34" charset="0"/>
            </a:endParaRPr>
          </a:p>
        </p:txBody>
      </p:sp>
      <p:sp>
        <p:nvSpPr>
          <p:cNvPr id="17" name="Title 1"/>
          <p:cNvSpPr txBox="1">
            <a:spLocks noChangeArrowheads="1"/>
          </p:cNvSpPr>
          <p:nvPr/>
        </p:nvSpPr>
        <p:spPr>
          <a:xfrm>
            <a:off x="3" y="5949280"/>
            <a:ext cx="12191997" cy="90872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lang="en-US" altLang="zh-CN" b="1" dirty="0" smtClean="0">
                <a:solidFill>
                  <a:schemeClr val="bg1"/>
                </a:solidFill>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 xmlns:p14="http://schemas.microsoft.com/office/powerpoint/2010/main" val="4018515670"/>
      </p:ext>
    </p:extLst>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217728"/>
            <a:ext cx="10485120" cy="646331"/>
          </a:xfrm>
          <a:prstGeom prst="rect">
            <a:avLst/>
          </a:prstGeom>
          <a:noFill/>
        </p:spPr>
        <p:txBody>
          <a:bodyPr wrap="square" rtlCol="0">
            <a:spAutoFit/>
          </a:bodyPr>
          <a:lstStyle/>
          <a:p>
            <a:pPr algn="ctr"/>
            <a:r>
              <a:rPr lang="en-IN" sz="3600" b="1" dirty="0">
                <a:solidFill>
                  <a:srgbClr val="C00000"/>
                </a:solidFill>
                <a:latin typeface="Century Gothic" panose="020B0502020202020204" pitchFamily="34" charset="0"/>
                <a:cs typeface="Times New Roman" panose="02020603050405020304" pitchFamily="18" charset="0"/>
              </a:rPr>
              <a:t>Depth Buffer Method</a:t>
            </a:r>
            <a:endParaRPr lang="en-US" sz="3600" b="1" dirty="0">
              <a:solidFill>
                <a:srgbClr val="C00000"/>
              </a:solidFill>
              <a:latin typeface="Century Gothic" panose="020B0502020202020204" pitchFamily="34"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4">
            <a:extLst>
              <a:ext uri="{FF2B5EF4-FFF2-40B4-BE49-F238E27FC236}">
                <a16:creationId xmlns="" xmlns:a16="http://schemas.microsoft.com/office/drawing/2014/main" id="{91FC5EBF-63E2-4B40-91F0-8364ED204EE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l="10139" t="12129" r="12604" b="25972"/>
          <a:stretch>
            <a:fillRect/>
          </a:stretch>
        </p:blipFill>
        <p:spPr bwMode="auto">
          <a:xfrm>
            <a:off x="2512109" y="1864059"/>
            <a:ext cx="6882032" cy="41355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11385614"/>
      </p:ext>
    </p:extLst>
  </p:cSld>
  <p:clrMapOvr>
    <a:masterClrMapping/>
  </p:clrMapOvr>
  <p:transition advTm="241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138778"/>
            <a:ext cx="10485120" cy="646331"/>
          </a:xfrm>
          <a:prstGeom prst="rect">
            <a:avLst/>
          </a:prstGeom>
          <a:noFill/>
        </p:spPr>
        <p:txBody>
          <a:bodyPr wrap="square" rtlCol="0">
            <a:spAutoFit/>
          </a:bodyPr>
          <a:lstStyle/>
          <a:p>
            <a:pPr algn="ctr"/>
            <a:r>
              <a:rPr lang="en-IN" sz="3600" b="1" dirty="0">
                <a:solidFill>
                  <a:srgbClr val="C00000"/>
                </a:solidFill>
                <a:latin typeface="Century Gothic" panose="020B0502020202020204" pitchFamily="34" charset="0"/>
              </a:rPr>
              <a:t>Algorithm</a:t>
            </a:r>
          </a:p>
        </p:txBody>
      </p:sp>
      <p:sp>
        <p:nvSpPr>
          <p:cNvPr id="13" name="TextBox 12"/>
          <p:cNvSpPr txBox="1"/>
          <p:nvPr/>
        </p:nvSpPr>
        <p:spPr>
          <a:xfrm>
            <a:off x="710565" y="1800914"/>
            <a:ext cx="10485120"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entury Gothic" panose="020B0502020202020204" pitchFamily="34" charset="0"/>
              </a:rPr>
              <a:t>For all pixels on the screen, set depth [x, y] to 1.0 and intensity [x, y] to a background value.</a:t>
            </a:r>
          </a:p>
          <a:p>
            <a:pPr marL="342900" indent="-342900">
              <a:buFont typeface="Wingdings" panose="05000000000000000000" pitchFamily="2" charset="2"/>
              <a:buChar char="Ø"/>
            </a:pPr>
            <a:r>
              <a:rPr lang="en-US" sz="2400" dirty="0">
                <a:latin typeface="Century Gothic" panose="020B0502020202020204" pitchFamily="34" charset="0"/>
              </a:rPr>
              <a:t>For each polygon in the scene, find all pixels (x, y) that lie within the boundaries of a polygon when projected onto the screen. For each of these pixels:</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TextBox 1">
            <a:extLst>
              <a:ext uri="{FF2B5EF4-FFF2-40B4-BE49-F238E27FC236}">
                <a16:creationId xmlns="" xmlns:a16="http://schemas.microsoft.com/office/drawing/2014/main" id="{60D43453-A428-4212-98C8-27469641BDAF}"/>
              </a:ext>
            </a:extLst>
          </p:cNvPr>
          <p:cNvSpPr txBox="1"/>
          <p:nvPr/>
        </p:nvSpPr>
        <p:spPr>
          <a:xfrm>
            <a:off x="996315" y="3612698"/>
            <a:ext cx="10832827"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Century Gothic" panose="020B0502020202020204" pitchFamily="34" charset="0"/>
              </a:rPr>
              <a:t>Calculate the depth z of the polygon at (x, y)</a:t>
            </a:r>
          </a:p>
          <a:p>
            <a:pPr marL="342900" indent="-342900">
              <a:buFont typeface="Wingdings" panose="05000000000000000000" pitchFamily="2" charset="2"/>
              <a:buChar char="v"/>
            </a:pPr>
            <a:r>
              <a:rPr lang="en-US" sz="2400" dirty="0">
                <a:latin typeface="Century Gothic" panose="020B0502020202020204" pitchFamily="34" charset="0"/>
              </a:rPr>
              <a:t>If z &lt; depth [x, y], this polygon is closer to the observer than others already recorded for this pixel. In this case, set depth [x, y] to z and intensity [x, y] to a value corresponding to polygon's shading. If instead z &gt; depth [x, y], the polygon already recorded at (x, y) lies closer to the observer than does this new polygon, and no action is taken.</a:t>
            </a:r>
          </a:p>
          <a:p>
            <a:endParaRPr lang="en-IN" sz="2400" dirty="0"/>
          </a:p>
        </p:txBody>
      </p:sp>
    </p:spTree>
    <p:extLst>
      <p:ext uri="{BB962C8B-B14F-4D97-AF65-F5344CB8AC3E}">
        <p14:creationId xmlns="" xmlns:p14="http://schemas.microsoft.com/office/powerpoint/2010/main" val="3134609819"/>
      </p:ext>
    </p:extLst>
  </p:cSld>
  <p:clrMapOvr>
    <a:masterClrMapping/>
  </p:clrMapOvr>
  <p:transition advTm="241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49631" y="1074738"/>
            <a:ext cx="10485120" cy="646331"/>
          </a:xfrm>
          <a:prstGeom prst="rect">
            <a:avLst/>
          </a:prstGeom>
          <a:noFill/>
        </p:spPr>
        <p:txBody>
          <a:bodyPr wrap="square" rtlCol="0">
            <a:spAutoFit/>
          </a:bodyPr>
          <a:lstStyle/>
          <a:p>
            <a:pPr algn="ctr"/>
            <a:r>
              <a:rPr lang="en-IN" sz="3600" b="1" dirty="0">
                <a:solidFill>
                  <a:srgbClr val="C00000"/>
                </a:solidFill>
                <a:latin typeface="Century Gothic" panose="020B0502020202020204" pitchFamily="34" charset="0"/>
              </a:rPr>
              <a:t>Algorithm</a:t>
            </a:r>
          </a:p>
        </p:txBody>
      </p:sp>
      <p:sp>
        <p:nvSpPr>
          <p:cNvPr id="13" name="TextBox 12"/>
          <p:cNvSpPr txBox="1"/>
          <p:nvPr/>
        </p:nvSpPr>
        <p:spPr>
          <a:xfrm>
            <a:off x="1005840" y="1755066"/>
            <a:ext cx="10485120" cy="156966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Century Gothic" panose="020B0502020202020204" pitchFamily="34" charset="0"/>
              </a:rPr>
              <a:t>After all, polygons have been processed; the intensity array will contain the solution.</a:t>
            </a:r>
          </a:p>
          <a:p>
            <a:pPr marL="285750" indent="-285750">
              <a:buFont typeface="Wingdings" panose="05000000000000000000" pitchFamily="2" charset="2"/>
              <a:buChar char="v"/>
            </a:pPr>
            <a:r>
              <a:rPr lang="en-US" sz="2400" dirty="0">
                <a:latin typeface="Century Gothic" panose="020B0502020202020204" pitchFamily="34" charset="0"/>
              </a:rPr>
              <a:t>The depth buffer algorithm illustrates several features common to all hidden surface algorithms.</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1026" name="Picture 2" descr="Z-Buffer Algorithm">
            <a:extLst>
              <a:ext uri="{FF2B5EF4-FFF2-40B4-BE49-F238E27FC236}">
                <a16:creationId xmlns="" xmlns:a16="http://schemas.microsoft.com/office/drawing/2014/main" id="{5C76EEEF-D51C-4C95-949A-C6398CB5E3BE}"/>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61543" y="3358723"/>
            <a:ext cx="5143500" cy="29146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03453587"/>
      </p:ext>
    </p:extLst>
  </p:cSld>
  <p:clrMapOvr>
    <a:masterClrMapping/>
  </p:clrMapOvr>
  <p:transition advTm="241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217728"/>
            <a:ext cx="10485120" cy="646331"/>
          </a:xfrm>
          <a:prstGeom prst="rect">
            <a:avLst/>
          </a:prstGeom>
          <a:noFill/>
        </p:spPr>
        <p:txBody>
          <a:bodyPr wrap="square" rtlCol="0">
            <a:spAutoFit/>
          </a:bodyPr>
          <a:lstStyle/>
          <a:p>
            <a:pPr algn="ctr"/>
            <a:r>
              <a:rPr lang="en-IN" sz="3600" b="1" dirty="0">
                <a:solidFill>
                  <a:srgbClr val="C00000"/>
                </a:solidFill>
                <a:latin typeface="Century Gothic" panose="020B0502020202020204" pitchFamily="34" charset="0"/>
              </a:rPr>
              <a:t>Algorithm</a:t>
            </a:r>
          </a:p>
        </p:txBody>
      </p:sp>
      <p:sp>
        <p:nvSpPr>
          <p:cNvPr id="13" name="TextBox 12"/>
          <p:cNvSpPr txBox="1"/>
          <p:nvPr/>
        </p:nvSpPr>
        <p:spPr>
          <a:xfrm>
            <a:off x="1090246" y="2221132"/>
            <a:ext cx="10485120"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Century Gothic" panose="020B0502020202020204" pitchFamily="34" charset="0"/>
              </a:rPr>
              <a:t>First, it requires a representation of all opaque surface in scene polygon in this case.</a:t>
            </a:r>
          </a:p>
          <a:p>
            <a:pPr marL="342900" indent="-342900">
              <a:buFont typeface="Wingdings" panose="05000000000000000000" pitchFamily="2" charset="2"/>
              <a:buChar char="v"/>
            </a:pPr>
            <a:r>
              <a:rPr lang="en-US" sz="2400" dirty="0">
                <a:latin typeface="Century Gothic" panose="020B0502020202020204" pitchFamily="34" charset="0"/>
              </a:rPr>
              <a:t>These polygons may be faces of polyhedral recorded in the model of scene or may simply represent thin opaque 'sheets' in the scene.</a:t>
            </a:r>
          </a:p>
          <a:p>
            <a:pPr marL="342900" indent="-342900">
              <a:buFont typeface="Wingdings" panose="05000000000000000000" pitchFamily="2" charset="2"/>
              <a:buChar char="v"/>
            </a:pPr>
            <a:r>
              <a:rPr lang="en-US" sz="2400" dirty="0">
                <a:latin typeface="Century Gothic" panose="020B0502020202020204" pitchFamily="34" charset="0"/>
              </a:rPr>
              <a:t>The 2nd important feature of the algorithm is its use of a screen coordinate system. Before step 1, all polygons in the scene are transformed into a screen coordinate system using matrix multiplication.</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 xmlns:p14="http://schemas.microsoft.com/office/powerpoint/2010/main" val="3467550796"/>
      </p:ext>
    </p:extLst>
  </p:cSld>
  <p:clrMapOvr>
    <a:masterClrMapping/>
  </p:clrMapOvr>
  <p:transition advTm="241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49631" y="1200732"/>
            <a:ext cx="10485120" cy="646331"/>
          </a:xfrm>
          <a:prstGeom prst="rect">
            <a:avLst/>
          </a:prstGeom>
          <a:noFill/>
        </p:spPr>
        <p:txBody>
          <a:bodyPr wrap="square" rtlCol="0">
            <a:spAutoFit/>
          </a:bodyPr>
          <a:lstStyle/>
          <a:p>
            <a:pPr algn="ctr"/>
            <a:r>
              <a:rPr lang="en-IN" sz="3600" b="1" dirty="0">
                <a:solidFill>
                  <a:srgbClr val="C00000"/>
                </a:solidFill>
                <a:latin typeface="Century Gothic" panose="020B0502020202020204" pitchFamily="34" charset="0"/>
              </a:rPr>
              <a:t>Limitations of Depth Buffer</a:t>
            </a:r>
          </a:p>
        </p:txBody>
      </p:sp>
      <p:sp>
        <p:nvSpPr>
          <p:cNvPr id="13" name="TextBox 12"/>
          <p:cNvSpPr txBox="1"/>
          <p:nvPr/>
        </p:nvSpPr>
        <p:spPr>
          <a:xfrm>
            <a:off x="1019907" y="1990751"/>
            <a:ext cx="10485120"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entury Gothic" panose="020B0502020202020204" pitchFamily="34" charset="0"/>
              </a:rPr>
              <a:t>The depth buffer Algorithm is not always practical because of the enormous size of depth and intensity arrays.</a:t>
            </a:r>
          </a:p>
          <a:p>
            <a:endParaRPr lang="en-US" sz="2400" dirty="0">
              <a:latin typeface="Century Gothic" panose="020B0502020202020204" pitchFamily="34" charset="0"/>
            </a:endParaRPr>
          </a:p>
          <a:p>
            <a:pPr marL="342900" indent="-342900">
              <a:buFont typeface="Wingdings" panose="05000000000000000000" pitchFamily="2" charset="2"/>
              <a:buChar char="Ø"/>
            </a:pPr>
            <a:r>
              <a:rPr lang="en-US" sz="2400" dirty="0">
                <a:latin typeface="Century Gothic" panose="020B0502020202020204" pitchFamily="34" charset="0"/>
              </a:rPr>
              <a:t>Generating an image with a raster of 500 x 500 pixels requires 2, 50,000 storage locations for each array.</a:t>
            </a:r>
          </a:p>
          <a:p>
            <a:endParaRPr lang="en-US" sz="2400" dirty="0">
              <a:latin typeface="Century Gothic" panose="020B0502020202020204" pitchFamily="34" charset="0"/>
            </a:endParaRPr>
          </a:p>
          <a:p>
            <a:pPr marL="342900" indent="-342900">
              <a:buFont typeface="Wingdings" panose="05000000000000000000" pitchFamily="2" charset="2"/>
              <a:buChar char="Ø"/>
            </a:pPr>
            <a:r>
              <a:rPr lang="en-US" sz="2400" dirty="0">
                <a:latin typeface="Century Gothic" panose="020B0502020202020204" pitchFamily="34" charset="0"/>
              </a:rPr>
              <a:t>Even though the frame buffer may provide memory for intensity array, the depth array remains large.</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 xmlns:p14="http://schemas.microsoft.com/office/powerpoint/2010/main" val="1617607584"/>
      </p:ext>
    </p:extLst>
  </p:cSld>
  <p:clrMapOvr>
    <a:masterClrMapping/>
  </p:clrMapOvr>
  <p:transition advTm="241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FA80CA0-0B72-4D98-9605-A2703AFE06C9}"/>
              </a:ext>
            </a:extLst>
          </p:cNvPr>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Title 1">
            <a:extLst>
              <a:ext uri="{FF2B5EF4-FFF2-40B4-BE49-F238E27FC236}">
                <a16:creationId xmlns="" xmlns:a16="http://schemas.microsoft.com/office/drawing/2014/main" id="{2FA7B22F-A011-4615-B162-F2B8399E5E95}"/>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Rectangle 7">
            <a:extLst>
              <a:ext uri="{FF2B5EF4-FFF2-40B4-BE49-F238E27FC236}">
                <a16:creationId xmlns="" xmlns:a16="http://schemas.microsoft.com/office/drawing/2014/main" id="{B45FE021-89B2-46D0-9479-D36015C3D37D}"/>
              </a:ext>
            </a:extLst>
          </p:cNvPr>
          <p:cNvSpPr/>
          <p:nvPr/>
        </p:nvSpPr>
        <p:spPr>
          <a:xfrm>
            <a:off x="2957825" y="1261722"/>
            <a:ext cx="5910592" cy="646331"/>
          </a:xfrm>
          <a:prstGeom prst="rect">
            <a:avLst/>
          </a:prstGeom>
        </p:spPr>
        <p:txBody>
          <a:bodyPr wrap="none">
            <a:spAutoFit/>
          </a:bodyPr>
          <a:lstStyle/>
          <a:p>
            <a:pPr algn="ctr"/>
            <a:r>
              <a:rPr lang="en-IN" sz="3600" b="1" dirty="0">
                <a:solidFill>
                  <a:srgbClr val="C00000"/>
                </a:solidFill>
                <a:latin typeface="Century Gothic" panose="020B0502020202020204" pitchFamily="34" charset="0"/>
              </a:rPr>
              <a:t>Limitations of Depth Buffer</a:t>
            </a:r>
          </a:p>
        </p:txBody>
      </p:sp>
      <p:sp>
        <p:nvSpPr>
          <p:cNvPr id="9" name="Rectangle 8">
            <a:extLst>
              <a:ext uri="{FF2B5EF4-FFF2-40B4-BE49-F238E27FC236}">
                <a16:creationId xmlns="" xmlns:a16="http://schemas.microsoft.com/office/drawing/2014/main" id="{0CC18B3D-2532-4522-83C9-DE15A2420200}"/>
              </a:ext>
            </a:extLst>
          </p:cNvPr>
          <p:cNvSpPr/>
          <p:nvPr/>
        </p:nvSpPr>
        <p:spPr>
          <a:xfrm>
            <a:off x="745587" y="2108863"/>
            <a:ext cx="10452295" cy="4524315"/>
          </a:xfrm>
          <a:prstGeom prst="rect">
            <a:avLst/>
          </a:prstGeom>
        </p:spPr>
        <p:txBody>
          <a:bodyPr wrap="square">
            <a:spAutoFit/>
          </a:bodyPr>
          <a:lstStyle/>
          <a:p>
            <a:pPr marL="342900" indent="-342900">
              <a:buFont typeface="Wingdings" panose="05000000000000000000" pitchFamily="2" charset="2"/>
              <a:buChar char="Ø"/>
            </a:pPr>
            <a:r>
              <a:rPr lang="en-US" sz="2400" dirty="0">
                <a:latin typeface="Century Gothic" panose="020B0502020202020204" pitchFamily="34" charset="0"/>
              </a:rPr>
              <a:t>To reduce the amount of storage required, the image can be divided into many smaller images, and the depth buffer algorithm is applied to each in turn.</a:t>
            </a:r>
          </a:p>
          <a:p>
            <a:endParaRPr lang="en-US" sz="2400" dirty="0">
              <a:solidFill>
                <a:srgbClr val="000000"/>
              </a:solidFill>
              <a:latin typeface="Century Gothic" panose="020B0502020202020204" pitchFamily="34" charset="0"/>
            </a:endParaRPr>
          </a:p>
          <a:p>
            <a:pPr marL="342900" indent="-342900">
              <a:buFont typeface="Wingdings" panose="05000000000000000000" pitchFamily="2" charset="2"/>
              <a:buChar char="Ø"/>
            </a:pPr>
            <a:r>
              <a:rPr lang="en-US" sz="2400" dirty="0">
                <a:solidFill>
                  <a:srgbClr val="000000"/>
                </a:solidFill>
                <a:latin typeface="Century Gothic" panose="020B0502020202020204" pitchFamily="34" charset="0"/>
              </a:rPr>
              <a:t>For example, the original 500 x 500 faster can be divided into 100 </a:t>
            </a:r>
            <a:r>
              <a:rPr lang="en-US" sz="2400" dirty="0" err="1">
                <a:solidFill>
                  <a:srgbClr val="000000"/>
                </a:solidFill>
                <a:latin typeface="Century Gothic" panose="020B0502020202020204" pitchFamily="34" charset="0"/>
              </a:rPr>
              <a:t>rasters</a:t>
            </a:r>
            <a:r>
              <a:rPr lang="en-US" sz="2400" dirty="0">
                <a:solidFill>
                  <a:srgbClr val="000000"/>
                </a:solidFill>
                <a:latin typeface="Century Gothic" panose="020B0502020202020204" pitchFamily="34" charset="0"/>
              </a:rPr>
              <a:t> each 50 x 50 pixels.</a:t>
            </a:r>
          </a:p>
          <a:p>
            <a:endParaRPr lang="en-US" sz="2400" dirty="0">
              <a:solidFill>
                <a:srgbClr val="000000"/>
              </a:solidFill>
              <a:latin typeface="Century Gothic" panose="020B0502020202020204" pitchFamily="34" charset="0"/>
            </a:endParaRPr>
          </a:p>
          <a:p>
            <a:pPr marL="342900" indent="-342900">
              <a:buFont typeface="Wingdings" panose="05000000000000000000" pitchFamily="2" charset="2"/>
              <a:buChar char="Ø"/>
            </a:pPr>
            <a:r>
              <a:rPr lang="en-US" sz="2400" dirty="0">
                <a:solidFill>
                  <a:srgbClr val="000000"/>
                </a:solidFill>
                <a:latin typeface="Century Gothic" panose="020B0502020202020204" pitchFamily="34" charset="0"/>
              </a:rPr>
              <a:t>Processing each small raster requires array of only 2500 elements, but execution time grows because each polygon is processed many times.</a:t>
            </a:r>
          </a:p>
          <a:p>
            <a:r>
              <a:rPr lang="en-US" sz="2400" dirty="0">
                <a:latin typeface="Century Gothic" panose="020B0502020202020204" pitchFamily="34" charset="0"/>
              </a:rPr>
              <a:t/>
            </a:r>
            <a:br>
              <a:rPr lang="en-US" sz="2400" dirty="0">
                <a:latin typeface="Century Gothic" panose="020B0502020202020204" pitchFamily="34" charset="0"/>
              </a:rPr>
            </a:br>
            <a:endParaRPr lang="en-IN" sz="2400" dirty="0">
              <a:latin typeface="Century Gothic" panose="020B0502020202020204" pitchFamily="34" charset="0"/>
            </a:endParaRPr>
          </a:p>
        </p:txBody>
      </p:sp>
    </p:spTree>
    <p:extLst>
      <p:ext uri="{BB962C8B-B14F-4D97-AF65-F5344CB8AC3E}">
        <p14:creationId xmlns="" xmlns:p14="http://schemas.microsoft.com/office/powerpoint/2010/main" val="2334453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27B90BD-86C5-4F76-8637-C4E995D5C0BD}"/>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a:extLst>
              <a:ext uri="{FF2B5EF4-FFF2-40B4-BE49-F238E27FC236}">
                <a16:creationId xmlns="" xmlns:a16="http://schemas.microsoft.com/office/drawing/2014/main" id="{3C1DC99C-1CAF-4E60-91EC-7FB9F4600E4B}"/>
              </a:ext>
            </a:extLst>
          </p:cNvPr>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 xmlns:a16="http://schemas.microsoft.com/office/drawing/2014/main" id="{4730802D-7DF9-4A30-BDCA-8993AB219A84}"/>
              </a:ext>
            </a:extLst>
          </p:cNvPr>
          <p:cNvSpPr/>
          <p:nvPr/>
        </p:nvSpPr>
        <p:spPr>
          <a:xfrm>
            <a:off x="1176997" y="2433042"/>
            <a:ext cx="9669194" cy="1569660"/>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000000"/>
                </a:solidFill>
                <a:latin typeface="Century Gothic" panose="020B0502020202020204" pitchFamily="34" charset="0"/>
              </a:rPr>
              <a:t>Subdivision of the screen does not always increase execution time instead it can help reduce the work required to generate the image. This reduction arises because of coherence between small regions of the screen.</a:t>
            </a:r>
          </a:p>
        </p:txBody>
      </p:sp>
      <p:sp>
        <p:nvSpPr>
          <p:cNvPr id="8" name="Rectangle 7">
            <a:extLst>
              <a:ext uri="{FF2B5EF4-FFF2-40B4-BE49-F238E27FC236}">
                <a16:creationId xmlns="" xmlns:a16="http://schemas.microsoft.com/office/drawing/2014/main" id="{D495471B-6E86-44B8-9C81-3626F9326C66}"/>
              </a:ext>
            </a:extLst>
          </p:cNvPr>
          <p:cNvSpPr/>
          <p:nvPr/>
        </p:nvSpPr>
        <p:spPr>
          <a:xfrm>
            <a:off x="2662403" y="1469057"/>
            <a:ext cx="5910592" cy="646331"/>
          </a:xfrm>
          <a:prstGeom prst="rect">
            <a:avLst/>
          </a:prstGeom>
        </p:spPr>
        <p:txBody>
          <a:bodyPr wrap="none">
            <a:spAutoFit/>
          </a:bodyPr>
          <a:lstStyle/>
          <a:p>
            <a:pPr algn="ctr"/>
            <a:r>
              <a:rPr lang="en-IN" sz="3600" b="1" dirty="0">
                <a:solidFill>
                  <a:srgbClr val="C00000"/>
                </a:solidFill>
                <a:latin typeface="Century Gothic" panose="020B0502020202020204" pitchFamily="34" charset="0"/>
              </a:rPr>
              <a:t>Limitations of Depth Buffer</a:t>
            </a:r>
          </a:p>
        </p:txBody>
      </p:sp>
    </p:spTree>
    <p:extLst>
      <p:ext uri="{BB962C8B-B14F-4D97-AF65-F5344CB8AC3E}">
        <p14:creationId xmlns="" xmlns:p14="http://schemas.microsoft.com/office/powerpoint/2010/main" val="1580413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198385"/>
            <a:ext cx="10485120" cy="1200329"/>
          </a:xfrm>
          <a:prstGeom prst="rect">
            <a:avLst/>
          </a:prstGeom>
          <a:noFill/>
        </p:spPr>
        <p:txBody>
          <a:bodyPr wrap="square" rtlCol="0">
            <a:spAutoFit/>
          </a:bodyPr>
          <a:lstStyle/>
          <a:p>
            <a:r>
              <a:rPr lang="en-IN" sz="3600" dirty="0">
                <a:solidFill>
                  <a:srgbClr val="0000FF"/>
                </a:solidFill>
                <a:latin typeface="Times New Roman" panose="02020603050405020304" pitchFamily="18" charset="0"/>
                <a:cs typeface="Times New Roman" panose="02020603050405020304" pitchFamily="18" charset="0"/>
              </a:rPr>
              <a:t>Reference </a:t>
            </a:r>
            <a:r>
              <a:rPr lang="en-IN" sz="3600" dirty="0" smtClean="0">
                <a:solidFill>
                  <a:srgbClr val="0000FF"/>
                </a:solidFill>
                <a:latin typeface="Times New Roman" panose="02020603050405020304" pitchFamily="18" charset="0"/>
                <a:cs typeface="Times New Roman" panose="02020603050405020304" pitchFamily="18" charset="0"/>
              </a:rPr>
              <a:t>:</a:t>
            </a:r>
            <a:endParaRPr lang="en-US" sz="3600" dirty="0">
              <a:solidFill>
                <a:srgbClr val="0000FF"/>
              </a:solidFill>
              <a:latin typeface="Times New Roman" panose="02020603050405020304" pitchFamily="18" charset="0"/>
              <a:cs typeface="Times New Roman" panose="02020603050405020304" pitchFamily="18" charset="0"/>
            </a:endParaRPr>
          </a:p>
          <a:p>
            <a:pPr algn="ctr"/>
            <a:endParaRPr lang="en-US" sz="3600" b="1" dirty="0">
              <a:solidFill>
                <a:schemeClr val="accent1"/>
              </a:solidFill>
            </a:endParaRPr>
          </a:p>
        </p:txBody>
      </p:sp>
      <p:sp>
        <p:nvSpPr>
          <p:cNvPr id="13" name="TextBox 12"/>
          <p:cNvSpPr txBox="1"/>
          <p:nvPr/>
        </p:nvSpPr>
        <p:spPr>
          <a:xfrm>
            <a:off x="1005840" y="2025748"/>
            <a:ext cx="10485120" cy="4154984"/>
          </a:xfrm>
          <a:prstGeom prst="rect">
            <a:avLst/>
          </a:prstGeom>
          <a:noFill/>
        </p:spPr>
        <p:txBody>
          <a:bodyPr wrap="square" rtlCol="0">
            <a:spAutoFit/>
          </a:bodyPr>
          <a:lstStyle/>
          <a:p>
            <a:pPr marL="457200" indent="-457200">
              <a:buFont typeface="+mj-lt"/>
              <a:buAutoNum type="arabicPeriod"/>
            </a:pPr>
            <a:r>
              <a:rPr lang="en-US" sz="2400" dirty="0" smtClean="0"/>
              <a:t>1 .	Donald Hearn and M Pauline Baker, “Computer Graphics C Version”, Pearson Education, India; 2 edition 2002. 	</a:t>
            </a:r>
          </a:p>
          <a:p>
            <a:pPr marL="457200" indent="-457200">
              <a:buFont typeface="+mj-lt"/>
              <a:buAutoNum type="arabicPeriod"/>
            </a:pPr>
            <a:r>
              <a:rPr lang="en-US" sz="2400" dirty="0" smtClean="0"/>
              <a:t>2.	Computer Graphics Principles and Practice, Second Edition in C, James </a:t>
            </a:r>
            <a:r>
              <a:rPr lang="en-US" sz="2400" dirty="0" err="1" smtClean="0"/>
              <a:t>D.Foley</a:t>
            </a:r>
            <a:r>
              <a:rPr lang="en-US" sz="2400" dirty="0" smtClean="0"/>
              <a:t>, </a:t>
            </a:r>
            <a:r>
              <a:rPr lang="en-US" sz="2400" dirty="0" err="1" smtClean="0"/>
              <a:t>Andries</a:t>
            </a:r>
            <a:r>
              <a:rPr lang="en-US" sz="2400" dirty="0" smtClean="0"/>
              <a:t> Van Dam, Steven </a:t>
            </a:r>
            <a:r>
              <a:rPr lang="en-US" sz="2400" dirty="0" err="1" smtClean="0"/>
              <a:t>K.Feiner</a:t>
            </a:r>
            <a:r>
              <a:rPr lang="en-US" sz="2400" dirty="0" smtClean="0"/>
              <a:t>, </a:t>
            </a:r>
            <a:r>
              <a:rPr lang="en-US" sz="2400" dirty="0" err="1" smtClean="0"/>
              <a:t>JhonF.Hughes</a:t>
            </a:r>
            <a:r>
              <a:rPr lang="en-US" sz="2400" dirty="0" smtClean="0"/>
              <a:t>, Addison Wesley, Third Edition, 2014. 	</a:t>
            </a:r>
          </a:p>
          <a:p>
            <a:pPr marL="457200" indent="-457200">
              <a:buFont typeface="+mj-lt"/>
              <a:buAutoNum type="arabicPeriod"/>
            </a:pPr>
            <a:r>
              <a:rPr lang="en-US" sz="2400" dirty="0" smtClean="0"/>
              <a:t>3. 	Steven Harrington, “Computer Graphics: A Programming Approach” , McGraw-Hill </a:t>
            </a:r>
            <a:r>
              <a:rPr lang="en-US" sz="2400" dirty="0" err="1" smtClean="0"/>
              <a:t>Inc.,US</a:t>
            </a:r>
            <a:r>
              <a:rPr lang="en-US" sz="2400" dirty="0" smtClean="0"/>
              <a:t>; 2nd Revised edition, 1983. 	</a:t>
            </a:r>
          </a:p>
          <a:p>
            <a:pPr marL="457200" indent="-457200">
              <a:buFont typeface="+mj-lt"/>
              <a:buAutoNum type="arabicPeriod"/>
            </a:pPr>
            <a:r>
              <a:rPr lang="en-US" sz="2400" dirty="0" smtClean="0"/>
              <a:t>4.	David Rogers, “Procedural Elements of Computer Graphics”, McGraw Hill Education; 2 edition, 2017. 	</a:t>
            </a:r>
          </a:p>
          <a:p>
            <a:pPr algn="ctr"/>
            <a:endParaRPr lang="en-IN" sz="2400" dirty="0"/>
          </a:p>
          <a:p>
            <a:pPr algn="ctr"/>
            <a:endParaRPr lang="en-US" sz="2400" dirty="0"/>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1617607584"/>
      </p:ext>
    </p:extLst>
  </p:cSld>
  <p:clrMapOvr>
    <a:masterClrMapping/>
  </p:clrMapOvr>
  <p:transition advTm="241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2575560"/>
            <a:ext cx="10485120" cy="1200329"/>
          </a:xfrm>
          <a:prstGeom prst="rect">
            <a:avLst/>
          </a:prstGeom>
          <a:noFill/>
        </p:spPr>
        <p:txBody>
          <a:bodyPr wrap="square" rtlCol="0">
            <a:spAutoFit/>
          </a:bodyPr>
          <a:lstStyle/>
          <a:p>
            <a:pPr algn="ctr"/>
            <a:r>
              <a:rPr lang="en-IN" sz="3600" dirty="0" smtClean="0">
                <a:solidFill>
                  <a:srgbClr val="0000FF"/>
                </a:solidFill>
                <a:latin typeface="Times New Roman" panose="02020603050405020304" pitchFamily="18" charset="0"/>
                <a:cs typeface="Times New Roman" panose="02020603050405020304" pitchFamily="18" charset="0"/>
              </a:rPr>
              <a:t>Thank you!</a:t>
            </a:r>
            <a:endParaRPr lang="en-US" sz="3600" dirty="0">
              <a:solidFill>
                <a:srgbClr val="0000FF"/>
              </a:solidFill>
              <a:latin typeface="Times New Roman" panose="02020603050405020304" pitchFamily="18" charset="0"/>
              <a:cs typeface="Times New Roman" panose="02020603050405020304" pitchFamily="18" charset="0"/>
            </a:endParaRPr>
          </a:p>
          <a:p>
            <a:pPr algn="ctr"/>
            <a:endParaRPr lang="en-US" sz="3600" b="1" dirty="0">
              <a:solidFill>
                <a:schemeClr val="accent1"/>
              </a:solidFill>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lang="en-US" altLang="zh-CN" b="1" dirty="0" smtClean="0">
                <a:solidFill>
                  <a:schemeClr val="bg1"/>
                </a:solidFill>
                <a:latin typeface="Tinos"/>
              </a:rPr>
              <a:t>Suman Devi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xmlns="" val="1617607584"/>
      </p:ext>
    </p:extLst>
  </p:cSld>
  <p:clrMapOvr>
    <a:masterClrMapping/>
  </p:clrMapOvr>
  <p:transition advTm="241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224151"/>
            <a:ext cx="10485120" cy="646331"/>
          </a:xfrm>
          <a:prstGeom prst="rect">
            <a:avLst/>
          </a:prstGeom>
          <a:noFill/>
        </p:spPr>
        <p:txBody>
          <a:bodyPr wrap="square" rtlCol="0">
            <a:spAutoFit/>
          </a:bodyPr>
          <a:lstStyle/>
          <a:p>
            <a:pPr algn="ctr"/>
            <a:r>
              <a:rPr lang="en-IN" sz="3600" b="1" dirty="0">
                <a:solidFill>
                  <a:srgbClr val="C00000"/>
                </a:solidFill>
                <a:latin typeface="Century Gothic" panose="020B0502020202020204" pitchFamily="34" charset="0"/>
                <a:cs typeface="Times New Roman" panose="02020603050405020304" pitchFamily="18" charset="0"/>
              </a:rPr>
              <a:t>Contents</a:t>
            </a:r>
            <a:endParaRPr lang="en-US" sz="3600" b="1" dirty="0">
              <a:solidFill>
                <a:srgbClr val="C00000"/>
              </a:solidFill>
              <a:latin typeface="Century Gothic" panose="020B0502020202020204" pitchFamily="34"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15"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3" name="TextBox 2">
            <a:extLst>
              <a:ext uri="{FF2B5EF4-FFF2-40B4-BE49-F238E27FC236}">
                <a16:creationId xmlns="" xmlns:a16="http://schemas.microsoft.com/office/drawing/2014/main" id="{A13866B1-276E-4251-8BD1-EFEFCF8F67A8}"/>
              </a:ext>
            </a:extLst>
          </p:cNvPr>
          <p:cNvSpPr txBox="1"/>
          <p:nvPr/>
        </p:nvSpPr>
        <p:spPr>
          <a:xfrm>
            <a:off x="1913206" y="2185913"/>
            <a:ext cx="4406976" cy="3416320"/>
          </a:xfrm>
          <a:prstGeom prst="rect">
            <a:avLst/>
          </a:prstGeom>
          <a:noFill/>
        </p:spPr>
        <p:txBody>
          <a:bodyPr wrap="none" rtlCol="0">
            <a:spAutoFit/>
          </a:bodyPr>
          <a:lstStyle/>
          <a:p>
            <a:pPr marL="342900" indent="-342900">
              <a:buFont typeface="Wingdings" panose="05000000000000000000" pitchFamily="2" charset="2"/>
              <a:buChar char="Ø"/>
            </a:pPr>
            <a:r>
              <a:rPr lang="en-IN" sz="2400" dirty="0">
                <a:latin typeface="Century Gothic" panose="020B0502020202020204" pitchFamily="34" charset="0"/>
              </a:rPr>
              <a:t>Back Face Detection:</a:t>
            </a:r>
          </a:p>
          <a:p>
            <a:pPr marL="342900" indent="-342900">
              <a:buFont typeface="Wingdings" panose="05000000000000000000" pitchFamily="2" charset="2"/>
              <a:buChar char="ü"/>
            </a:pPr>
            <a:r>
              <a:rPr lang="en-IN" sz="2400" dirty="0">
                <a:latin typeface="Century Gothic" panose="020B0502020202020204" pitchFamily="34" charset="0"/>
              </a:rPr>
              <a:t>Theory</a:t>
            </a:r>
          </a:p>
          <a:p>
            <a:pPr marL="342900" indent="-342900">
              <a:buFont typeface="Wingdings" panose="05000000000000000000" pitchFamily="2" charset="2"/>
              <a:buChar char="ü"/>
            </a:pPr>
            <a:r>
              <a:rPr lang="en-IN" sz="2400" dirty="0">
                <a:latin typeface="Century Gothic" panose="020B0502020202020204" pitchFamily="34" charset="0"/>
              </a:rPr>
              <a:t>Algorithm</a:t>
            </a:r>
          </a:p>
          <a:p>
            <a:pPr marL="285750" indent="-285750">
              <a:buFont typeface="Wingdings" panose="05000000000000000000" pitchFamily="2" charset="2"/>
              <a:buChar char="§"/>
            </a:pPr>
            <a:endParaRPr lang="en-IN" sz="2400" dirty="0">
              <a:latin typeface="Century Gothic" panose="020B0502020202020204" pitchFamily="34" charset="0"/>
            </a:endParaRPr>
          </a:p>
          <a:p>
            <a:pPr marL="342900" indent="-342900">
              <a:buFont typeface="Wingdings" panose="05000000000000000000" pitchFamily="2" charset="2"/>
              <a:buChar char="Ø"/>
            </a:pPr>
            <a:r>
              <a:rPr lang="en-IN" sz="2400" dirty="0">
                <a:latin typeface="Century Gothic" panose="020B0502020202020204" pitchFamily="34" charset="0"/>
              </a:rPr>
              <a:t>Depth Buffer Method:</a:t>
            </a:r>
          </a:p>
          <a:p>
            <a:pPr marL="342900" indent="-342900">
              <a:buFont typeface="Wingdings" panose="05000000000000000000" pitchFamily="2" charset="2"/>
              <a:buChar char="ü"/>
            </a:pPr>
            <a:r>
              <a:rPr lang="en-IN" sz="2400" dirty="0">
                <a:latin typeface="Century Gothic" panose="020B0502020202020204" pitchFamily="34" charset="0"/>
              </a:rPr>
              <a:t>Theory</a:t>
            </a:r>
          </a:p>
          <a:p>
            <a:pPr marL="342900" indent="-342900">
              <a:buFont typeface="Wingdings" panose="05000000000000000000" pitchFamily="2" charset="2"/>
              <a:buChar char="ü"/>
            </a:pPr>
            <a:r>
              <a:rPr lang="en-IN" sz="2400" dirty="0">
                <a:latin typeface="Century Gothic" panose="020B0502020202020204" pitchFamily="34" charset="0"/>
              </a:rPr>
              <a:t>Algorithm</a:t>
            </a:r>
          </a:p>
          <a:p>
            <a:pPr marL="342900" indent="-342900">
              <a:buFont typeface="Wingdings" panose="05000000000000000000" pitchFamily="2" charset="2"/>
              <a:buChar char="ü"/>
            </a:pPr>
            <a:r>
              <a:rPr lang="en-IN" sz="2400" dirty="0">
                <a:latin typeface="Century Gothic" panose="020B0502020202020204" pitchFamily="34" charset="0"/>
              </a:rPr>
              <a:t>Limitations of Depth Buffer</a:t>
            </a:r>
          </a:p>
          <a:p>
            <a:endParaRPr lang="en-IN" sz="2400" dirty="0"/>
          </a:p>
        </p:txBody>
      </p:sp>
    </p:spTree>
    <p:extLst>
      <p:ext uri="{BB962C8B-B14F-4D97-AF65-F5344CB8AC3E}">
        <p14:creationId xmlns="" xmlns:p14="http://schemas.microsoft.com/office/powerpoint/2010/main" val="968227056"/>
      </p:ext>
    </p:extLst>
  </p:cSld>
  <p:clrMapOvr>
    <a:masterClrMapping/>
  </p:clrMapOvr>
  <p:transition advTm="241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322045"/>
            <a:ext cx="10485120" cy="646331"/>
          </a:xfrm>
          <a:prstGeom prst="rect">
            <a:avLst/>
          </a:prstGeom>
          <a:noFill/>
        </p:spPr>
        <p:txBody>
          <a:bodyPr wrap="square" rtlCol="0">
            <a:spAutoFit/>
          </a:bodyPr>
          <a:lstStyle/>
          <a:p>
            <a:pPr algn="ctr"/>
            <a:r>
              <a:rPr lang="en-US" sz="3600" b="1" dirty="0">
                <a:solidFill>
                  <a:srgbClr val="C00000"/>
                </a:solidFill>
                <a:latin typeface="Century Gothic" panose="020B0502020202020204" pitchFamily="34" charset="0"/>
              </a:rPr>
              <a:t>BACK FACE DETECTION</a:t>
            </a:r>
          </a:p>
        </p:txBody>
      </p:sp>
      <p:sp>
        <p:nvSpPr>
          <p:cNvPr id="13" name="TextBox 12"/>
          <p:cNvSpPr txBox="1"/>
          <p:nvPr/>
        </p:nvSpPr>
        <p:spPr>
          <a:xfrm>
            <a:off x="926267" y="2291221"/>
            <a:ext cx="1048512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entury Gothic" panose="020B0502020202020204" pitchFamily="34" charset="0"/>
              </a:rPr>
              <a:t>Back face detection algorithm works on ‘solid’ objects which we are looking at from the outside. That is, the polygons of the surface of the object completely enclose the object.</a:t>
            </a:r>
          </a:p>
          <a:p>
            <a:pPr marL="342900" indent="-342900">
              <a:buFont typeface="Wingdings" panose="05000000000000000000" pitchFamily="2" charset="2"/>
              <a:buChar char="Ø"/>
            </a:pPr>
            <a:r>
              <a:rPr lang="en-US" sz="2400" dirty="0">
                <a:latin typeface="Century Gothic" panose="020B0502020202020204" pitchFamily="34" charset="0"/>
              </a:rPr>
              <a:t>The simplest thing we can do is find the faces of polyhedral and discard them.</a:t>
            </a:r>
          </a:p>
          <a:p>
            <a:pPr marL="342900" indent="-342900">
              <a:buFont typeface="Wingdings" panose="05000000000000000000" pitchFamily="2" charset="2"/>
              <a:buChar char="Ø"/>
            </a:pPr>
            <a:endParaRPr lang="en-US" sz="2400" dirty="0">
              <a:latin typeface="Century Gothic" panose="020B0502020202020204" pitchFamily="34"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2" descr="Image result for back face detection">
            <a:extLst>
              <a:ext uri="{FF2B5EF4-FFF2-40B4-BE49-F238E27FC236}">
                <a16:creationId xmlns="" xmlns:a16="http://schemas.microsoft.com/office/drawing/2014/main" id="{53C2901F-7A20-45CB-BB27-C66644F5A77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94867" y="4241944"/>
            <a:ext cx="5419007" cy="20064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96432868"/>
      </p:ext>
    </p:extLst>
  </p:cSld>
  <p:clrMapOvr>
    <a:masterClrMapping/>
  </p:clrMapOvr>
  <p:transition advTm="241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178827"/>
            <a:ext cx="10485120" cy="646331"/>
          </a:xfrm>
          <a:prstGeom prst="rect">
            <a:avLst/>
          </a:prstGeom>
          <a:noFill/>
        </p:spPr>
        <p:txBody>
          <a:bodyPr wrap="square" rtlCol="0">
            <a:spAutoFit/>
          </a:bodyPr>
          <a:lstStyle/>
          <a:p>
            <a:pPr algn="ctr"/>
            <a:r>
              <a:rPr lang="en-US" sz="3600" b="1" dirty="0">
                <a:solidFill>
                  <a:srgbClr val="C00000"/>
                </a:solidFill>
                <a:latin typeface="Century Gothic" panose="020B0502020202020204" pitchFamily="34" charset="0"/>
              </a:rPr>
              <a:t>BACK FACE DETECTION</a:t>
            </a:r>
          </a:p>
        </p:txBody>
      </p:sp>
      <p:sp>
        <p:nvSpPr>
          <p:cNvPr id="13" name="TextBox 12"/>
          <p:cNvSpPr txBox="1"/>
          <p:nvPr/>
        </p:nvSpPr>
        <p:spPr>
          <a:xfrm>
            <a:off x="1019907" y="1825158"/>
            <a:ext cx="10485120"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entury Gothic" panose="020B0502020202020204" pitchFamily="34" charset="0"/>
              </a:rPr>
              <a:t>A fast and simple object-space method for identifying the back faces of a polyhedron is based on the "inside-outside" tests. A point (x, y, z) is "inside" a polygon surface with plane parameters A, B, C, and D if When an inside point is along the line of sight to the surface, the polygon must be a back face .</a:t>
            </a:r>
          </a:p>
          <a:p>
            <a:pPr marL="342900" indent="-342900">
              <a:buFont typeface="Wingdings" panose="05000000000000000000" pitchFamily="2" charset="2"/>
              <a:buChar char="Ø"/>
            </a:pPr>
            <a:r>
              <a:rPr lang="en-US" sz="2400" dirty="0">
                <a:latin typeface="Century Gothic" panose="020B0502020202020204" pitchFamily="34" charset="0"/>
              </a:rPr>
              <a:t>We can simplify this test by considering the normal vector </a:t>
            </a:r>
            <a:r>
              <a:rPr lang="en-US" sz="2400" b="1" dirty="0">
                <a:latin typeface="Century Gothic" panose="020B0502020202020204" pitchFamily="34" charset="0"/>
              </a:rPr>
              <a:t>N</a:t>
            </a:r>
            <a:r>
              <a:rPr lang="en-US" sz="2400" dirty="0">
                <a:latin typeface="Century Gothic" panose="020B0502020202020204" pitchFamily="34" charset="0"/>
              </a:rPr>
              <a:t> to a polygon surface, which has Cartesian components (A, B, C).</a:t>
            </a:r>
          </a:p>
          <a:p>
            <a:pPr marL="342900" indent="-342900">
              <a:buFont typeface="Wingdings" panose="05000000000000000000" pitchFamily="2" charset="2"/>
              <a:buChar char="Ø"/>
            </a:pPr>
            <a:endParaRPr lang="en-US" sz="2400" dirty="0">
              <a:latin typeface="Century Gothic" panose="020B0502020202020204" pitchFamily="34"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2" descr="Image result for back face detection">
            <a:extLst>
              <a:ext uri="{FF2B5EF4-FFF2-40B4-BE49-F238E27FC236}">
                <a16:creationId xmlns="" xmlns:a16="http://schemas.microsoft.com/office/drawing/2014/main" id="{16CD191B-8268-43E5-9E1C-F0B73A09B2DE}"/>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37039" y="4453367"/>
            <a:ext cx="4645025" cy="191437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95286648"/>
      </p:ext>
    </p:extLst>
  </p:cSld>
  <p:clrMapOvr>
    <a:masterClrMapping/>
  </p:clrMapOvr>
  <p:transition advTm="241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710565" y="1042917"/>
            <a:ext cx="10485120" cy="646331"/>
          </a:xfrm>
          <a:prstGeom prst="rect">
            <a:avLst/>
          </a:prstGeom>
          <a:noFill/>
        </p:spPr>
        <p:txBody>
          <a:bodyPr wrap="square" rtlCol="0">
            <a:spAutoFit/>
          </a:bodyPr>
          <a:lstStyle/>
          <a:p>
            <a:pPr algn="ctr"/>
            <a:r>
              <a:rPr lang="en-US" sz="3600" b="1" dirty="0">
                <a:solidFill>
                  <a:srgbClr val="C00000"/>
                </a:solidFill>
                <a:latin typeface="Century Gothic" panose="020B0502020202020204" pitchFamily="34" charset="0"/>
              </a:rPr>
              <a:t>ALGORITHM</a:t>
            </a:r>
          </a:p>
        </p:txBody>
      </p:sp>
      <p:sp>
        <p:nvSpPr>
          <p:cNvPr id="13" name="TextBox 12"/>
          <p:cNvSpPr txBox="1"/>
          <p:nvPr/>
        </p:nvSpPr>
        <p:spPr>
          <a:xfrm>
            <a:off x="1111348" y="2167116"/>
            <a:ext cx="10485120" cy="129266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entury Gothic" panose="020B0502020202020204" pitchFamily="34" charset="0"/>
              </a:rPr>
              <a:t>In general, if V is a vector in the viewing direction from the eye (or "camera") position, then this polygon is a back face if</a:t>
            </a:r>
          </a:p>
          <a:p>
            <a:pPr lvl="6"/>
            <a:r>
              <a:rPr lang="en-US" sz="3800" b="1" dirty="0">
                <a:latin typeface="Century Gothic" panose="020B0502020202020204" pitchFamily="34" charset="0"/>
              </a:rPr>
              <a:t>V.N &gt; 0</a:t>
            </a:r>
            <a:endParaRPr lang="en-US" sz="3800" dirty="0">
              <a:latin typeface="Century Gothic" panose="020B0502020202020204" pitchFamily="34"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2" descr="Image result for back face detection">
            <a:extLst>
              <a:ext uri="{FF2B5EF4-FFF2-40B4-BE49-F238E27FC236}">
                <a16:creationId xmlns="" xmlns:a16="http://schemas.microsoft.com/office/drawing/2014/main" id="{8B321E2E-B22A-404C-B292-29C9CC64B09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98701" y="3870972"/>
            <a:ext cx="5250626" cy="19441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74152069"/>
      </p:ext>
    </p:extLst>
  </p:cSld>
  <p:clrMapOvr>
    <a:masterClrMapping/>
  </p:clrMapOvr>
  <p:transition advTm="241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273750"/>
            <a:ext cx="10485120" cy="646331"/>
          </a:xfrm>
          <a:prstGeom prst="rect">
            <a:avLst/>
          </a:prstGeom>
          <a:noFill/>
        </p:spPr>
        <p:txBody>
          <a:bodyPr wrap="square" rtlCol="0">
            <a:spAutoFit/>
          </a:bodyPr>
          <a:lstStyle/>
          <a:p>
            <a:pPr algn="ctr"/>
            <a:r>
              <a:rPr lang="en-US" sz="3600" b="1" dirty="0">
                <a:solidFill>
                  <a:srgbClr val="C00000"/>
                </a:solidFill>
                <a:latin typeface="Century Gothic" panose="020B0502020202020204" pitchFamily="34" charset="0"/>
              </a:rPr>
              <a:t>ALGORITHM	</a:t>
            </a:r>
          </a:p>
        </p:txBody>
      </p:sp>
      <p:sp>
        <p:nvSpPr>
          <p:cNvPr id="13" name="TextBox 12"/>
          <p:cNvSpPr txBox="1"/>
          <p:nvPr/>
        </p:nvSpPr>
        <p:spPr>
          <a:xfrm>
            <a:off x="1188720" y="2819400"/>
            <a:ext cx="1048512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entury Gothic" panose="020B0502020202020204" pitchFamily="34" charset="0"/>
              </a:rPr>
              <a:t>The conditions for a face to be </a:t>
            </a:r>
            <a:r>
              <a:rPr lang="en-US" sz="2400" dirty="0" err="1">
                <a:latin typeface="Century Gothic" panose="020B0502020202020204" pitchFamily="34" charset="0"/>
              </a:rPr>
              <a:t>backface</a:t>
            </a:r>
            <a:r>
              <a:rPr lang="en-US" sz="2400" dirty="0">
                <a:latin typeface="Century Gothic" panose="020B0502020202020204" pitchFamily="34" charset="0"/>
              </a:rPr>
              <a:t> or </a:t>
            </a:r>
            <a:r>
              <a:rPr lang="en-US" sz="2400" dirty="0" err="1">
                <a:latin typeface="Century Gothic" panose="020B0502020202020204" pitchFamily="34" charset="0"/>
              </a:rPr>
              <a:t>frontface</a:t>
            </a:r>
            <a:r>
              <a:rPr lang="en-US" sz="2400" dirty="0">
                <a:latin typeface="Century Gothic" panose="020B0502020202020204" pitchFamily="34" charset="0"/>
              </a:rPr>
              <a:t> are: </a:t>
            </a:r>
          </a:p>
          <a:p>
            <a:r>
              <a:rPr lang="en-US" sz="2400" dirty="0">
                <a:latin typeface="Century Gothic" panose="020B0502020202020204" pitchFamily="34" charset="0"/>
              </a:rPr>
              <a:t>     1. Front Face -   V.N &lt; 0</a:t>
            </a:r>
          </a:p>
          <a:p>
            <a:r>
              <a:rPr lang="en-US" sz="2400" dirty="0">
                <a:latin typeface="Century Gothic" panose="020B0502020202020204" pitchFamily="34" charset="0"/>
              </a:rPr>
              <a:t>     2. Back Face - 	V.N &gt; 0</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 xmlns:p14="http://schemas.microsoft.com/office/powerpoint/2010/main" val="1369699482"/>
      </p:ext>
    </p:extLst>
  </p:cSld>
  <p:clrMapOvr>
    <a:masterClrMapping/>
  </p:clrMapOvr>
  <p:transition advTm="241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152455"/>
            <a:ext cx="10485120" cy="646331"/>
          </a:xfrm>
          <a:prstGeom prst="rect">
            <a:avLst/>
          </a:prstGeom>
          <a:noFill/>
        </p:spPr>
        <p:txBody>
          <a:bodyPr wrap="square" rtlCol="0">
            <a:spAutoFit/>
          </a:bodyPr>
          <a:lstStyle/>
          <a:p>
            <a:pPr algn="ctr"/>
            <a:r>
              <a:rPr lang="en-US" sz="3600" b="1" dirty="0">
                <a:solidFill>
                  <a:srgbClr val="C00000"/>
                </a:solidFill>
                <a:latin typeface="Century Gothic" panose="020B0502020202020204" pitchFamily="34" charset="0"/>
              </a:rPr>
              <a:t>ALGORITHM</a:t>
            </a:r>
          </a:p>
        </p:txBody>
      </p:sp>
      <p:sp>
        <p:nvSpPr>
          <p:cNvPr id="13" name="TextBox 12"/>
          <p:cNvSpPr txBox="1"/>
          <p:nvPr/>
        </p:nvSpPr>
        <p:spPr>
          <a:xfrm>
            <a:off x="1062111" y="2090172"/>
            <a:ext cx="10485120"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entury Gothic" panose="020B0502020202020204" pitchFamily="34" charset="0"/>
              </a:rPr>
              <a:t>Furthermore, if object descriptions are converted to projection coordinates and your viewing direction is parallel to the viewing z-axis, then −</a:t>
            </a:r>
          </a:p>
          <a:p>
            <a:pPr marL="342900" indent="-342900">
              <a:buFont typeface="Wingdings" panose="05000000000000000000" pitchFamily="2" charset="2"/>
              <a:buChar char="Ø"/>
            </a:pPr>
            <a:r>
              <a:rPr lang="en-US" sz="2400" dirty="0">
                <a:latin typeface="Century Gothic" panose="020B0502020202020204" pitchFamily="34" charset="0"/>
              </a:rPr>
              <a:t>The normal contains N(A,B,C) but whereas the </a:t>
            </a:r>
            <a:r>
              <a:rPr lang="en-US" sz="2400" dirty="0" err="1">
                <a:latin typeface="Century Gothic" panose="020B0502020202020204" pitchFamily="34" charset="0"/>
              </a:rPr>
              <a:t>Vx</a:t>
            </a:r>
            <a:r>
              <a:rPr lang="en-US" sz="2400" dirty="0">
                <a:latin typeface="Century Gothic" panose="020B0502020202020204" pitchFamily="34" charset="0"/>
              </a:rPr>
              <a:t>, </a:t>
            </a:r>
            <a:r>
              <a:rPr lang="en-US" sz="2400" dirty="0" err="1">
                <a:latin typeface="Century Gothic" panose="020B0502020202020204" pitchFamily="34" charset="0"/>
              </a:rPr>
              <a:t>Vy</a:t>
            </a:r>
            <a:r>
              <a:rPr lang="en-US" sz="2400" dirty="0">
                <a:latin typeface="Century Gothic" panose="020B0502020202020204" pitchFamily="34" charset="0"/>
              </a:rPr>
              <a:t> components of the viewing angle will be 0 as the viewing angle in parallel to Z – axis.</a:t>
            </a:r>
          </a:p>
          <a:p>
            <a:pPr marL="342900" indent="-342900">
              <a:buFont typeface="Wingdings" panose="05000000000000000000" pitchFamily="2" charset="2"/>
              <a:buChar char="Ø"/>
            </a:pPr>
            <a:r>
              <a:rPr lang="en-US" sz="2400" dirty="0">
                <a:latin typeface="Century Gothic" panose="020B0502020202020204" pitchFamily="34" charset="0"/>
              </a:rPr>
              <a:t>So the V becomes = (0,0,Vz) and the N = (A,B,C)</a:t>
            </a:r>
          </a:p>
          <a:p>
            <a:pPr marL="342900" indent="-342900">
              <a:buFont typeface="Wingdings" panose="05000000000000000000" pitchFamily="2" charset="2"/>
              <a:buChar char="Ø"/>
            </a:pPr>
            <a:r>
              <a:rPr lang="en-US" sz="2400" dirty="0">
                <a:latin typeface="Century Gothic" panose="020B0502020202020204" pitchFamily="34" charset="0"/>
              </a:rPr>
              <a:t>V.N becomes  =  </a:t>
            </a:r>
            <a:r>
              <a:rPr lang="en-US" sz="2400" dirty="0" err="1">
                <a:latin typeface="Century Gothic" panose="020B0502020202020204" pitchFamily="34" charset="0"/>
              </a:rPr>
              <a:t>Vz.C</a:t>
            </a:r>
            <a:endParaRPr lang="en-US" sz="2400" dirty="0">
              <a:latin typeface="Century Gothic" panose="020B0502020202020204" pitchFamily="34" charset="0"/>
            </a:endParaRPr>
          </a:p>
          <a:p>
            <a:pPr marL="342900" indent="-342900">
              <a:buFont typeface="Wingdings" panose="05000000000000000000" pitchFamily="2" charset="2"/>
              <a:buChar char="Ø"/>
            </a:pPr>
            <a:r>
              <a:rPr lang="en-US" sz="2400" dirty="0">
                <a:latin typeface="Century Gothic" panose="020B0502020202020204" pitchFamily="34" charset="0"/>
              </a:rPr>
              <a:t>For it to be  </a:t>
            </a:r>
            <a:r>
              <a:rPr lang="en-US" sz="2400" dirty="0" err="1">
                <a:latin typeface="Century Gothic" panose="020B0502020202020204" pitchFamily="34" charset="0"/>
              </a:rPr>
              <a:t>backface</a:t>
            </a:r>
            <a:r>
              <a:rPr lang="en-US" sz="2400" dirty="0">
                <a:latin typeface="Century Gothic" panose="020B0502020202020204" pitchFamily="34" charset="0"/>
              </a:rPr>
              <a:t>  </a:t>
            </a:r>
            <a:r>
              <a:rPr lang="en-US" sz="2400" dirty="0" err="1">
                <a:latin typeface="Century Gothic" panose="020B0502020202020204" pitchFamily="34" charset="0"/>
              </a:rPr>
              <a:t>Vz.C</a:t>
            </a:r>
            <a:r>
              <a:rPr lang="en-US" sz="2400" dirty="0">
                <a:latin typeface="Century Gothic" panose="020B0502020202020204" pitchFamily="34" charset="0"/>
              </a:rPr>
              <a:t>&gt;0.</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 xmlns:p14="http://schemas.microsoft.com/office/powerpoint/2010/main" val="2723373703"/>
      </p:ext>
    </p:extLst>
  </p:cSld>
  <p:clrMapOvr>
    <a:masterClrMapping/>
  </p:clrMapOvr>
  <p:transition advTm="241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217728"/>
            <a:ext cx="10485120" cy="646331"/>
          </a:xfrm>
          <a:prstGeom prst="rect">
            <a:avLst/>
          </a:prstGeom>
          <a:noFill/>
        </p:spPr>
        <p:txBody>
          <a:bodyPr wrap="square" rtlCol="0">
            <a:spAutoFit/>
          </a:bodyPr>
          <a:lstStyle/>
          <a:p>
            <a:pPr algn="ctr"/>
            <a:r>
              <a:rPr lang="en-US" sz="3600" b="1" dirty="0">
                <a:solidFill>
                  <a:srgbClr val="C00000"/>
                </a:solidFill>
                <a:latin typeface="Century Gothic" panose="020B0502020202020204" pitchFamily="34" charset="0"/>
              </a:rPr>
              <a:t>ALGORITHM</a:t>
            </a:r>
          </a:p>
        </p:txBody>
      </p:sp>
      <p:sp>
        <p:nvSpPr>
          <p:cNvPr id="13" name="TextBox 12"/>
          <p:cNvSpPr txBox="1"/>
          <p:nvPr/>
        </p:nvSpPr>
        <p:spPr>
          <a:xfrm>
            <a:off x="977705" y="1828980"/>
            <a:ext cx="10485120"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entury Gothic" panose="020B0502020202020204" pitchFamily="34" charset="0"/>
              </a:rPr>
              <a:t>Therefore in right Handed system with viewing direction along the negative </a:t>
            </a:r>
            <a:r>
              <a:rPr lang="en-US" sz="2400" dirty="0" err="1">
                <a:latin typeface="Century Gothic" panose="020B0502020202020204" pitchFamily="34" charset="0"/>
              </a:rPr>
              <a:t>Zv</a:t>
            </a:r>
            <a:r>
              <a:rPr lang="en-US" sz="2400" dirty="0">
                <a:latin typeface="Century Gothic" panose="020B0502020202020204" pitchFamily="34" charset="0"/>
              </a:rPr>
              <a:t> axis, the polygon is a back face if C&lt;0. Also, we cannot see any face whose normal has z component C=0, since our viewing direction is towards that polygon. Thus, in general, we can label any polygon as a back face if the normal vector has a z component value:</a:t>
            </a:r>
            <a:endParaRPr lang="en-US" sz="4800" dirty="0">
              <a:latin typeface="Century Gothic" panose="020B0502020202020204" pitchFamily="34" charset="0"/>
            </a:endParaRPr>
          </a:p>
          <a:p>
            <a:r>
              <a:rPr lang="en-US" sz="4800" dirty="0">
                <a:latin typeface="Century Gothic" panose="020B0502020202020204" pitchFamily="34" charset="0"/>
              </a:rPr>
              <a:t>		C &lt;= 0</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8" descr="Back-Faces">
            <a:extLst>
              <a:ext uri="{FF2B5EF4-FFF2-40B4-BE49-F238E27FC236}">
                <a16:creationId xmlns="" xmlns:a16="http://schemas.microsoft.com/office/drawing/2014/main" id="{FBF334C0-2054-4656-B5A0-4D98C7E1361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975769" y="3960600"/>
            <a:ext cx="6781800" cy="23145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14618944"/>
      </p:ext>
    </p:extLst>
  </p:cSld>
  <p:clrMapOvr>
    <a:masterClrMapping/>
  </p:clrMapOvr>
  <p:transition advTm="241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2" name="TextBox 11"/>
          <p:cNvSpPr txBox="1"/>
          <p:nvPr/>
        </p:nvSpPr>
        <p:spPr>
          <a:xfrm>
            <a:off x="853437" y="1124319"/>
            <a:ext cx="10485120" cy="646331"/>
          </a:xfrm>
          <a:prstGeom prst="rect">
            <a:avLst/>
          </a:prstGeom>
          <a:noFill/>
        </p:spPr>
        <p:txBody>
          <a:bodyPr wrap="square" rtlCol="0">
            <a:spAutoFit/>
          </a:bodyPr>
          <a:lstStyle/>
          <a:p>
            <a:pPr algn="ctr"/>
            <a:r>
              <a:rPr lang="en-IN" sz="3600" b="1" dirty="0">
                <a:solidFill>
                  <a:srgbClr val="C00000"/>
                </a:solidFill>
                <a:latin typeface="Century Gothic" panose="020B0502020202020204" pitchFamily="34" charset="0"/>
                <a:cs typeface="Times New Roman" panose="02020603050405020304" pitchFamily="18" charset="0"/>
              </a:rPr>
              <a:t>Depth Buffer Method</a:t>
            </a:r>
            <a:endParaRPr lang="en-US" sz="3600" b="1" dirty="0">
              <a:solidFill>
                <a:srgbClr val="C00000"/>
              </a:solidFill>
              <a:latin typeface="Century Gothic" panose="020B0502020202020204" pitchFamily="34" charset="0"/>
            </a:endParaRPr>
          </a:p>
        </p:txBody>
      </p:sp>
      <p:sp>
        <p:nvSpPr>
          <p:cNvPr id="13" name="TextBox 12"/>
          <p:cNvSpPr txBox="1"/>
          <p:nvPr/>
        </p:nvSpPr>
        <p:spPr>
          <a:xfrm>
            <a:off x="853437" y="2307145"/>
            <a:ext cx="10485120"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entury Gothic" panose="020B0502020202020204" pitchFamily="34" charset="0"/>
              </a:rPr>
              <a:t>Depth buffer algorithm is simplest image space algorithm. For each pixel on the display screen, we keep a record of the depth of an object within the pixel that lies closest to the observer. In addition to depth, we also record the intensity that should be displayed to show the object. Depth buffer is an extension of the frame buffer. Depth buffer algorithm requires 2 arrays, intensity and depth each of which is indexed by pixel coordinates (x, y).</a:t>
            </a:r>
            <a:endParaRPr lang="en-US" sz="3200" dirty="0">
              <a:latin typeface="Century Gothic" panose="020B0502020202020204" pitchFamily="34"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US" altLang="zh-CN" b="1" i="0" u="none" strike="noStrike" kern="1200" cap="none" spc="0" normalizeH="0" baseline="0" noProof="0" dirty="0" smtClean="0">
                <a:ln>
                  <a:noFill/>
                </a:ln>
                <a:solidFill>
                  <a:schemeClr val="bg1"/>
                </a:solidFill>
                <a:effectLst/>
                <a:uLnTx/>
                <a:uFillTx/>
                <a:latin typeface="Tinos"/>
                <a:ea typeface="+mj-ea"/>
                <a:cs typeface="+mj-cs"/>
              </a:rPr>
              <a:t>Name of the faculty: Suman Devi</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endParaRPr lang="en-US" altLang="zh-CN" sz="2800"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BTCS2401</a:t>
            </a:r>
            <a:r>
              <a:rPr lang="en-US" altLang="zh-CN" b="1" dirty="0">
                <a:solidFill>
                  <a:schemeClr val="bg1"/>
                </a:solidFill>
                <a:latin typeface="Tinos"/>
                <a:ea typeface="+mj-ea"/>
                <a:cs typeface="+mj-cs"/>
              </a:rPr>
              <a:t>		                                  Course Name: Computer Graphics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 xmlns:p14="http://schemas.microsoft.com/office/powerpoint/2010/main" val="1363054858"/>
      </p:ext>
    </p:extLst>
  </p:cSld>
  <p:clrMapOvr>
    <a:masterClrMapping/>
  </p:clrMapOvr>
  <p:transition advTm="2418"/>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572</TotalTime>
  <Words>1207</Words>
  <Application>Microsoft Office PowerPoint</Application>
  <PresentationFormat>Custom</PresentationFormat>
  <Paragraphs>154</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THIRU</cp:lastModifiedBy>
  <cp:revision>79</cp:revision>
  <dcterms:created xsi:type="dcterms:W3CDTF">2020-05-05T09:43:45Z</dcterms:created>
  <dcterms:modified xsi:type="dcterms:W3CDTF">2020-11-25T11:28:23Z</dcterms:modified>
</cp:coreProperties>
</file>