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6858000" cx="12192000"/>
  <p:notesSz cx="6858000" cy="9144000"/>
  <p:embeddedFontLst>
    <p:embeddedFont>
      <p:font typeface="Tino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5" roundtripDataSignature="AMtx7miPWbTUSy8zuCaG1Dk38k8OFJec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25EF96-8C98-4529-9486-C019786A37A4}">
  <a:tblStyle styleId="{DF25EF96-8C98-4529-9486-C019786A37A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Tinos-bold.fntdata"/><Relationship Id="rId21" Type="http://schemas.openxmlformats.org/officeDocument/2006/relationships/font" Target="fonts/Tinos-regular.fntdata"/><Relationship Id="rId24" Type="http://schemas.openxmlformats.org/officeDocument/2006/relationships/font" Target="fonts/Tinos-boldItalic.fntdata"/><Relationship Id="rId23" Type="http://schemas.openxmlformats.org/officeDocument/2006/relationships/font" Target="fonts/Tino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4" name="Google Shape;284;p1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285" name="Google Shape;28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5" name="Google Shape;295;p1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296" name="Google Shape;29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8" name="Google Shape;308;p1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309" name="Google Shape;30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4" name="Google Shape;194;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195" name="Google Shape;1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8" name="Google Shape;208;p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209" name="Google Shape;20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2" name="Google Shape;222;p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223" name="Google Shape;22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2" name="Google Shape;232;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233" name="Google Shape;2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2" name="Google Shape;242;p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243" name="Google Shape;2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3" name="Google Shape;253;p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254" name="Google Shape;25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265" name="Google Shape;26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01-12-2020</a:t>
            </a:r>
            <a:endParaRPr/>
          </a:p>
        </p:txBody>
      </p:sp>
      <p:sp>
        <p:nvSpPr>
          <p:cNvPr id="275" name="Google Shape;27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6" name="Shape 86"/>
        <p:cNvGrpSpPr/>
        <p:nvPr/>
      </p:nvGrpSpPr>
      <p:grpSpPr>
        <a:xfrm>
          <a:off x="0" y="0"/>
          <a:ext cx="0" cy="0"/>
          <a:chOff x="0" y="0"/>
          <a:chExt cx="0" cy="0"/>
        </a:xfrm>
      </p:grpSpPr>
      <p:sp>
        <p:nvSpPr>
          <p:cNvPr id="87" name="Google Shape;87;p28"/>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8"/>
          <p:cNvSpPr txBox="1"/>
          <p:nvPr>
            <p:ph idx="1" type="body"/>
          </p:nvPr>
        </p:nvSpPr>
        <p:spPr>
          <a:xfrm>
            <a:off x="914400" y="1981200"/>
            <a:ext cx="50800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8"/>
          <p:cNvSpPr txBox="1"/>
          <p:nvPr>
            <p:ph idx="2" type="body"/>
          </p:nvPr>
        </p:nvSpPr>
        <p:spPr>
          <a:xfrm>
            <a:off x="6197600" y="1981200"/>
            <a:ext cx="50800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99" name="Shape 99"/>
        <p:cNvGrpSpPr/>
        <p:nvPr/>
      </p:nvGrpSpPr>
      <p:grpSpPr>
        <a:xfrm>
          <a:off x="0" y="0"/>
          <a:ext cx="0" cy="0"/>
          <a:chOff x="0" y="0"/>
          <a:chExt cx="0" cy="0"/>
        </a:xfrm>
      </p:grpSpPr>
      <p:sp>
        <p:nvSpPr>
          <p:cNvPr id="100" name="Google Shape;10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8" name="Google Shape;10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29"/>
          <p:cNvSpPr txBox="1"/>
          <p:nvPr/>
        </p:nvSpPr>
        <p:spPr>
          <a:xfrm>
            <a:off x="15239"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Tinos"/>
                <a:ea typeface="Tinos"/>
                <a:cs typeface="Tinos"/>
                <a:sym typeface="Tinos"/>
              </a:rPr>
              <a:t>School of Computing Science and Engineering</a:t>
            </a:r>
            <a:endParaRPr/>
          </a:p>
          <a:p>
            <a:pPr indent="0" lvl="0" marL="0" marR="0" rtl="0" algn="ctr">
              <a:lnSpc>
                <a:spcPct val="90000"/>
              </a:lnSpc>
              <a:spcBef>
                <a:spcPts val="0"/>
              </a:spcBef>
              <a:spcAft>
                <a:spcPts val="0"/>
              </a:spcAft>
              <a:buNone/>
            </a:pPr>
            <a:br>
              <a:rPr b="1" lang="en-US" sz="1800">
                <a:solidFill>
                  <a:schemeClr val="lt1"/>
                </a:solidFill>
                <a:latin typeface="Tinos"/>
                <a:ea typeface="Tinos"/>
                <a:cs typeface="Tinos"/>
                <a:sym typeface="Tinos"/>
              </a:rPr>
            </a:br>
            <a:r>
              <a:rPr b="1" lang="en-US" sz="1800">
                <a:solidFill>
                  <a:schemeClr val="lt1"/>
                </a:solidFill>
                <a:latin typeface="Tinos"/>
                <a:ea typeface="Tinos"/>
                <a:cs typeface="Tinos"/>
                <a:sym typeface="Tinos"/>
              </a:rPr>
              <a:t> Course Code : BTCS2401	    Course Name: Computer Graphics</a:t>
            </a:r>
            <a:endParaRPr b="1" i="0" sz="1800" u="none" cap="none" strike="noStrike">
              <a:solidFill>
                <a:schemeClr val="lt1"/>
              </a:solidFill>
              <a:latin typeface="Tinos"/>
              <a:ea typeface="Tinos"/>
              <a:cs typeface="Tinos"/>
              <a:sym typeface="Tinos"/>
            </a:endParaRPr>
          </a:p>
        </p:txBody>
      </p:sp>
      <p:sp>
        <p:nvSpPr>
          <p:cNvPr id="112" name="Google Shape;112;p29"/>
          <p:cNvSpPr txBox="1"/>
          <p:nvPr/>
        </p:nvSpPr>
        <p:spPr>
          <a:xfrm>
            <a:off x="-2"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Name of the Faculty: </a:t>
            </a:r>
            <a:r>
              <a:rPr b="1" lang="en-US" sz="1800">
                <a:solidFill>
                  <a:schemeClr val="lt1"/>
                </a:solidFill>
                <a:latin typeface="Tinos"/>
                <a:ea typeface="Tinos"/>
                <a:cs typeface="Tinos"/>
                <a:sym typeface="Tinos"/>
              </a:rPr>
              <a:t>M.Arvindhan	</a:t>
            </a:r>
            <a:r>
              <a:rPr b="1" i="0" lang="en-US" sz="1800" u="none" cap="none" strike="noStrike">
                <a:solidFill>
                  <a:schemeClr val="lt1"/>
                </a:solidFill>
                <a:latin typeface="Tinos"/>
                <a:ea typeface="Tinos"/>
                <a:cs typeface="Tinos"/>
                <a:sym typeface="Tinos"/>
              </a:rPr>
              <a:t>			</a:t>
            </a:r>
            <a:r>
              <a:rPr b="1" lang="en-US" sz="1800">
                <a:solidFill>
                  <a:schemeClr val="lt1"/>
                </a:solidFill>
                <a:latin typeface="Tinos"/>
                <a:ea typeface="Tinos"/>
                <a:cs typeface="Tinos"/>
                <a:sym typeface="Tinos"/>
              </a:rPr>
              <a:t>Program Name: B.Tech</a:t>
            </a:r>
            <a:endParaRPr b="1" sz="18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
        <p:nvSpPr>
          <p:cNvPr id="113" name="Google Shape;113;p29"/>
          <p:cNvSpPr txBox="1"/>
          <p:nvPr/>
        </p:nvSpPr>
        <p:spPr>
          <a:xfrm>
            <a:off x="15239"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Tinos"/>
                <a:ea typeface="Tinos"/>
                <a:cs typeface="Tinos"/>
                <a:sym typeface="Tinos"/>
              </a:rPr>
              <a:t>School of Computing Science and Engineering</a:t>
            </a:r>
            <a:endParaRPr/>
          </a:p>
          <a:p>
            <a:pPr indent="0" lvl="0" marL="0" marR="0" rtl="0" algn="ctr">
              <a:lnSpc>
                <a:spcPct val="90000"/>
              </a:lnSpc>
              <a:spcBef>
                <a:spcPts val="0"/>
              </a:spcBef>
              <a:spcAft>
                <a:spcPts val="0"/>
              </a:spcAft>
              <a:buNone/>
            </a:pPr>
            <a:br>
              <a:rPr b="1" lang="en-US" sz="1800">
                <a:solidFill>
                  <a:schemeClr val="lt1"/>
                </a:solidFill>
                <a:latin typeface="Tinos"/>
                <a:ea typeface="Tinos"/>
                <a:cs typeface="Tinos"/>
                <a:sym typeface="Tinos"/>
              </a:rPr>
            </a:br>
            <a:r>
              <a:rPr b="1" lang="en-US" sz="1800">
                <a:solidFill>
                  <a:schemeClr val="lt1"/>
                </a:solidFill>
                <a:latin typeface="Tinos"/>
                <a:ea typeface="Tinos"/>
                <a:cs typeface="Tinos"/>
                <a:sym typeface="Tinos"/>
              </a:rPr>
              <a:t> Course Code : BTCS2401	    Course Name: Computer Graphics</a:t>
            </a:r>
            <a:endParaRPr b="1" i="0" sz="1800" u="none" cap="none" strike="noStrike">
              <a:solidFill>
                <a:schemeClr val="lt1"/>
              </a:solidFill>
              <a:latin typeface="Tinos"/>
              <a:ea typeface="Tinos"/>
              <a:cs typeface="Tinos"/>
              <a:sym typeface="Tinos"/>
            </a:endParaRPr>
          </a:p>
        </p:txBody>
      </p:sp>
      <p:sp>
        <p:nvSpPr>
          <p:cNvPr id="114" name="Google Shape;114;p29"/>
          <p:cNvSpPr txBox="1"/>
          <p:nvPr/>
        </p:nvSpPr>
        <p:spPr>
          <a:xfrm>
            <a:off x="-2"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Name of the Faculty: </a:t>
            </a:r>
            <a:r>
              <a:rPr b="1" lang="en-US" sz="1800">
                <a:solidFill>
                  <a:schemeClr val="lt1"/>
                </a:solidFill>
                <a:latin typeface="Tinos"/>
                <a:ea typeface="Tinos"/>
                <a:cs typeface="Tinos"/>
                <a:sym typeface="Tinos"/>
              </a:rPr>
              <a:t>M.Arvindhan	</a:t>
            </a:r>
            <a:r>
              <a:rPr b="1" i="0" lang="en-US" sz="1800" u="none" cap="none" strike="noStrike">
                <a:solidFill>
                  <a:schemeClr val="lt1"/>
                </a:solidFill>
                <a:latin typeface="Tinos"/>
                <a:ea typeface="Tinos"/>
                <a:cs typeface="Tinos"/>
                <a:sym typeface="Tinos"/>
              </a:rPr>
              <a:t>			</a:t>
            </a:r>
            <a:r>
              <a:rPr b="1" lang="en-US" sz="1800">
                <a:solidFill>
                  <a:schemeClr val="lt1"/>
                </a:solidFill>
                <a:latin typeface="Tinos"/>
                <a:ea typeface="Tinos"/>
                <a:cs typeface="Tinos"/>
                <a:sym typeface="Tinos"/>
              </a:rPr>
              <a:t>Program Name: B.Tech</a:t>
            </a:r>
            <a:endParaRPr b="1" sz="18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5" name="Shape 115"/>
        <p:cNvGrpSpPr/>
        <p:nvPr/>
      </p:nvGrpSpPr>
      <p:grpSpPr>
        <a:xfrm>
          <a:off x="0" y="0"/>
          <a:ext cx="0" cy="0"/>
          <a:chOff x="0" y="0"/>
          <a:chExt cx="0" cy="0"/>
        </a:xfrm>
      </p:grpSpPr>
      <p:sp>
        <p:nvSpPr>
          <p:cNvPr id="116" name="Google Shape;116;p30"/>
          <p:cNvSpPr txBox="1"/>
          <p:nvPr/>
        </p:nvSpPr>
        <p:spPr>
          <a:xfrm>
            <a:off x="-4"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br>
              <a:rPr b="1" lang="en-US" sz="1800">
                <a:solidFill>
                  <a:schemeClr val="lt1"/>
                </a:solidFill>
                <a:latin typeface="Tinos"/>
                <a:ea typeface="Tinos"/>
                <a:cs typeface="Tinos"/>
                <a:sym typeface="Tinos"/>
              </a:rPr>
            </a:br>
            <a:endParaRPr b="1" i="0" sz="1800" u="none" cap="none" strike="noStrike">
              <a:solidFill>
                <a:schemeClr val="lt1"/>
              </a:solidFill>
              <a:latin typeface="Tinos"/>
              <a:ea typeface="Tinos"/>
              <a:cs typeface="Tinos"/>
              <a:sym typeface="Tinos"/>
            </a:endParaRPr>
          </a:p>
        </p:txBody>
      </p:sp>
      <p:sp>
        <p:nvSpPr>
          <p:cNvPr id="117" name="Google Shape;117;p30"/>
          <p:cNvSpPr txBox="1"/>
          <p:nvPr/>
        </p:nvSpPr>
        <p:spPr>
          <a:xfrm>
            <a:off x="-2"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Name of the Faculty: </a:t>
            </a:r>
            <a:r>
              <a:rPr b="1" lang="en-US" sz="1800">
                <a:solidFill>
                  <a:schemeClr val="lt1"/>
                </a:solidFill>
                <a:latin typeface="Tinos"/>
                <a:ea typeface="Tinos"/>
                <a:cs typeface="Tinos"/>
                <a:sym typeface="Tinos"/>
              </a:rPr>
              <a:t>M.Arvindhan	</a:t>
            </a:r>
            <a:r>
              <a:rPr b="1" i="0" lang="en-US" sz="1800" u="none" cap="none" strike="noStrike">
                <a:solidFill>
                  <a:schemeClr val="lt1"/>
                </a:solidFill>
                <a:latin typeface="Tinos"/>
                <a:ea typeface="Tinos"/>
                <a:cs typeface="Tinos"/>
                <a:sym typeface="Tinos"/>
              </a:rPr>
              <a:t>			</a:t>
            </a:r>
            <a:r>
              <a:rPr b="1" lang="en-US" sz="1800">
                <a:solidFill>
                  <a:schemeClr val="lt1"/>
                </a:solidFill>
                <a:latin typeface="Tinos"/>
                <a:ea typeface="Tinos"/>
                <a:cs typeface="Tinos"/>
                <a:sym typeface="Tinos"/>
              </a:rPr>
              <a:t>Program Name: B.Tech</a:t>
            </a:r>
            <a:endParaRPr b="1" sz="18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
        <p:nvSpPr>
          <p:cNvPr id="118" name="Google Shape;118;p30"/>
          <p:cNvSpPr txBox="1"/>
          <p:nvPr>
            <p:ph type="title"/>
          </p:nvPr>
        </p:nvSpPr>
        <p:spPr>
          <a:xfrm>
            <a:off x="838195" y="0"/>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2" name="Google Shape;12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5" name="Shape 125"/>
        <p:cNvGrpSpPr/>
        <p:nvPr/>
      </p:nvGrpSpPr>
      <p:grpSpPr>
        <a:xfrm>
          <a:off x="0" y="0"/>
          <a:ext cx="0" cy="0"/>
          <a:chOff x="0" y="0"/>
          <a:chExt cx="0" cy="0"/>
        </a:xfrm>
      </p:grpSpPr>
      <p:sp>
        <p:nvSpPr>
          <p:cNvPr id="126" name="Google Shape;12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2" name="Shape 132"/>
        <p:cNvGrpSpPr/>
        <p:nvPr/>
      </p:nvGrpSpPr>
      <p:grpSpPr>
        <a:xfrm>
          <a:off x="0" y="0"/>
          <a:ext cx="0" cy="0"/>
          <a:chOff x="0" y="0"/>
          <a:chExt cx="0" cy="0"/>
        </a:xfrm>
      </p:grpSpPr>
      <p:sp>
        <p:nvSpPr>
          <p:cNvPr id="133" name="Google Shape;133;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1" name="Shape 141"/>
        <p:cNvGrpSpPr/>
        <p:nvPr/>
      </p:nvGrpSpPr>
      <p:grpSpPr>
        <a:xfrm>
          <a:off x="0" y="0"/>
          <a:ext cx="0" cy="0"/>
          <a:chOff x="0" y="0"/>
          <a:chExt cx="0" cy="0"/>
        </a:xfrm>
      </p:grpSpPr>
      <p:sp>
        <p:nvSpPr>
          <p:cNvPr id="142" name="Google Shape;14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6"/>
          <p:cNvSpPr txBox="1"/>
          <p:nvPr/>
        </p:nvSpPr>
        <p:spPr>
          <a:xfrm>
            <a:off x="15239"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lt1"/>
                </a:solidFill>
                <a:latin typeface="Tinos"/>
                <a:ea typeface="Tinos"/>
                <a:cs typeface="Tinos"/>
                <a:sym typeface="Tinos"/>
              </a:rPr>
              <a:t>School of Computing Science and Engineering</a:t>
            </a:r>
            <a:endParaRPr/>
          </a:p>
          <a:p>
            <a:pPr indent="0" lvl="0" marL="0" marR="0" rtl="0" algn="ctr">
              <a:lnSpc>
                <a:spcPct val="90000"/>
              </a:lnSpc>
              <a:spcBef>
                <a:spcPts val="0"/>
              </a:spcBef>
              <a:spcAft>
                <a:spcPts val="0"/>
              </a:spcAft>
              <a:buNone/>
            </a:pPr>
            <a:br>
              <a:rPr b="1" i="0" lang="en-US" sz="1800" u="none" cap="none" strike="noStrike">
                <a:solidFill>
                  <a:schemeClr val="lt1"/>
                </a:solidFill>
                <a:latin typeface="Tinos"/>
                <a:ea typeface="Tinos"/>
                <a:cs typeface="Tinos"/>
                <a:sym typeface="Tinos"/>
              </a:rPr>
            </a:br>
            <a:r>
              <a:rPr b="1" i="0" lang="en-US" sz="1800" u="none" cap="none" strike="noStrike">
                <a:solidFill>
                  <a:schemeClr val="lt1"/>
                </a:solidFill>
                <a:latin typeface="Tinos"/>
                <a:ea typeface="Tinos"/>
                <a:cs typeface="Tinos"/>
                <a:sym typeface="Tinos"/>
              </a:rPr>
              <a:t> Course Code : BTCS2401	    Course Name: Computer Graphics</a:t>
            </a:r>
            <a:endParaRPr b="1" i="0" sz="1800" u="none" cap="none" strike="noStrike">
              <a:solidFill>
                <a:schemeClr val="lt1"/>
              </a:solidFill>
              <a:latin typeface="Tinos"/>
              <a:ea typeface="Tinos"/>
              <a:cs typeface="Tinos"/>
              <a:sym typeface="Tinos"/>
            </a:endParaRPr>
          </a:p>
        </p:txBody>
      </p:sp>
      <p:sp>
        <p:nvSpPr>
          <p:cNvPr id="28" name="Google Shape;28;p16"/>
          <p:cNvSpPr txBox="1"/>
          <p:nvPr/>
        </p:nvSpPr>
        <p:spPr>
          <a:xfrm>
            <a:off x="-2"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Name of the Faculty: M.Arvindhan				Program Name: B.Tech</a:t>
            </a:r>
            <a:endParaRPr b="1" i="0" sz="18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 name="Shape 146"/>
        <p:cNvGrpSpPr/>
        <p:nvPr/>
      </p:nvGrpSpPr>
      <p:grpSpPr>
        <a:xfrm>
          <a:off x="0" y="0"/>
          <a:ext cx="0" cy="0"/>
          <a:chOff x="0" y="0"/>
          <a:chExt cx="0" cy="0"/>
        </a:xfrm>
      </p:grpSpPr>
      <p:sp>
        <p:nvSpPr>
          <p:cNvPr id="147" name="Google Shape;14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0" name="Shape 150"/>
        <p:cNvGrpSpPr/>
        <p:nvPr/>
      </p:nvGrpSpPr>
      <p:grpSpPr>
        <a:xfrm>
          <a:off x="0" y="0"/>
          <a:ext cx="0" cy="0"/>
          <a:chOff x="0" y="0"/>
          <a:chExt cx="0" cy="0"/>
        </a:xfrm>
      </p:grpSpPr>
      <p:sp>
        <p:nvSpPr>
          <p:cNvPr id="151" name="Google Shape;151;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3" name="Google Shape;153;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7" name="Shape 157"/>
        <p:cNvGrpSpPr/>
        <p:nvPr/>
      </p:nvGrpSpPr>
      <p:grpSpPr>
        <a:xfrm>
          <a:off x="0" y="0"/>
          <a:ext cx="0" cy="0"/>
          <a:chOff x="0" y="0"/>
          <a:chExt cx="0" cy="0"/>
        </a:xfrm>
      </p:grpSpPr>
      <p:sp>
        <p:nvSpPr>
          <p:cNvPr id="158" name="Google Shape;158;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0" name="Google Shape;160;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1" name="Google Shape;16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4" name="Shape 164"/>
        <p:cNvGrpSpPr/>
        <p:nvPr/>
      </p:nvGrpSpPr>
      <p:grpSpPr>
        <a:xfrm>
          <a:off x="0" y="0"/>
          <a:ext cx="0" cy="0"/>
          <a:chOff x="0" y="0"/>
          <a:chExt cx="0" cy="0"/>
        </a:xfrm>
      </p:grpSpPr>
      <p:sp>
        <p:nvSpPr>
          <p:cNvPr id="165" name="Google Shape;16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0" name="Shape 170"/>
        <p:cNvGrpSpPr/>
        <p:nvPr/>
      </p:nvGrpSpPr>
      <p:grpSpPr>
        <a:xfrm>
          <a:off x="0" y="0"/>
          <a:ext cx="0" cy="0"/>
          <a:chOff x="0" y="0"/>
          <a:chExt cx="0" cy="0"/>
        </a:xfrm>
      </p:grpSpPr>
      <p:sp>
        <p:nvSpPr>
          <p:cNvPr id="171" name="Google Shape;171;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76" name="Shape 176"/>
        <p:cNvGrpSpPr/>
        <p:nvPr/>
      </p:nvGrpSpPr>
      <p:grpSpPr>
        <a:xfrm>
          <a:off x="0" y="0"/>
          <a:ext cx="0" cy="0"/>
          <a:chOff x="0" y="0"/>
          <a:chExt cx="0" cy="0"/>
        </a:xfrm>
      </p:grpSpPr>
      <p:sp>
        <p:nvSpPr>
          <p:cNvPr id="177" name="Google Shape;177;p40"/>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40"/>
          <p:cNvSpPr txBox="1"/>
          <p:nvPr>
            <p:ph idx="1" type="body"/>
          </p:nvPr>
        </p:nvSpPr>
        <p:spPr>
          <a:xfrm>
            <a:off x="914400" y="1981200"/>
            <a:ext cx="50800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40"/>
          <p:cNvSpPr txBox="1"/>
          <p:nvPr>
            <p:ph idx="2" type="body"/>
          </p:nvPr>
        </p:nvSpPr>
        <p:spPr>
          <a:xfrm>
            <a:off x="6197600" y="1981200"/>
            <a:ext cx="50800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6000"/>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6000"/>
          </a:blip>
          <a:stretch>
            <a:fillRect/>
          </a:stretch>
        </a:blip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Google Shape;9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
          <p:cNvSpPr txBox="1"/>
          <p:nvPr>
            <p:ph type="title"/>
          </p:nvPr>
        </p:nvSpPr>
        <p:spPr>
          <a:xfrm>
            <a:off x="609600" y="190896"/>
            <a:ext cx="1158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B1107"/>
              </a:buClr>
              <a:buSzPts val="1800"/>
              <a:buFont typeface="Bookman Old Style"/>
              <a:buNone/>
            </a:pPr>
            <a:r>
              <a:rPr b="1" lang="en-US" sz="1800">
                <a:solidFill>
                  <a:srgbClr val="0B1107"/>
                </a:solidFill>
                <a:latin typeface="Bookman Old Style"/>
                <a:ea typeface="Bookman Old Style"/>
                <a:cs typeface="Bookman Old Style"/>
                <a:sym typeface="Bookman Old Style"/>
              </a:rPr>
              <a:t>		</a:t>
            </a:r>
            <a:br>
              <a:rPr b="1" lang="en-US" sz="1800">
                <a:solidFill>
                  <a:srgbClr val="0B1107"/>
                </a:solidFill>
                <a:latin typeface="Bookman Old Style"/>
                <a:ea typeface="Bookman Old Style"/>
                <a:cs typeface="Bookman Old Style"/>
                <a:sym typeface="Bookman Old Style"/>
              </a:rPr>
            </a:br>
            <a:r>
              <a:rPr b="1" lang="en-US" sz="1800">
                <a:solidFill>
                  <a:srgbClr val="0B1107"/>
                </a:solidFill>
                <a:latin typeface="Bookman Old Style"/>
                <a:ea typeface="Bookman Old Style"/>
                <a:cs typeface="Bookman Old Style"/>
                <a:sym typeface="Bookman Old Style"/>
              </a:rPr>
              <a:t>	          </a:t>
            </a:r>
            <a:r>
              <a:rPr b="1" lang="en-US" sz="2430">
                <a:solidFill>
                  <a:srgbClr val="FF0000"/>
                </a:solidFill>
                <a:latin typeface="Bookman Old Style"/>
                <a:ea typeface="Bookman Old Style"/>
                <a:cs typeface="Bookman Old Style"/>
                <a:sym typeface="Bookman Old Style"/>
              </a:rPr>
              <a:t>SCHOOL  OF COMPUTING SCIENCE AND ENGINEERING</a:t>
            </a:r>
            <a:br>
              <a:rPr b="1" lang="en-US" sz="4410">
                <a:solidFill>
                  <a:srgbClr val="FF0000"/>
                </a:solidFill>
                <a:latin typeface="Bookman Old Style"/>
                <a:ea typeface="Bookman Old Style"/>
                <a:cs typeface="Bookman Old Style"/>
                <a:sym typeface="Bookman Old Style"/>
              </a:rPr>
            </a:br>
            <a:endParaRPr sz="4410">
              <a:solidFill>
                <a:srgbClr val="FF0000"/>
              </a:solidFill>
            </a:endParaRPr>
          </a:p>
        </p:txBody>
      </p:sp>
      <p:sp>
        <p:nvSpPr>
          <p:cNvPr id="188" name="Google Shape;188;p1"/>
          <p:cNvSpPr txBox="1"/>
          <p:nvPr>
            <p:ph idx="1" type="body"/>
          </p:nvPr>
        </p:nvSpPr>
        <p:spPr>
          <a:xfrm>
            <a:off x="2819400" y="2057401"/>
            <a:ext cx="9245700" cy="452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B1107"/>
              </a:buClr>
              <a:buSzPts val="2800"/>
              <a:buNone/>
            </a:pPr>
            <a:r>
              <a:rPr b="1" lang="en-US">
                <a:solidFill>
                  <a:srgbClr val="0B1107"/>
                </a:solidFill>
                <a:latin typeface="Bookman Old Style"/>
                <a:ea typeface="Bookman Old Style"/>
                <a:cs typeface="Bookman Old Style"/>
                <a:sym typeface="Bookman Old Style"/>
              </a:rPr>
              <a:t> </a:t>
            </a:r>
            <a:endParaRPr/>
          </a:p>
          <a:p>
            <a:pPr indent="0" lvl="0" marL="0" rtl="0" algn="just">
              <a:lnSpc>
                <a:spcPct val="90000"/>
              </a:lnSpc>
              <a:spcBef>
                <a:spcPts val="1000"/>
              </a:spcBef>
              <a:spcAft>
                <a:spcPts val="0"/>
              </a:spcAft>
              <a:buClr>
                <a:schemeClr val="dk1"/>
              </a:buClr>
              <a:buSzPts val="3200"/>
              <a:buNone/>
            </a:pPr>
            <a:r>
              <a:rPr lang="en-US" sz="3200">
                <a:latin typeface="Times New Roman"/>
                <a:ea typeface="Times New Roman"/>
                <a:cs typeface="Times New Roman"/>
                <a:sym typeface="Times New Roman"/>
              </a:rPr>
              <a:t>Program: B.Tech	</a:t>
            </a:r>
            <a:endParaRPr/>
          </a:p>
          <a:p>
            <a:pPr indent="0" lvl="0" marL="0" rtl="0" algn="just">
              <a:lnSpc>
                <a:spcPct val="90000"/>
              </a:lnSpc>
              <a:spcBef>
                <a:spcPts val="1000"/>
              </a:spcBef>
              <a:spcAft>
                <a:spcPts val="0"/>
              </a:spcAft>
              <a:buClr>
                <a:schemeClr val="dk1"/>
              </a:buClr>
              <a:buSzPts val="3200"/>
              <a:buNone/>
            </a:pPr>
            <a:r>
              <a:rPr lang="en-US" sz="3200">
                <a:latin typeface="Times New Roman"/>
                <a:ea typeface="Times New Roman"/>
                <a:cs typeface="Times New Roman"/>
                <a:sym typeface="Times New Roman"/>
              </a:rPr>
              <a:t>Course Code: BTCS2401</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3200"/>
              <a:buNone/>
            </a:pPr>
            <a:r>
              <a:rPr lang="en-US" sz="3200">
                <a:latin typeface="Times New Roman"/>
                <a:ea typeface="Times New Roman"/>
                <a:cs typeface="Times New Roman"/>
                <a:sym typeface="Times New Roman"/>
              </a:rPr>
              <a:t>Course Name: Computer Graphics</a:t>
            </a:r>
            <a:endParaRPr/>
          </a:p>
          <a:p>
            <a:pPr indent="0" lvl="0" marL="0" rtl="0" algn="just">
              <a:lnSpc>
                <a:spcPct val="90000"/>
              </a:lnSpc>
              <a:spcBef>
                <a:spcPts val="1000"/>
              </a:spcBef>
              <a:spcAft>
                <a:spcPts val="0"/>
              </a:spcAft>
              <a:buClr>
                <a:schemeClr val="dk1"/>
              </a:buClr>
              <a:buSzPts val="3200"/>
              <a:buNone/>
            </a:pPr>
            <a:r>
              <a:rPr lang="en-US" sz="3200">
                <a:latin typeface="Times New Roman"/>
                <a:ea typeface="Times New Roman"/>
                <a:cs typeface="Times New Roman"/>
                <a:sym typeface="Times New Roman"/>
              </a:rPr>
              <a:t>Teacher :Dr.M.Thirunavukkarasan </a:t>
            </a:r>
            <a:endParaRPr/>
          </a:p>
        </p:txBody>
      </p:sp>
      <p:sp>
        <p:nvSpPr>
          <p:cNvPr id="189" name="Google Shape;189;p1"/>
          <p:cNvSpPr/>
          <p:nvPr/>
        </p:nvSpPr>
        <p:spPr>
          <a:xfrm>
            <a:off x="0" y="2971800"/>
            <a:ext cx="6096000" cy="3886200"/>
          </a:xfrm>
          <a:prstGeom prst="rtTriangle">
            <a:avLst/>
          </a:prstGeom>
          <a:solidFill>
            <a:srgbClr val="C00000"/>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0" name="Google Shape;190;p1"/>
          <p:cNvPicPr preferRelativeResize="0"/>
          <p:nvPr/>
        </p:nvPicPr>
        <p:blipFill rotWithShape="1">
          <a:blip r:embed="rId3">
            <a:alphaModFix/>
          </a:blip>
          <a:srcRect b="0" l="0" r="0" t="0"/>
          <a:stretch/>
        </p:blipFill>
        <p:spPr>
          <a:xfrm>
            <a:off x="0" y="1"/>
            <a:ext cx="1937084" cy="11125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286" name="Shape 286"/>
        <p:cNvGrpSpPr/>
        <p:nvPr/>
      </p:nvGrpSpPr>
      <p:grpSpPr>
        <a:xfrm>
          <a:off x="0" y="0"/>
          <a:ext cx="0" cy="0"/>
          <a:chOff x="0" y="0"/>
          <a:chExt cx="0" cy="0"/>
        </a:xfrm>
      </p:grpSpPr>
      <p:sp>
        <p:nvSpPr>
          <p:cNvPr id="287" name="Google Shape;287;p10"/>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288" name="Google Shape;288;p10"/>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rgbClr val="FFFFFF"/>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lang="en-US" sz="1800">
                <a:solidFill>
                  <a:srgbClr val="FFFFFF"/>
                </a:solidFill>
                <a:latin typeface="Times New Roman"/>
                <a:ea typeface="Times New Roman"/>
                <a:cs typeface="Times New Roman"/>
                <a:sym typeface="Times New Roman"/>
              </a:rPr>
            </a:br>
            <a:r>
              <a:rPr b="1" lang="en-US" sz="1800">
                <a:solidFill>
                  <a:srgbClr val="FFFFFF"/>
                </a:solidFill>
                <a:latin typeface="Times New Roman"/>
                <a:ea typeface="Times New Roman"/>
                <a:cs typeface="Times New Roman"/>
                <a:sym typeface="Times New Roman"/>
              </a:rPr>
              <a:t> Course Code : BTCS2401						   Course Name: Computer Graphics</a:t>
            </a:r>
            <a:endParaRPr b="1" sz="1800">
              <a:solidFill>
                <a:srgbClr val="FFFFFF"/>
              </a:solidFill>
              <a:latin typeface="Times New Roman"/>
              <a:ea typeface="Times New Roman"/>
              <a:cs typeface="Times New Roman"/>
              <a:sym typeface="Times New Roman"/>
            </a:endParaRPr>
          </a:p>
        </p:txBody>
      </p:sp>
      <p:sp>
        <p:nvSpPr>
          <p:cNvPr id="289" name="Google Shape;289;p10"/>
          <p:cNvSpPr txBox="1"/>
          <p:nvPr/>
        </p:nvSpPr>
        <p:spPr>
          <a:xfrm>
            <a:off x="1036320" y="1539240"/>
            <a:ext cx="1048512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DDA Line Drawing Algorithm (Case a: m &lt; 1)</a:t>
            </a:r>
            <a:endParaRPr/>
          </a:p>
        </p:txBody>
      </p:sp>
      <p:sp>
        <p:nvSpPr>
          <p:cNvPr id="290" name="Google Shape;290;p10"/>
          <p:cNvSpPr txBox="1"/>
          <p:nvPr/>
        </p:nvSpPr>
        <p:spPr>
          <a:xfrm>
            <a:off x="849631" y="2301240"/>
            <a:ext cx="1048512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x = x0 y = y0</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Illuminate pixel (x,</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round(y)</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x = x0 + 1 y = y0 + 1 * m</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Illuminate pixel (x,</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rxo =un xd (+y )1) y = y + 1 * m</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Illuminate pixel (x,</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round(y))</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Until x == x1</a:t>
            </a:r>
            <a:endParaRPr/>
          </a:p>
        </p:txBody>
      </p:sp>
      <p:sp>
        <p:nvSpPr>
          <p:cNvPr id="291" name="Google Shape;291;p10"/>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Name of the Faculty:</a:t>
            </a:r>
            <a:r>
              <a:rPr b="1" i="0" lang="en-US" sz="1800" u="none" cap="none" strike="noStrike">
                <a:solidFill>
                  <a:schemeClr val="lt1"/>
                </a:solidFill>
                <a:latin typeface="Tinos"/>
                <a:ea typeface="Tinos"/>
                <a:cs typeface="Tinos"/>
                <a:sym typeface="Tinos"/>
              </a:rPr>
              <a:t> Dr.M.Thirunavukkarasan</a:t>
            </a:r>
            <a:r>
              <a:rPr b="1" i="0" lang="en-US" sz="1800" u="none" cap="none" strike="noStrike">
                <a:solidFill>
                  <a:schemeClr val="lt1"/>
                </a:solidFill>
                <a:latin typeface="Tinos"/>
                <a:ea typeface="Tinos"/>
                <a:cs typeface="Tinos"/>
                <a:sym typeface="Tinos"/>
              </a:rPr>
              <a:t>			</a:t>
            </a:r>
            <a:r>
              <a:rPr b="1" lang="en-US" sz="1800">
                <a:solidFill>
                  <a:schemeClr val="lt1"/>
                </a:solidFill>
                <a:latin typeface="Tinos"/>
                <a:ea typeface="Tinos"/>
                <a:cs typeface="Tinos"/>
                <a:sym typeface="Tinos"/>
              </a:rPr>
              <a:t>Program Name: B.Tech</a:t>
            </a:r>
            <a:endParaRPr b="1" sz="18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297" name="Shape 297"/>
        <p:cNvGrpSpPr/>
        <p:nvPr/>
      </p:nvGrpSpPr>
      <p:grpSpPr>
        <a:xfrm>
          <a:off x="0" y="0"/>
          <a:ext cx="0" cy="0"/>
          <a:chOff x="0" y="0"/>
          <a:chExt cx="0" cy="0"/>
        </a:xfrm>
      </p:grpSpPr>
      <p:sp>
        <p:nvSpPr>
          <p:cNvPr id="298" name="Google Shape;298;p11"/>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299" name="Google Shape;299;p11"/>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
        <p:nvSpPr>
          <p:cNvPr id="300" name="Google Shape;300;p11"/>
          <p:cNvSpPr txBox="1"/>
          <p:nvPr/>
        </p:nvSpPr>
        <p:spPr>
          <a:xfrm>
            <a:off x="1036320" y="1539240"/>
            <a:ext cx="104851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DDA Line Drawing Algorithm (Case b: m &gt; 1)</a:t>
            </a:r>
            <a:endParaRPr/>
          </a:p>
        </p:txBody>
      </p:sp>
      <p:sp>
        <p:nvSpPr>
          <p:cNvPr id="301" name="Google Shape;301;p11"/>
          <p:cNvSpPr txBox="1"/>
          <p:nvPr/>
        </p:nvSpPr>
        <p:spPr>
          <a:xfrm>
            <a:off x="1188720" y="2819400"/>
            <a:ext cx="1048512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Add your content here </a:t>
            </a:r>
            <a:endParaRPr sz="1800">
              <a:solidFill>
                <a:schemeClr val="dk1"/>
              </a:solidFill>
              <a:latin typeface="Calibri"/>
              <a:ea typeface="Calibri"/>
              <a:cs typeface="Calibri"/>
              <a:sym typeface="Calibri"/>
            </a:endParaRPr>
          </a:p>
        </p:txBody>
      </p:sp>
      <p:sp>
        <p:nvSpPr>
          <p:cNvPr id="302" name="Google Shape;302;p11"/>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800">
                <a:solidFill>
                  <a:schemeClr val="lt1"/>
                </a:solidFill>
                <a:latin typeface="Tinos"/>
                <a:ea typeface="Tinos"/>
                <a:cs typeface="Tinos"/>
                <a:sym typeface="Tinos"/>
              </a:rPr>
              <a:t>Name of the Faculty: Dr.M.Thirunavukkarasan			Program Name: B.Tech</a:t>
            </a:r>
            <a:endParaRPr b="1" sz="18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pic>
        <p:nvPicPr>
          <p:cNvPr id="303" name="Google Shape;303;p11"/>
          <p:cNvPicPr preferRelativeResize="0"/>
          <p:nvPr/>
        </p:nvPicPr>
        <p:blipFill rotWithShape="1">
          <a:blip r:embed="rId4">
            <a:alphaModFix/>
          </a:blip>
          <a:srcRect b="0" l="0" r="0" t="0"/>
          <a:stretch/>
        </p:blipFill>
        <p:spPr>
          <a:xfrm>
            <a:off x="914401" y="2368742"/>
            <a:ext cx="9509760" cy="3788218"/>
          </a:xfrm>
          <a:prstGeom prst="rect">
            <a:avLst/>
          </a:prstGeom>
          <a:noFill/>
          <a:ln>
            <a:noFill/>
          </a:ln>
        </p:spPr>
      </p:pic>
      <p:sp>
        <p:nvSpPr>
          <p:cNvPr id="304" name="Google Shape;304;p11"/>
          <p:cNvSpPr txBox="1"/>
          <p:nvPr/>
        </p:nvSpPr>
        <p:spPr>
          <a:xfrm>
            <a:off x="-3" y="83009"/>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rgbClr val="FFFFFF"/>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lang="en-US" sz="1800">
                <a:solidFill>
                  <a:srgbClr val="FFFFFF"/>
                </a:solidFill>
                <a:latin typeface="Times New Roman"/>
                <a:ea typeface="Times New Roman"/>
                <a:cs typeface="Times New Roman"/>
                <a:sym typeface="Times New Roman"/>
              </a:rPr>
            </a:br>
            <a:r>
              <a:rPr b="1" lang="en-US" sz="1800">
                <a:solidFill>
                  <a:srgbClr val="FFFFFF"/>
                </a:solidFill>
                <a:latin typeface="Times New Roman"/>
                <a:ea typeface="Times New Roman"/>
                <a:cs typeface="Times New Roman"/>
                <a:sym typeface="Times New Roman"/>
              </a:rPr>
              <a:t> Course Code : BTCS2401						   Course Name: Computer Graphics</a:t>
            </a:r>
            <a:endParaRPr b="1"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310" name="Shape 310"/>
        <p:cNvGrpSpPr/>
        <p:nvPr/>
      </p:nvGrpSpPr>
      <p:grpSpPr>
        <a:xfrm>
          <a:off x="0" y="0"/>
          <a:ext cx="0" cy="0"/>
          <a:chOff x="0" y="0"/>
          <a:chExt cx="0" cy="0"/>
        </a:xfrm>
      </p:grpSpPr>
      <p:sp>
        <p:nvSpPr>
          <p:cNvPr id="311" name="Google Shape;311;p12"/>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312" name="Google Shape;312;p12"/>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chemeClr val="lt1"/>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lang="en-US" sz="1800">
                <a:solidFill>
                  <a:schemeClr val="lt1"/>
                </a:solidFill>
                <a:latin typeface="Times New Roman"/>
                <a:ea typeface="Times New Roman"/>
                <a:cs typeface="Times New Roman"/>
                <a:sym typeface="Times New Roman"/>
              </a:rPr>
            </a:br>
            <a:r>
              <a:rPr b="1" lang="en-US" sz="1800">
                <a:solidFill>
                  <a:schemeClr val="lt1"/>
                </a:solidFill>
                <a:latin typeface="Times New Roman"/>
                <a:ea typeface="Times New Roman"/>
                <a:cs typeface="Times New Roman"/>
                <a:sym typeface="Times New Roman"/>
              </a:rPr>
              <a:t> Course Code : BTCS2401						   Course Name: Computer Graphics</a:t>
            </a:r>
            <a:endParaRPr b="1" sz="1800">
              <a:solidFill>
                <a:schemeClr val="lt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
        <p:nvSpPr>
          <p:cNvPr id="313" name="Google Shape;313;p12"/>
          <p:cNvSpPr txBox="1"/>
          <p:nvPr/>
        </p:nvSpPr>
        <p:spPr>
          <a:xfrm>
            <a:off x="1036320" y="1539240"/>
            <a:ext cx="10485120"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Use 8-fold symmetry and only compute pixel  positions for the 45</a:t>
            </a:r>
            <a:r>
              <a:rPr lang="en-US" sz="2400">
                <a:solidFill>
                  <a:schemeClr val="dk1"/>
                </a:solidFill>
                <a:latin typeface="Times New Roman"/>
                <a:ea typeface="Times New Roman"/>
                <a:cs typeface="Times New Roman"/>
                <a:sym typeface="Times New Roman"/>
              </a:rPr>
              <a:t>° </a:t>
            </a:r>
            <a:r>
              <a:rPr lang="en-US" sz="2400">
                <a:solidFill>
                  <a:schemeClr val="dk1"/>
                </a:solidFill>
                <a:latin typeface="Calibri"/>
                <a:ea typeface="Calibri"/>
                <a:cs typeface="Calibri"/>
                <a:sym typeface="Calibri"/>
              </a:rPr>
              <a:t>sector.</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2"/>
          <p:cNvSpPr txBox="1"/>
          <p:nvPr/>
        </p:nvSpPr>
        <p:spPr>
          <a:xfrm>
            <a:off x="1188720" y="2819400"/>
            <a:ext cx="1048512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Add your content here </a:t>
            </a:r>
            <a:endParaRPr sz="1800">
              <a:solidFill>
                <a:schemeClr val="dk1"/>
              </a:solidFill>
              <a:latin typeface="Calibri"/>
              <a:ea typeface="Calibri"/>
              <a:cs typeface="Calibri"/>
              <a:sym typeface="Calibri"/>
            </a:endParaRPr>
          </a:p>
        </p:txBody>
      </p:sp>
      <p:sp>
        <p:nvSpPr>
          <p:cNvPr id="315" name="Google Shape;315;p12"/>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800">
                <a:solidFill>
                  <a:schemeClr val="lt1"/>
                </a:solidFill>
                <a:latin typeface="Tinos"/>
                <a:ea typeface="Tinos"/>
                <a:cs typeface="Tinos"/>
                <a:sym typeface="Tinos"/>
              </a:rPr>
              <a:t>Name of the Faculty: Dr.M.Thirunavukkarasan			Program Name: B.Tech</a:t>
            </a:r>
            <a:endParaRPr b="1" i="0" sz="1800" u="none" cap="none" strike="noStrike">
              <a:solidFill>
                <a:schemeClr val="lt1"/>
              </a:solidFill>
              <a:latin typeface="Tinos"/>
              <a:ea typeface="Tinos"/>
              <a:cs typeface="Tinos"/>
              <a:sym typeface="Tinos"/>
            </a:endParaRPr>
          </a:p>
        </p:txBody>
      </p:sp>
      <p:pic>
        <p:nvPicPr>
          <p:cNvPr id="316" name="Google Shape;316;p12"/>
          <p:cNvPicPr preferRelativeResize="0"/>
          <p:nvPr/>
        </p:nvPicPr>
        <p:blipFill rotWithShape="1">
          <a:blip r:embed="rId4">
            <a:alphaModFix/>
          </a:blip>
          <a:srcRect b="0" l="0" r="0" t="0"/>
          <a:stretch/>
        </p:blipFill>
        <p:spPr>
          <a:xfrm>
            <a:off x="3363277" y="2006722"/>
            <a:ext cx="5179695" cy="37920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Screenshot (785).png" id="322" name="Google Shape;322;p13"/>
          <p:cNvPicPr preferRelativeResize="0"/>
          <p:nvPr>
            <p:ph idx="1" type="body"/>
          </p:nvPr>
        </p:nvPicPr>
        <p:blipFill rotWithShape="1">
          <a:blip r:embed="rId3">
            <a:alphaModFix/>
          </a:blip>
          <a:srcRect b="0" l="0" r="0" t="0"/>
          <a:stretch/>
        </p:blipFill>
        <p:spPr>
          <a:xfrm>
            <a:off x="0" y="-52251"/>
            <a:ext cx="12191999"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3600" u="none" cap="none" strike="noStrike">
              <a:solidFill>
                <a:schemeClr val="dk1"/>
              </a:solidFill>
              <a:latin typeface="Calibri"/>
              <a:ea typeface="Calibri"/>
              <a:cs typeface="Calibri"/>
              <a:sym typeface="Calibri"/>
            </a:endParaRPr>
          </a:p>
        </p:txBody>
      </p:sp>
      <p:sp>
        <p:nvSpPr>
          <p:cNvPr id="198" name="Google Shape;198;p2"/>
          <p:cNvSpPr txBox="1"/>
          <p:nvPr/>
        </p:nvSpPr>
        <p:spPr>
          <a:xfrm>
            <a:off x="-3" y="-1"/>
            <a:ext cx="12191999" cy="860425"/>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lt1"/>
                </a:solidFill>
                <a:latin typeface="Tinos"/>
                <a:ea typeface="Tinos"/>
                <a:cs typeface="Tinos"/>
                <a:sym typeface="Tinos"/>
              </a:rPr>
              <a:t>School of Computing Science and Engineering</a:t>
            </a:r>
            <a:br>
              <a:rPr b="1" i="0" lang="en-US" sz="1800" u="none" cap="none" strike="noStrike">
                <a:solidFill>
                  <a:schemeClr val="lt1"/>
                </a:solidFill>
                <a:latin typeface="Tinos"/>
                <a:ea typeface="Tinos"/>
                <a:cs typeface="Tinos"/>
                <a:sym typeface="Tinos"/>
              </a:rPr>
            </a:br>
            <a:r>
              <a:rPr b="1" i="0" lang="en-US" sz="1800" u="none" cap="none" strike="noStrike">
                <a:solidFill>
                  <a:schemeClr val="lt1"/>
                </a:solidFill>
                <a:latin typeface="Tinos"/>
                <a:ea typeface="Tinos"/>
                <a:cs typeface="Tinos"/>
                <a:sym typeface="Tinos"/>
              </a:rPr>
              <a:t> Course Code : MAIM1130 		   Course Name: MULTI-AGENT SYSTEMS</a:t>
            </a:r>
            <a:endParaRPr/>
          </a:p>
          <a:p>
            <a:pPr indent="0" lvl="0" marL="0" marR="0" rtl="0" algn="ctr">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a:p>
            <a:pPr indent="0" lvl="0" marL="0" marR="0" rtl="0" algn="ctr">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
        <p:nvSpPr>
          <p:cNvPr id="199" name="Google Shape;199;p2"/>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Name of the Faculty: Dr.M.Thirunavukkarasan  	                                                           Program Name: B.Tech</a:t>
            </a:r>
            <a:r>
              <a:rPr b="1" i="0" lang="en-US" sz="1800" u="none" cap="none" strike="noStrike">
                <a:solidFill>
                  <a:schemeClr val="lt1"/>
                </a:solidFill>
                <a:latin typeface="Tinos"/>
                <a:ea typeface="Tinos"/>
                <a:cs typeface="Tinos"/>
                <a:sym typeface="Tinos"/>
              </a:rPr>
              <a:t>                                   	</a:t>
            </a:r>
            <a:endParaRPr b="1" i="0" sz="18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	</a:t>
            </a:r>
            <a:endParaRPr b="1" i="0" sz="18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
        <p:nvSpPr>
          <p:cNvPr id="200" name="Google Shape;2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2"/>
          <p:cNvSpPr txBox="1"/>
          <p:nvPr/>
        </p:nvSpPr>
        <p:spPr>
          <a:xfrm>
            <a:off x="1" y="885340"/>
            <a:ext cx="12191999" cy="4543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SYLLABUS</a:t>
            </a:r>
            <a:endParaRPr/>
          </a:p>
        </p:txBody>
      </p:sp>
      <p:graphicFrame>
        <p:nvGraphicFramePr>
          <p:cNvPr id="202" name="Google Shape;202;p2"/>
          <p:cNvGraphicFramePr/>
          <p:nvPr/>
        </p:nvGraphicFramePr>
        <p:xfrm>
          <a:off x="1" y="1364615"/>
          <a:ext cx="3000000" cy="3000000"/>
        </p:xfrm>
        <a:graphic>
          <a:graphicData uri="http://schemas.openxmlformats.org/drawingml/2006/table">
            <a:tbl>
              <a:tblPr>
                <a:noFill/>
                <a:tableStyleId>{DF25EF96-8C98-4529-9486-C019786A37A4}</a:tableStyleId>
              </a:tblPr>
              <a:tblGrid>
                <a:gridCol w="12192000"/>
              </a:tblGrid>
              <a:tr h="311425">
                <a:tc>
                  <a:txBody>
                    <a:bodyPr/>
                    <a:lstStyle/>
                    <a:p>
                      <a:pPr indent="0" lvl="0" marL="0" marR="0" rtl="0" algn="l">
                        <a:lnSpc>
                          <a:spcPct val="115000"/>
                        </a:lnSpc>
                        <a:spcBef>
                          <a:spcPts val="0"/>
                        </a:spcBef>
                        <a:spcAft>
                          <a:spcPts val="0"/>
                        </a:spcAft>
                        <a:buNone/>
                      </a:pPr>
                      <a:r>
                        <a:rPr b="1" lang="en-US" sz="1700" u="none" cap="none" strike="noStrike">
                          <a:solidFill>
                            <a:srgbClr val="000000"/>
                          </a:solidFill>
                          <a:latin typeface="Times New Roman"/>
                          <a:ea typeface="Times New Roman"/>
                          <a:cs typeface="Times New Roman"/>
                          <a:sym typeface="Times New Roman"/>
                        </a:rPr>
                        <a:t>Unit-1 	 </a:t>
                      </a:r>
                      <a:r>
                        <a:rPr b="1" lang="en-US" sz="1700" u="none" cap="none" strike="noStrike">
                          <a:solidFill>
                            <a:schemeClr val="dk1"/>
                          </a:solidFill>
                          <a:latin typeface="Times New Roman"/>
                          <a:ea typeface="Times New Roman"/>
                          <a:cs typeface="Times New Roman"/>
                          <a:sym typeface="Times New Roman"/>
                        </a:rPr>
                        <a:t>Fundamentals</a:t>
                      </a:r>
                      <a:r>
                        <a:rPr b="1" lang="en-US" sz="1700" u="none" cap="none" strike="noStrike">
                          <a:solidFill>
                            <a:srgbClr val="000000"/>
                          </a:solidFill>
                          <a:latin typeface="Times New Roman"/>
                          <a:ea typeface="Times New Roman"/>
                          <a:cs typeface="Times New Roman"/>
                          <a:sym typeface="Times New Roman"/>
                        </a:rPr>
                        <a:t>	                                                                                                                                                    7 hours</a:t>
                      </a:r>
                      <a:endParaRPr sz="1700" u="none" cap="none" strike="noStrike">
                        <a:solidFill>
                          <a:srgbClr val="000000"/>
                        </a:solidFill>
                        <a:latin typeface="Times New Roman"/>
                        <a:ea typeface="Times New Roman"/>
                        <a:cs typeface="Times New Roman"/>
                        <a:sym typeface="Times New Roman"/>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1">
                        <a:alpha val="51764"/>
                      </a:srgbClr>
                    </a:solidFill>
                  </a:tcPr>
                </a:tc>
              </a:tr>
              <a:tr h="526125">
                <a:tc>
                  <a:txBody>
                    <a:bodyPr/>
                    <a:lstStyle/>
                    <a:p>
                      <a:pPr indent="0" lvl="0" marL="0" marR="0" rtl="0" algn="l">
                        <a:spcBef>
                          <a:spcPts val="0"/>
                        </a:spcBef>
                        <a:spcAft>
                          <a:spcPts val="0"/>
                        </a:spcAft>
                        <a:buNone/>
                      </a:pPr>
                      <a:r>
                        <a:rPr lang="en-US" sz="1700" u="none" cap="none" strike="noStrike">
                          <a:solidFill>
                            <a:schemeClr val="dk1"/>
                          </a:solidFill>
                          <a:latin typeface="Times New Roman"/>
                          <a:ea typeface="Times New Roman"/>
                          <a:cs typeface="Times New Roman"/>
                          <a:sym typeface="Times New Roman"/>
                        </a:rPr>
                        <a:t>Types of computer graphics, Graphic Displays- Random scan displays, Raster scan displays, Frame buffer and video controller, Points and lines, Line drawing algorithms, Circle generating algorithms, Midpoint circle generating algorithm.</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alpha val="51764"/>
                      </a:srgbClr>
                    </a:solidFill>
                  </a:tcPr>
                </a:tc>
              </a:tr>
              <a:tr h="316050">
                <a:tc>
                  <a:txBody>
                    <a:bodyPr/>
                    <a:lstStyle/>
                    <a:p>
                      <a:pPr indent="0" lvl="0" marL="0" marR="0" rtl="0" algn="l">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Unit-2    Transformations                                                                                                                                                            7 hours</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1">
                        <a:alpha val="51764"/>
                      </a:srgbClr>
                    </a:solidFill>
                  </a:tcPr>
                </a:tc>
              </a:tr>
              <a:tr h="981375">
                <a:tc>
                  <a:txBody>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Basic transformation, Matrix representations and homogenous coordinates, Composite transformations, Reflections and shearing. Windowing and Clipping: Viewing pipeline, Viewing transformations, 2-D Clipping algorithms-Line clipping algorithms such as Cohen Sutherland line clipping algorithm, Liang Barsky algorithm, Line clipping against non rectangular clip windows; Polygon clipping – Sutherland Hodgeman polygon clipping, Weiler and Atherton polygon clipping, Curve clipping, Text clipping.</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alpha val="51764"/>
                      </a:srgbClr>
                    </a:solidFill>
                  </a:tcPr>
                </a:tc>
              </a:tr>
              <a:tr h="311425">
                <a:tc>
                  <a:txBody>
                    <a:bodyPr/>
                    <a:lstStyle/>
                    <a:p>
                      <a:pPr indent="0" lvl="0" marL="0" marR="0" rtl="0" algn="l">
                        <a:lnSpc>
                          <a:spcPct val="115000"/>
                        </a:lnSpc>
                        <a:spcBef>
                          <a:spcPts val="0"/>
                        </a:spcBef>
                        <a:spcAft>
                          <a:spcPts val="0"/>
                        </a:spcAft>
                        <a:buNone/>
                      </a:pPr>
                      <a:r>
                        <a:rPr b="1" lang="en-US" sz="1700">
                          <a:solidFill>
                            <a:srgbClr val="000000"/>
                          </a:solidFill>
                          <a:latin typeface="Times New Roman"/>
                          <a:ea typeface="Times New Roman"/>
                          <a:cs typeface="Times New Roman"/>
                          <a:sym typeface="Times New Roman"/>
                        </a:rPr>
                        <a:t>Unit-3 </a:t>
                      </a:r>
                      <a:r>
                        <a:rPr b="1" lang="en-US" sz="1700">
                          <a:solidFill>
                            <a:srgbClr val="000000"/>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Three Dimensional </a:t>
                      </a:r>
                      <a:r>
                        <a:rPr b="1" lang="en-US" sz="1700">
                          <a:solidFill>
                            <a:srgbClr val="000000"/>
                          </a:solidFill>
                          <a:latin typeface="Times New Roman"/>
                          <a:ea typeface="Times New Roman"/>
                          <a:cs typeface="Times New Roman"/>
                          <a:sym typeface="Times New Roman"/>
                        </a:rPr>
                        <a:t>                                                                                                                                                     </a:t>
                      </a:r>
                      <a:r>
                        <a:rPr b="1" lang="en-US" sz="1700">
                          <a:solidFill>
                            <a:srgbClr val="000000"/>
                          </a:solidFill>
                          <a:latin typeface="Times New Roman"/>
                          <a:ea typeface="Times New Roman"/>
                          <a:cs typeface="Times New Roman"/>
                          <a:sym typeface="Times New Roman"/>
                        </a:rPr>
                        <a:t> 7</a:t>
                      </a:r>
                      <a:r>
                        <a:rPr b="1" lang="en-US" sz="1700">
                          <a:solidFill>
                            <a:srgbClr val="000000"/>
                          </a:solidFill>
                          <a:latin typeface="Times New Roman"/>
                          <a:ea typeface="Times New Roman"/>
                          <a:cs typeface="Times New Roman"/>
                          <a:sym typeface="Times New Roman"/>
                        </a:rPr>
                        <a:t> hours</a:t>
                      </a:r>
                      <a:endParaRPr sz="1700">
                        <a:solidFill>
                          <a:srgbClr val="000000"/>
                        </a:solidFill>
                        <a:latin typeface="Times New Roman"/>
                        <a:ea typeface="Times New Roman"/>
                        <a:cs typeface="Times New Roman"/>
                        <a:sym typeface="Times New Roman"/>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1">
                        <a:alpha val="51764"/>
                      </a:srgbClr>
                    </a:solidFill>
                  </a:tcPr>
                </a:tc>
              </a:tr>
              <a:tr h="311675">
                <a:tc>
                  <a:txBody>
                    <a:bodyPr/>
                    <a:lstStyle/>
                    <a:p>
                      <a:pPr indent="0" lvl="0" marL="0" marR="0" rtl="0" algn="just">
                        <a:lnSpc>
                          <a:spcPct val="115000"/>
                        </a:lnSpc>
                        <a:spcBef>
                          <a:spcPts val="0"/>
                        </a:spcBef>
                        <a:spcAft>
                          <a:spcPts val="0"/>
                        </a:spcAft>
                        <a:buClr>
                          <a:schemeClr val="dk1"/>
                        </a:buClr>
                        <a:buSzPts val="1700"/>
                        <a:buFont typeface="Times New Roman"/>
                        <a:buNone/>
                      </a:pPr>
                      <a:r>
                        <a:rPr lang="en-US" sz="1700">
                          <a:solidFill>
                            <a:schemeClr val="dk1"/>
                          </a:solidFill>
                          <a:latin typeface="Times New Roman"/>
                          <a:ea typeface="Times New Roman"/>
                          <a:cs typeface="Times New Roman"/>
                          <a:sym typeface="Times New Roman"/>
                        </a:rPr>
                        <a:t>3-D geometric primitives, 3-D Object representation, 3-D Transformation, 3-D viewing, projections, 3-D Clipping.. </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alpha val="51764"/>
                      </a:srgbClr>
                    </a:solidFill>
                  </a:tcPr>
                </a:tc>
              </a:tr>
              <a:tr h="311675">
                <a:tc>
                  <a:txBody>
                    <a:bodyPr/>
                    <a:lstStyle/>
                    <a:p>
                      <a:pPr indent="0" lvl="0" marL="0" marR="0" rtl="0" algn="l">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Unit-4   Curves and Surfaces              </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7 hours</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1">
                        <a:alpha val="51764"/>
                      </a:srgbClr>
                    </a:solidFill>
                  </a:tcPr>
                </a:tc>
              </a:tr>
              <a:tr h="464900">
                <a:tc>
                  <a:txBody>
                    <a:bodyPr/>
                    <a:lstStyle/>
                    <a:p>
                      <a:pPr indent="0" lvl="0" marL="0" marR="0" rtl="0" algn="just">
                        <a:lnSpc>
                          <a:spcPct val="115000"/>
                        </a:lnSpc>
                        <a:spcBef>
                          <a:spcPts val="0"/>
                        </a:spcBef>
                        <a:spcAft>
                          <a:spcPts val="0"/>
                        </a:spcAft>
                        <a:buClr>
                          <a:schemeClr val="dk1"/>
                        </a:buClr>
                        <a:buSzPts val="1700"/>
                        <a:buFont typeface="Times New Roman"/>
                        <a:buNone/>
                      </a:pPr>
                      <a:r>
                        <a:rPr lang="en-US" sz="1700">
                          <a:solidFill>
                            <a:schemeClr val="dk1"/>
                          </a:solidFill>
                          <a:latin typeface="Times New Roman"/>
                          <a:ea typeface="Times New Roman"/>
                          <a:cs typeface="Times New Roman"/>
                          <a:sym typeface="Times New Roman"/>
                        </a:rPr>
                        <a:t>Quadric surfaces, Spheres, Ellipsoid, Blobby objects, Introductory concepts of Spline, Bspline and Bezier curves and surfaces.</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alpha val="51764"/>
                      </a:srgbClr>
                    </a:solidFill>
                  </a:tcPr>
                </a:tc>
              </a:tr>
              <a:tr h="233800">
                <a:tc>
                  <a:txBody>
                    <a:bodyPr/>
                    <a:lstStyle/>
                    <a:p>
                      <a:pPr indent="0" lvl="0" marL="0" marR="0" rtl="0" algn="just">
                        <a:lnSpc>
                          <a:spcPct val="115000"/>
                        </a:lnSpc>
                        <a:spcBef>
                          <a:spcPts val="0"/>
                        </a:spcBef>
                        <a:spcAft>
                          <a:spcPts val="0"/>
                        </a:spcAft>
                        <a:buClr>
                          <a:schemeClr val="dk1"/>
                        </a:buClr>
                        <a:buSzPts val="1700"/>
                        <a:buFont typeface="Times New Roman"/>
                        <a:buNone/>
                      </a:pPr>
                      <a:r>
                        <a:rPr b="1" lang="en-US" sz="1700">
                          <a:solidFill>
                            <a:schemeClr val="dk1"/>
                          </a:solidFill>
                          <a:latin typeface="Times New Roman"/>
                          <a:ea typeface="Times New Roman"/>
                          <a:cs typeface="Times New Roman"/>
                          <a:sym typeface="Times New Roman"/>
                        </a:rPr>
                        <a:t>Unit - 5 </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Hidden Lines and Illumination models                                                                                                                    7 hours                </a:t>
                      </a:r>
                      <a:endParaRPr sz="1700">
                        <a:solidFill>
                          <a:schemeClr val="dk1"/>
                        </a:solidFill>
                        <a:latin typeface="Times New Roman"/>
                        <a:ea typeface="Times New Roman"/>
                        <a:cs typeface="Times New Roman"/>
                        <a:sym typeface="Times New Roman"/>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alpha val="51764"/>
                      </a:srgbClr>
                    </a:solidFill>
                  </a:tcPr>
                </a:tc>
              </a:tr>
              <a:tr h="464900">
                <a:tc>
                  <a:txBody>
                    <a:bodyPr/>
                    <a:lstStyle/>
                    <a:p>
                      <a:pPr indent="0" lvl="0" marL="0" marR="0" rtl="0" algn="just">
                        <a:lnSpc>
                          <a:spcPct val="115000"/>
                        </a:lnSpc>
                        <a:spcBef>
                          <a:spcPts val="0"/>
                        </a:spcBef>
                        <a:spcAft>
                          <a:spcPts val="0"/>
                        </a:spcAft>
                        <a:buClr>
                          <a:schemeClr val="dk1"/>
                        </a:buClr>
                        <a:buSzPts val="1700"/>
                        <a:buFont typeface="Times New Roman"/>
                        <a:buNone/>
                      </a:pPr>
                      <a:r>
                        <a:rPr lang="en-US" sz="1700">
                          <a:solidFill>
                            <a:schemeClr val="dk1"/>
                          </a:solidFill>
                          <a:latin typeface="Times New Roman"/>
                          <a:ea typeface="Times New Roman"/>
                          <a:cs typeface="Times New Roman"/>
                          <a:sym typeface="Times New Roman"/>
                        </a:rPr>
                        <a:t>Hidden Lines and Surfaces: Back Face Detection algorithm, Depth buffer method, A-buffer method, Scan line method, basic illumination models – Ambient light, Diffuse reflection, Specular reflection ,Intensity Attenuation, Color consideration, Transparency and Shadows.</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alpha val="51764"/>
                      </a:srgbClr>
                    </a:solidFill>
                  </a:tcPr>
                </a:tc>
              </a:tr>
            </a:tbl>
          </a:graphicData>
        </a:graphic>
      </p:graphicFrame>
      <p:pic>
        <p:nvPicPr>
          <p:cNvPr id="203" name="Google Shape;203;p2"/>
          <p:cNvPicPr preferRelativeResize="0"/>
          <p:nvPr/>
        </p:nvPicPr>
        <p:blipFill rotWithShape="1">
          <a:blip r:embed="rId3">
            <a:alphaModFix/>
          </a:blip>
          <a:srcRect b="0" l="0" r="0" t="0"/>
          <a:stretch/>
        </p:blipFill>
        <p:spPr>
          <a:xfrm>
            <a:off x="0" y="21647"/>
            <a:ext cx="1504949" cy="838777"/>
          </a:xfrm>
          <a:prstGeom prst="rect">
            <a:avLst/>
          </a:prstGeom>
          <a:noFill/>
          <a:ln>
            <a:noFill/>
          </a:ln>
        </p:spPr>
      </p:pic>
      <p:sp>
        <p:nvSpPr>
          <p:cNvPr id="204" name="Google Shape;204;p2"/>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 Course Code : BTCS2401		                                                                                Course Name:Computer Graphics</a:t>
            </a:r>
            <a:endParaRPr b="1"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3600" u="none" cap="none" strike="noStrike">
              <a:solidFill>
                <a:schemeClr val="dk1"/>
              </a:solidFill>
              <a:latin typeface="Calibri"/>
              <a:ea typeface="Calibri"/>
              <a:cs typeface="Calibri"/>
              <a:sym typeface="Calibri"/>
            </a:endParaRPr>
          </a:p>
        </p:txBody>
      </p:sp>
      <p:sp>
        <p:nvSpPr>
          <p:cNvPr id="212" name="Google Shape;212;p3"/>
          <p:cNvSpPr txBox="1"/>
          <p:nvPr/>
        </p:nvSpPr>
        <p:spPr>
          <a:xfrm>
            <a:off x="-3" y="-1"/>
            <a:ext cx="12191999" cy="860425"/>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lt1"/>
                </a:solidFill>
                <a:latin typeface="Tinos"/>
                <a:ea typeface="Tinos"/>
                <a:cs typeface="Tinos"/>
                <a:sym typeface="Tinos"/>
              </a:rPr>
              <a:t>School of Computing Science and Engineering</a:t>
            </a:r>
            <a:br>
              <a:rPr b="1" i="0" lang="en-US" sz="1800" u="none" cap="none" strike="noStrike">
                <a:solidFill>
                  <a:schemeClr val="lt1"/>
                </a:solidFill>
                <a:latin typeface="Tinos"/>
                <a:ea typeface="Tinos"/>
                <a:cs typeface="Tinos"/>
                <a:sym typeface="Tinos"/>
              </a:rPr>
            </a:br>
            <a:r>
              <a:rPr b="1" i="0" lang="en-US" sz="1800" u="none" cap="none" strike="noStrike">
                <a:solidFill>
                  <a:schemeClr val="lt1"/>
                </a:solidFill>
                <a:latin typeface="Tinos"/>
                <a:ea typeface="Tinos"/>
                <a:cs typeface="Tinos"/>
                <a:sym typeface="Tinos"/>
              </a:rPr>
              <a:t> Course Code : MAIM1130 		   Course Name: MULTI-AGENT SYSTEMS</a:t>
            </a:r>
            <a:endParaRPr/>
          </a:p>
          <a:p>
            <a:pPr indent="0" lvl="0" marL="0" marR="0" rtl="0" algn="ctr">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a:p>
            <a:pPr indent="0" lvl="0" marL="0" marR="0" rtl="0" algn="ctr">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
        <p:nvSpPr>
          <p:cNvPr id="213" name="Google Shape;213;p3"/>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Name of the Faculty: Dr.M.Thirunavukkarasan  		                                               Program Name: B.Tech    </a:t>
            </a:r>
            <a:r>
              <a:rPr b="1" i="0" lang="en-US" sz="1800" u="none" cap="none" strike="noStrike">
                <a:solidFill>
                  <a:schemeClr val="lt1"/>
                </a:solidFill>
                <a:latin typeface="Tinos"/>
                <a:ea typeface="Tinos"/>
                <a:cs typeface="Tinos"/>
                <a:sym typeface="Tinos"/>
              </a:rPr>
              <a:t>                               	</a:t>
            </a:r>
            <a:endParaRPr b="1" i="0" sz="18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	</a:t>
            </a:r>
            <a:endParaRPr b="1" i="0" sz="18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
        <p:nvSpPr>
          <p:cNvPr id="214" name="Google Shape;2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
          <p:cNvSpPr txBox="1"/>
          <p:nvPr/>
        </p:nvSpPr>
        <p:spPr>
          <a:xfrm>
            <a:off x="1" y="885340"/>
            <a:ext cx="12191999" cy="4543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SYLLABUS</a:t>
            </a:r>
            <a:endParaRPr/>
          </a:p>
        </p:txBody>
      </p:sp>
      <p:graphicFrame>
        <p:nvGraphicFramePr>
          <p:cNvPr id="216" name="Google Shape;216;p3"/>
          <p:cNvGraphicFramePr/>
          <p:nvPr/>
        </p:nvGraphicFramePr>
        <p:xfrm>
          <a:off x="1" y="1456473"/>
          <a:ext cx="3000000" cy="3000000"/>
        </p:xfrm>
        <a:graphic>
          <a:graphicData uri="http://schemas.openxmlformats.org/drawingml/2006/table">
            <a:tbl>
              <a:tblPr>
                <a:noFill/>
                <a:tableStyleId>{DF25EF96-8C98-4529-9486-C019786A37A4}</a:tableStyleId>
              </a:tblPr>
              <a:tblGrid>
                <a:gridCol w="12192000"/>
              </a:tblGrid>
              <a:tr h="393400">
                <a:tc>
                  <a:txBody>
                    <a:bodyPr/>
                    <a:lstStyle/>
                    <a:p>
                      <a:pPr indent="0" lvl="0" marL="0" marR="0" rtl="0" algn="l">
                        <a:lnSpc>
                          <a:spcPct val="115000"/>
                        </a:lnSpc>
                        <a:spcBef>
                          <a:spcPts val="0"/>
                        </a:spcBef>
                        <a:spcAft>
                          <a:spcPts val="0"/>
                        </a:spcAft>
                        <a:buNone/>
                      </a:pPr>
                      <a:r>
                        <a:rPr b="1" lang="en-US" sz="1600">
                          <a:solidFill>
                            <a:schemeClr val="dk1"/>
                          </a:solidFill>
                          <a:latin typeface="Times New Roman"/>
                          <a:ea typeface="Times New Roman"/>
                          <a:cs typeface="Times New Roman"/>
                          <a:sym typeface="Times New Roman"/>
                        </a:rPr>
                        <a:t>Unit-6  </a:t>
                      </a:r>
                      <a:r>
                        <a:rPr lang="en-US" sz="16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Advanced Techniques and Case Studies</a:t>
                      </a: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3 hours</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1">
                        <a:alpha val="51764"/>
                      </a:srgbClr>
                    </a:solidFill>
                  </a:tcPr>
                </a:tc>
              </a:tr>
              <a:tr h="1040950">
                <a:tc>
                  <a:txBody>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The advances and the latest trends in the course as well as the latest applications of the areas covered in the course. The latest research conducted in the areas covered in the course. Discussion of some latest papers published in IEEE transactions and ACM transactions, Web of Science and SCOPUS indexed journals as well as high impact factor conferences as well as symposiums. Discussion on some of the latest products available in the market based on the areas covered in the course and patents filed in the areas covered in the course.</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alpha val="51764"/>
                      </a:srgbClr>
                    </a:solidFill>
                  </a:tcPr>
                </a:tc>
              </a:tr>
              <a:tr h="393400">
                <a:tc>
                  <a:txBody>
                    <a:bodyPr/>
                    <a:lstStyle/>
                    <a:p>
                      <a:pPr indent="0" lvl="0" marL="0" marR="0" rtl="0" algn="l">
                        <a:lnSpc>
                          <a:spcPct val="115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TEXT BOOKS:</a:t>
                      </a:r>
                      <a:endParaRPr sz="1600">
                        <a:solidFill>
                          <a:srgbClr val="000000"/>
                        </a:solidFill>
                        <a:latin typeface="Times New Roman"/>
                        <a:ea typeface="Times New Roman"/>
                        <a:cs typeface="Times New Roman"/>
                        <a:sym typeface="Times New Roman"/>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1">
                        <a:alpha val="51764"/>
                      </a:srgbClr>
                    </a:solidFill>
                  </a:tcPr>
                </a:tc>
              </a:tr>
              <a:tr h="831575">
                <a:tc>
                  <a:txBody>
                    <a:bodyPr/>
                    <a:lstStyle/>
                    <a:p>
                      <a:pPr indent="0" lvl="0" marL="0" marR="0" rtl="0" algn="l">
                        <a:spcBef>
                          <a:spcPts val="0"/>
                        </a:spcBef>
                        <a:spcAft>
                          <a:spcPts val="0"/>
                        </a:spcAft>
                        <a:buNone/>
                      </a:pPr>
                      <a:r>
                        <a:rPr lang="en-US" sz="1700">
                          <a:solidFill>
                            <a:schemeClr val="dk1"/>
                          </a:solidFill>
                          <a:latin typeface="Calibri"/>
                          <a:ea typeface="Calibri"/>
                          <a:cs typeface="Calibri"/>
                          <a:sym typeface="Calibri"/>
                        </a:rPr>
                        <a:t>1. J</a:t>
                      </a:r>
                      <a:r>
                        <a:rPr lang="en-US" sz="1700">
                          <a:solidFill>
                            <a:schemeClr val="dk1"/>
                          </a:solidFill>
                          <a:latin typeface="Times New Roman"/>
                          <a:ea typeface="Times New Roman"/>
                          <a:cs typeface="Times New Roman"/>
                          <a:sym typeface="Times New Roman"/>
                        </a:rPr>
                        <a:t>ohn F. Hughes, Andries Van Dam, Morgan Mc Guire ,David F. Sklar , James D. Foley, Steven K. Feiner and Kurt Akeley ,”Computer Graphics: Principles and Practice”, , 3rd Edition, Addison- Wesley Professional,2013. (UNIT I, II, III, IV).</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2.Donald Hearn and Pauline Baker M, “Computer Graphics”, Prentice Hall, New Delhi, 2007 (UNIT V).</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alpha val="51764"/>
                      </a:srgbClr>
                    </a:solidFill>
                  </a:tcPr>
                </a:tc>
              </a:tr>
              <a:tr h="393400">
                <a:tc>
                  <a:txBody>
                    <a:bodyPr/>
                    <a:lstStyle/>
                    <a:p>
                      <a:pPr indent="0" lvl="0" marL="0" marR="0" rtl="0" algn="l">
                        <a:lnSpc>
                          <a:spcPct val="115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REFERENCES:</a:t>
                      </a:r>
                      <a:endParaRPr sz="1600">
                        <a:solidFill>
                          <a:srgbClr val="000000"/>
                        </a:solidFill>
                        <a:latin typeface="Times New Roman"/>
                        <a:ea typeface="Times New Roman"/>
                        <a:cs typeface="Times New Roman"/>
                        <a:sym typeface="Times New Roman"/>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1">
                        <a:alpha val="51764"/>
                      </a:srgbClr>
                    </a:solidFill>
                  </a:tcPr>
                </a:tc>
              </a:tr>
              <a:tr h="891400">
                <a:tc>
                  <a:txBody>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1.Donald Hearn and M. Pauline Baker, Warren Carithers,“Computer Graphics With Open GL”, 4th Edition, Pearson Education, 2010.</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2.Jeffrey McConnell, “Computer Graphics: Theory into Practice”, Jones and Bartlett Publishers, 2006.</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3.Hill F S Jr., “Computer Graphics”, Maxwell Macmillan” , 1990.</a:t>
                      </a:r>
                      <a:endParaRPr/>
                    </a:p>
                  </a:txBody>
                  <a:tcPr marT="42725" marB="42725" marR="42725" marL="4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AAC">
                        <a:alpha val="51764"/>
                      </a:srgbClr>
                    </a:solidFill>
                  </a:tcPr>
                </a:tc>
              </a:tr>
            </a:tbl>
          </a:graphicData>
        </a:graphic>
      </p:graphicFrame>
      <p:pic>
        <p:nvPicPr>
          <p:cNvPr id="217" name="Google Shape;217;p3"/>
          <p:cNvPicPr preferRelativeResize="0"/>
          <p:nvPr/>
        </p:nvPicPr>
        <p:blipFill rotWithShape="1">
          <a:blip r:embed="rId3">
            <a:alphaModFix/>
          </a:blip>
          <a:srcRect b="0" l="0" r="0" t="0"/>
          <a:stretch/>
        </p:blipFill>
        <p:spPr>
          <a:xfrm>
            <a:off x="0" y="21647"/>
            <a:ext cx="1504949" cy="838777"/>
          </a:xfrm>
          <a:prstGeom prst="rect">
            <a:avLst/>
          </a:prstGeom>
          <a:noFill/>
          <a:ln>
            <a:noFill/>
          </a:ln>
        </p:spPr>
      </p:pic>
      <p:sp>
        <p:nvSpPr>
          <p:cNvPr id="218" name="Google Shape;218;p3"/>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 Course Code : BTCS2401	       						   Course Name: Computer Graphics</a:t>
            </a:r>
            <a:endParaRPr b="1"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224" name="Shape 224"/>
        <p:cNvGrpSpPr/>
        <p:nvPr/>
      </p:nvGrpSpPr>
      <p:grpSpPr>
        <a:xfrm>
          <a:off x="0" y="0"/>
          <a:ext cx="0" cy="0"/>
          <a:chOff x="0" y="0"/>
          <a:chExt cx="0" cy="0"/>
        </a:xfrm>
      </p:grpSpPr>
      <p:sp>
        <p:nvSpPr>
          <p:cNvPr id="225" name="Google Shape;225;p4"/>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3600" u="none" cap="none" strike="noStrike">
              <a:solidFill>
                <a:schemeClr val="dk1"/>
              </a:solidFill>
              <a:latin typeface="Calibri"/>
              <a:ea typeface="Calibri"/>
              <a:cs typeface="Calibri"/>
              <a:sym typeface="Calibri"/>
            </a:endParaRPr>
          </a:p>
        </p:txBody>
      </p:sp>
      <p:sp>
        <p:nvSpPr>
          <p:cNvPr id="226" name="Google Shape;226;p4"/>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 Course Code : BTCS2401						   Course Name: Computer Graphics</a:t>
            </a:r>
            <a:endParaRPr b="1" i="0" sz="1800" u="none" cap="none" strike="noStrike">
              <a:solidFill>
                <a:schemeClr val="lt1"/>
              </a:solidFill>
              <a:latin typeface="Times New Roman"/>
              <a:ea typeface="Times New Roman"/>
              <a:cs typeface="Times New Roman"/>
              <a:sym typeface="Times New Roman"/>
            </a:endParaRPr>
          </a:p>
        </p:txBody>
      </p:sp>
      <p:sp>
        <p:nvSpPr>
          <p:cNvPr id="227" name="Google Shape;227;p4"/>
          <p:cNvSpPr txBox="1"/>
          <p:nvPr/>
        </p:nvSpPr>
        <p:spPr>
          <a:xfrm>
            <a:off x="182880" y="908720"/>
            <a:ext cx="12009117"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Course Objectives:</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Students will try to learn: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 To introduce the use of the components of a graphics system and become familiar with building approach of graphics system components and algorithms related with them.</a:t>
            </a:r>
            <a:endParaRPr/>
          </a:p>
          <a:p>
            <a:pPr indent="-330200" lvl="0" marL="457200" marR="0" rtl="0" algn="l">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 To learn the basic principles of 3- dimensional computer graphics.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 Provide an understanding of how to scan convert the basic geometrical primitives, how to transform the shapes to fit them as per the picture definition.</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4. Provide an understanding of mapping from a world coordinates to device coordinates, clipping, and projections.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5. To be able to discuss the application of computer graphics concepts in the development of computer games, information visualization, and business applications.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6. To comprehend and analyze the fundamentals of animation, virtual reality, underlying technologies and principles.</a:t>
            </a:r>
            <a:endParaRPr/>
          </a:p>
        </p:txBody>
      </p:sp>
      <p:sp>
        <p:nvSpPr>
          <p:cNvPr id="228" name="Google Shape;228;p4"/>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Name of the Faculty: </a:t>
            </a:r>
            <a:r>
              <a:rPr b="1" lang="en-US" sz="1800">
                <a:solidFill>
                  <a:schemeClr val="lt1"/>
                </a:solidFill>
                <a:latin typeface="Times New Roman"/>
                <a:ea typeface="Times New Roman"/>
                <a:cs typeface="Times New Roman"/>
                <a:sym typeface="Times New Roman"/>
              </a:rPr>
              <a:t>Dr.M.Thirunavukkarasan           </a:t>
            </a:r>
            <a:r>
              <a:rPr b="1" i="0" lang="en-US" sz="1800" u="none" cap="none" strike="noStrike">
                <a:solidFill>
                  <a:schemeClr val="lt1"/>
                </a:solidFill>
                <a:latin typeface="Times New Roman"/>
                <a:ea typeface="Times New Roman"/>
                <a:cs typeface="Times New Roman"/>
                <a:sym typeface="Times New Roman"/>
              </a:rPr>
              <a:t>				</a:t>
            </a:r>
            <a:r>
              <a:rPr b="1" lang="en-US" sz="1800">
                <a:solidFill>
                  <a:schemeClr val="lt1"/>
                </a:solidFill>
                <a:latin typeface="Times New Roman"/>
                <a:ea typeface="Times New Roman"/>
                <a:cs typeface="Times New Roman"/>
                <a:sym typeface="Times New Roman"/>
              </a:rPr>
              <a:t>Program Name: B.Tech</a:t>
            </a:r>
            <a:endParaRPr b="1" sz="1800">
              <a:solidFill>
                <a:schemeClr val="l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234" name="Shape 234"/>
        <p:cNvGrpSpPr/>
        <p:nvPr/>
      </p:nvGrpSpPr>
      <p:grpSpPr>
        <a:xfrm>
          <a:off x="0" y="0"/>
          <a:ext cx="0" cy="0"/>
          <a:chOff x="0" y="0"/>
          <a:chExt cx="0" cy="0"/>
        </a:xfrm>
      </p:grpSpPr>
      <p:sp>
        <p:nvSpPr>
          <p:cNvPr id="235" name="Google Shape;235;p5"/>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236" name="Google Shape;236;p5"/>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rgbClr val="FFFFFF"/>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lang="en-US" sz="1800">
                <a:solidFill>
                  <a:srgbClr val="FFFFFF"/>
                </a:solidFill>
                <a:latin typeface="Times New Roman"/>
                <a:ea typeface="Times New Roman"/>
                <a:cs typeface="Times New Roman"/>
                <a:sym typeface="Times New Roman"/>
              </a:rPr>
            </a:br>
            <a:r>
              <a:rPr b="1" lang="en-US" sz="1800">
                <a:solidFill>
                  <a:srgbClr val="FFFFFF"/>
                </a:solidFill>
                <a:latin typeface="Times New Roman"/>
                <a:ea typeface="Times New Roman"/>
                <a:cs typeface="Times New Roman"/>
                <a:sym typeface="Times New Roman"/>
              </a:rPr>
              <a:t> Course Code : BTCS2401						   Course Name: Computer Graphics</a:t>
            </a:r>
            <a:endParaRPr b="1" sz="1800">
              <a:solidFill>
                <a:srgbClr val="FFFFFF"/>
              </a:solidFill>
              <a:latin typeface="Times New Roman"/>
              <a:ea typeface="Times New Roman"/>
              <a:cs typeface="Times New Roman"/>
              <a:sym typeface="Times New Roman"/>
            </a:endParaRPr>
          </a:p>
        </p:txBody>
      </p:sp>
      <p:sp>
        <p:nvSpPr>
          <p:cNvPr id="237" name="Google Shape;237;p5"/>
          <p:cNvSpPr txBox="1"/>
          <p:nvPr/>
        </p:nvSpPr>
        <p:spPr>
          <a:xfrm>
            <a:off x="0" y="908720"/>
            <a:ext cx="12191996" cy="54168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a:t>
            </a:r>
            <a:r>
              <a:rPr b="1" lang="en-US" sz="2400">
                <a:solidFill>
                  <a:schemeClr val="dk1"/>
                </a:solidFill>
                <a:latin typeface="Times New Roman"/>
                <a:ea typeface="Times New Roman"/>
                <a:cs typeface="Times New Roman"/>
                <a:sym typeface="Times New Roman"/>
              </a:rPr>
              <a:t>COURSE OUTCOMES</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Students will able to: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CO1: </a:t>
            </a:r>
            <a:r>
              <a:rPr lang="en-US" sz="1800">
                <a:solidFill>
                  <a:schemeClr val="dk1"/>
                </a:solidFill>
                <a:latin typeface="Times New Roman"/>
                <a:ea typeface="Times New Roman"/>
                <a:cs typeface="Times New Roman"/>
                <a:sym typeface="Times New Roman"/>
              </a:rPr>
              <a:t>To list the basic concepts used in computer graphics.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CO2: </a:t>
            </a:r>
            <a:r>
              <a:rPr lang="en-US" sz="1800">
                <a:solidFill>
                  <a:schemeClr val="dk1"/>
                </a:solidFill>
                <a:latin typeface="Times New Roman"/>
                <a:ea typeface="Times New Roman"/>
                <a:cs typeface="Times New Roman"/>
                <a:sym typeface="Times New Roman"/>
              </a:rPr>
              <a:t>Apply principles and techniques of computer graphics, e.g., the graphics pipeline, and Bresenham algorithm for speedy line and circle generation.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CO3: </a:t>
            </a:r>
            <a:r>
              <a:rPr lang="en-US" sz="1800">
                <a:solidFill>
                  <a:schemeClr val="dk1"/>
                </a:solidFill>
                <a:latin typeface="Times New Roman"/>
                <a:ea typeface="Times New Roman"/>
                <a:cs typeface="Times New Roman"/>
                <a:sym typeface="Times New Roman"/>
              </a:rPr>
              <a:t>Apply computer graphics concepts in the development of computer games, information visualization, and business applications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CO4: </a:t>
            </a:r>
            <a:r>
              <a:rPr lang="en-US" sz="1800">
                <a:solidFill>
                  <a:schemeClr val="dk1"/>
                </a:solidFill>
                <a:latin typeface="Times New Roman"/>
                <a:ea typeface="Times New Roman"/>
                <a:cs typeface="Times New Roman"/>
                <a:sym typeface="Times New Roman"/>
              </a:rPr>
              <a:t>To develop a facility with the relevant mathematics of computer graphics, e.g., 3D rotations are using vector algebra, geometrical transformations and projections using homogeneous co-ordinations.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CO5: </a:t>
            </a:r>
            <a:r>
              <a:rPr lang="en-US" sz="1800">
                <a:solidFill>
                  <a:schemeClr val="dk1"/>
                </a:solidFill>
                <a:latin typeface="Times New Roman"/>
                <a:ea typeface="Times New Roman"/>
                <a:cs typeface="Times New Roman"/>
                <a:sym typeface="Times New Roman"/>
              </a:rPr>
              <a:t>Apply principles and techniques of computer graphics, e.g., the graphics pipeline, and Bresenham algorithm for speedy line and circle generation.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CO6: </a:t>
            </a:r>
            <a:r>
              <a:rPr lang="en-US" sz="1800">
                <a:solidFill>
                  <a:schemeClr val="dk1"/>
                </a:solidFill>
                <a:latin typeface="Times New Roman"/>
                <a:ea typeface="Times New Roman"/>
                <a:cs typeface="Times New Roman"/>
                <a:sym typeface="Times New Roman"/>
              </a:rPr>
              <a:t>Understanding of latest advances and its applications in Computer Graphics</a:t>
            </a:r>
            <a:endParaRPr/>
          </a:p>
        </p:txBody>
      </p:sp>
      <p:sp>
        <p:nvSpPr>
          <p:cNvPr id="238" name="Google Shape;238;p5"/>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Name of the Faculty: </a:t>
            </a:r>
            <a:r>
              <a:rPr b="1" lang="en-US" sz="1800">
                <a:solidFill>
                  <a:schemeClr val="lt1"/>
                </a:solidFill>
                <a:latin typeface="Tinos"/>
                <a:ea typeface="Tinos"/>
                <a:cs typeface="Tinos"/>
                <a:sym typeface="Tinos"/>
              </a:rPr>
              <a:t>Dr.M.Thirunavukkarasan           </a:t>
            </a:r>
            <a:r>
              <a:rPr b="1" i="0" lang="en-US" sz="1800" u="none" cap="none" strike="noStrike">
                <a:solidFill>
                  <a:schemeClr val="lt1"/>
                </a:solidFill>
                <a:latin typeface="Tinos"/>
                <a:ea typeface="Tinos"/>
                <a:cs typeface="Tinos"/>
                <a:sym typeface="Tinos"/>
              </a:rPr>
              <a:t>				</a:t>
            </a:r>
            <a:r>
              <a:rPr b="1" lang="en-US" sz="1800">
                <a:solidFill>
                  <a:schemeClr val="lt1"/>
                </a:solidFill>
                <a:latin typeface="Tinos"/>
                <a:ea typeface="Tinos"/>
                <a:cs typeface="Tinos"/>
                <a:sym typeface="Tinos"/>
              </a:rPr>
              <a:t>Program Name: B.Tech</a:t>
            </a:r>
            <a:endParaRPr b="1" sz="18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244" name="Shape 244"/>
        <p:cNvGrpSpPr/>
        <p:nvPr/>
      </p:nvGrpSpPr>
      <p:grpSpPr>
        <a:xfrm>
          <a:off x="0" y="0"/>
          <a:ext cx="0" cy="0"/>
          <a:chOff x="0" y="0"/>
          <a:chExt cx="0" cy="0"/>
        </a:xfrm>
      </p:grpSpPr>
      <p:sp>
        <p:nvSpPr>
          <p:cNvPr id="245" name="Google Shape;245;p6"/>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246" name="Google Shape;246;p6"/>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rgbClr val="FFFFFF"/>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lang="en-US" sz="1800">
                <a:solidFill>
                  <a:srgbClr val="FFFFFF"/>
                </a:solidFill>
                <a:latin typeface="Times New Roman"/>
                <a:ea typeface="Times New Roman"/>
                <a:cs typeface="Times New Roman"/>
                <a:sym typeface="Times New Roman"/>
              </a:rPr>
            </a:br>
            <a:r>
              <a:rPr b="1" lang="en-US" sz="1800">
                <a:solidFill>
                  <a:srgbClr val="FFFFFF"/>
                </a:solidFill>
                <a:latin typeface="Times New Roman"/>
                <a:ea typeface="Times New Roman"/>
                <a:cs typeface="Times New Roman"/>
                <a:sym typeface="Times New Roman"/>
              </a:rPr>
              <a:t> Course Code : BTCS2401						   Course Name: Computer Graphics</a:t>
            </a:r>
            <a:endParaRPr b="1" sz="1800">
              <a:solidFill>
                <a:srgbClr val="FFFFFF"/>
              </a:solidFill>
              <a:latin typeface="Times New Roman"/>
              <a:ea typeface="Times New Roman"/>
              <a:cs typeface="Times New Roman"/>
              <a:sym typeface="Times New Roman"/>
            </a:endParaRPr>
          </a:p>
        </p:txBody>
      </p:sp>
      <p:sp>
        <p:nvSpPr>
          <p:cNvPr id="247" name="Google Shape;247;p6"/>
          <p:cNvSpPr txBox="1"/>
          <p:nvPr/>
        </p:nvSpPr>
        <p:spPr>
          <a:xfrm>
            <a:off x="1036320" y="1539240"/>
            <a:ext cx="104851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WHAT IS COMPUTER GRAPHICS</a:t>
            </a:r>
            <a:endParaRPr/>
          </a:p>
        </p:txBody>
      </p:sp>
      <p:sp>
        <p:nvSpPr>
          <p:cNvPr id="248" name="Google Shape;248;p6"/>
          <p:cNvSpPr txBox="1"/>
          <p:nvPr/>
        </p:nvSpPr>
        <p:spPr>
          <a:xfrm>
            <a:off x="385011" y="2377440"/>
            <a:ext cx="11288829"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The branch of Computer Science that deals with generating images with the aid of computers is called of Computer Graphics.</a:t>
            </a:r>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(or)</a:t>
            </a:r>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Computer Graphics is the art of drawing lines, circles, pictures etc. using computer with the help of programming.</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p:txBody>
      </p:sp>
      <p:sp>
        <p:nvSpPr>
          <p:cNvPr id="249" name="Google Shape;249;p6"/>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Name of the Faculty: </a:t>
            </a:r>
            <a:r>
              <a:rPr b="1" lang="en-US" sz="1800">
                <a:solidFill>
                  <a:schemeClr val="lt1"/>
                </a:solidFill>
                <a:latin typeface="Tinos"/>
                <a:ea typeface="Tinos"/>
                <a:cs typeface="Tinos"/>
                <a:sym typeface="Tinos"/>
              </a:rPr>
              <a:t>Dr.M.Thirunavukkarasan           </a:t>
            </a:r>
            <a:r>
              <a:rPr b="1" i="0" lang="en-US" sz="1800" u="none" cap="none" strike="noStrike">
                <a:solidFill>
                  <a:schemeClr val="lt1"/>
                </a:solidFill>
                <a:latin typeface="Tinos"/>
                <a:ea typeface="Tinos"/>
                <a:cs typeface="Tinos"/>
                <a:sym typeface="Tinos"/>
              </a:rPr>
              <a:t>				</a:t>
            </a:r>
            <a:r>
              <a:rPr b="1" lang="en-US" sz="1800">
                <a:solidFill>
                  <a:schemeClr val="lt1"/>
                </a:solidFill>
                <a:latin typeface="Tinos"/>
                <a:ea typeface="Tinos"/>
                <a:cs typeface="Tinos"/>
                <a:sym typeface="Tinos"/>
              </a:rPr>
              <a:t>Program Name: B.Tech</a:t>
            </a:r>
            <a:endParaRPr b="1" sz="18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255" name="Shape 255"/>
        <p:cNvGrpSpPr/>
        <p:nvPr/>
      </p:nvGrpSpPr>
      <p:grpSpPr>
        <a:xfrm>
          <a:off x="0" y="0"/>
          <a:ext cx="0" cy="0"/>
          <a:chOff x="0" y="0"/>
          <a:chExt cx="0" cy="0"/>
        </a:xfrm>
      </p:grpSpPr>
      <p:sp>
        <p:nvSpPr>
          <p:cNvPr id="256" name="Google Shape;256;p7"/>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257" name="Google Shape;257;p7"/>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rgbClr val="FFFFFF"/>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lang="en-US" sz="1800">
                <a:solidFill>
                  <a:srgbClr val="FFFFFF"/>
                </a:solidFill>
                <a:latin typeface="Times New Roman"/>
                <a:ea typeface="Times New Roman"/>
                <a:cs typeface="Times New Roman"/>
                <a:sym typeface="Times New Roman"/>
              </a:rPr>
            </a:br>
            <a:r>
              <a:rPr b="1" lang="en-US" sz="1800">
                <a:solidFill>
                  <a:srgbClr val="FFFFFF"/>
                </a:solidFill>
                <a:latin typeface="Times New Roman"/>
                <a:ea typeface="Times New Roman"/>
                <a:cs typeface="Times New Roman"/>
                <a:sym typeface="Times New Roman"/>
              </a:rPr>
              <a:t> Course Code : BTCS2401						   Course Name: Computer Graphics</a:t>
            </a:r>
            <a:endParaRPr b="1" sz="18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
        <p:nvSpPr>
          <p:cNvPr id="258" name="Google Shape;258;p7"/>
          <p:cNvSpPr txBox="1"/>
          <p:nvPr/>
        </p:nvSpPr>
        <p:spPr>
          <a:xfrm>
            <a:off x="1036320" y="1539240"/>
            <a:ext cx="104851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INTRODUCTION</a:t>
            </a:r>
            <a:endParaRPr/>
          </a:p>
        </p:txBody>
      </p:sp>
      <p:sp>
        <p:nvSpPr>
          <p:cNvPr id="259" name="Google Shape;259;p7"/>
          <p:cNvSpPr txBox="1"/>
          <p:nvPr/>
        </p:nvSpPr>
        <p:spPr>
          <a:xfrm>
            <a:off x="385011" y="2377440"/>
            <a:ext cx="11288829" cy="31085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 In computer graphics, a digital differential analyzer (DDA) is hardware or software used for interpolation of variables over an interval between start and end point.</a:t>
            </a:r>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DDAs are used for rasterization of lines, triangles and polygons. They can be extended to non linear functions, such as perspective correct texture mapping, quadratic curves, and traversing voxels.</a:t>
            </a:r>
            <a:endParaRPr/>
          </a:p>
        </p:txBody>
      </p:sp>
      <p:sp>
        <p:nvSpPr>
          <p:cNvPr id="260" name="Google Shape;260;p7"/>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Name of the Faculty: </a:t>
            </a:r>
            <a:r>
              <a:rPr b="1" lang="en-US" sz="1800">
                <a:solidFill>
                  <a:schemeClr val="lt1"/>
                </a:solidFill>
                <a:latin typeface="Tinos"/>
                <a:ea typeface="Tinos"/>
                <a:cs typeface="Tinos"/>
                <a:sym typeface="Tinos"/>
              </a:rPr>
              <a:t>Dr.M.Thirunavukkarasan           </a:t>
            </a:r>
            <a:r>
              <a:rPr b="1" i="0" lang="en-US" sz="1800" u="none" cap="none" strike="noStrike">
                <a:solidFill>
                  <a:schemeClr val="lt1"/>
                </a:solidFill>
                <a:latin typeface="Tinos"/>
                <a:ea typeface="Tinos"/>
                <a:cs typeface="Tinos"/>
                <a:sym typeface="Tinos"/>
              </a:rPr>
              <a:t>				</a:t>
            </a:r>
            <a:r>
              <a:rPr b="1" lang="en-US" sz="1800">
                <a:solidFill>
                  <a:schemeClr val="lt1"/>
                </a:solidFill>
                <a:latin typeface="Tinos"/>
                <a:ea typeface="Tinos"/>
                <a:cs typeface="Tinos"/>
                <a:sym typeface="Tinos"/>
              </a:rPr>
              <a:t>Program Name: B.Tech</a:t>
            </a:r>
            <a:endParaRPr b="1" sz="18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266" name="Shape 266"/>
        <p:cNvGrpSpPr/>
        <p:nvPr/>
      </p:nvGrpSpPr>
      <p:grpSpPr>
        <a:xfrm>
          <a:off x="0" y="0"/>
          <a:ext cx="0" cy="0"/>
          <a:chOff x="0" y="0"/>
          <a:chExt cx="0" cy="0"/>
        </a:xfrm>
      </p:grpSpPr>
      <p:sp>
        <p:nvSpPr>
          <p:cNvPr id="267" name="Google Shape;267;p8"/>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268" name="Google Shape;268;p8"/>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rgbClr val="FFFFFF"/>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lang="en-US" sz="1800">
                <a:solidFill>
                  <a:srgbClr val="FFFFFF"/>
                </a:solidFill>
                <a:latin typeface="Times New Roman"/>
                <a:ea typeface="Times New Roman"/>
                <a:cs typeface="Times New Roman"/>
                <a:sym typeface="Times New Roman"/>
              </a:rPr>
            </a:br>
            <a:r>
              <a:rPr b="1" lang="en-US" sz="1800">
                <a:solidFill>
                  <a:srgbClr val="FFFFFF"/>
                </a:solidFill>
                <a:latin typeface="Times New Roman"/>
                <a:ea typeface="Times New Roman"/>
                <a:cs typeface="Times New Roman"/>
                <a:sym typeface="Times New Roman"/>
              </a:rPr>
              <a:t> Course Code : BTCS2401						   Course Name: Computer Graphics</a:t>
            </a:r>
            <a:endParaRPr b="1" sz="1800">
              <a:solidFill>
                <a:srgbClr val="FFFFFF"/>
              </a:solidFill>
              <a:latin typeface="Times New Roman"/>
              <a:ea typeface="Times New Roman"/>
              <a:cs typeface="Times New Roman"/>
              <a:sym typeface="Times New Roman"/>
            </a:endParaRPr>
          </a:p>
        </p:txBody>
      </p:sp>
      <p:sp>
        <p:nvSpPr>
          <p:cNvPr id="269" name="Google Shape;269;p8"/>
          <p:cNvSpPr txBox="1"/>
          <p:nvPr/>
        </p:nvSpPr>
        <p:spPr>
          <a:xfrm>
            <a:off x="419100" y="1402080"/>
            <a:ext cx="11442700"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The DDA method can be implemented using floating point or integer arithmetic.</a:t>
            </a:r>
            <a:endParaRPr/>
          </a:p>
          <a:p>
            <a:pPr indent="0" lvl="0" marL="0" marR="0" rtl="0" algn="just">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The native floating-point implementation requires one addition and one rounding operation per interpolated value (e.g. coordinate x, y , depth, color component etc.) and output result.</a:t>
            </a:r>
            <a:endParaRPr/>
          </a:p>
          <a:p>
            <a:pPr indent="0" lvl="0" marL="0" marR="0" rtl="0" algn="just">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This process is only efficient when an FPU with fast add and rounding operation will be available.</a:t>
            </a:r>
            <a:endParaRPr/>
          </a:p>
        </p:txBody>
      </p:sp>
      <p:sp>
        <p:nvSpPr>
          <p:cNvPr id="270" name="Google Shape;270;p8"/>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lt1"/>
                </a:solidFill>
                <a:latin typeface="Tinos"/>
                <a:ea typeface="Tinos"/>
                <a:cs typeface="Tinos"/>
                <a:sym typeface="Tinos"/>
              </a:rPr>
              <a:t>Name of the Faculty: </a:t>
            </a:r>
            <a:r>
              <a:rPr b="1" lang="en-US" sz="1800">
                <a:solidFill>
                  <a:schemeClr val="lt1"/>
                </a:solidFill>
                <a:latin typeface="Tinos"/>
                <a:ea typeface="Tinos"/>
                <a:cs typeface="Tinos"/>
                <a:sym typeface="Tinos"/>
              </a:rPr>
              <a:t>Dr.M.Thirunavukkarasan                        </a:t>
            </a:r>
            <a:r>
              <a:rPr b="1" i="0" lang="en-US" sz="1800" u="none" cap="none" strike="noStrike">
                <a:solidFill>
                  <a:schemeClr val="lt1"/>
                </a:solidFill>
                <a:latin typeface="Tinos"/>
                <a:ea typeface="Tinos"/>
                <a:cs typeface="Tinos"/>
                <a:sym typeface="Tinos"/>
              </a:rPr>
              <a:t>	</a:t>
            </a:r>
            <a:r>
              <a:rPr b="1" lang="en-US" sz="1800">
                <a:solidFill>
                  <a:schemeClr val="lt1"/>
                </a:solidFill>
                <a:latin typeface="Tinos"/>
                <a:ea typeface="Tinos"/>
                <a:cs typeface="Tinos"/>
                <a:sym typeface="Tinos"/>
              </a:rPr>
              <a:t>Program Name: B.Tech</a:t>
            </a:r>
            <a:endParaRPr b="1" sz="18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1800" u="none" cap="none" strike="noStrike">
              <a:solidFill>
                <a:schemeClr val="lt1"/>
              </a:solidFill>
              <a:latin typeface="Tinos"/>
              <a:ea typeface="Tinos"/>
              <a:cs typeface="Tinos"/>
              <a:sym typeface="Tino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276" name="Shape 276"/>
        <p:cNvGrpSpPr/>
        <p:nvPr/>
      </p:nvGrpSpPr>
      <p:grpSpPr>
        <a:xfrm>
          <a:off x="0" y="0"/>
          <a:ext cx="0" cy="0"/>
          <a:chOff x="0" y="0"/>
          <a:chExt cx="0" cy="0"/>
        </a:xfrm>
      </p:grpSpPr>
      <p:sp>
        <p:nvSpPr>
          <p:cNvPr id="277" name="Google Shape;277;p9"/>
          <p:cNvSpPr txBox="1"/>
          <p:nvPr/>
        </p:nvSpPr>
        <p:spPr>
          <a:xfrm>
            <a:off x="571500" y="214313"/>
            <a:ext cx="10763251"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278" name="Google Shape;278;p9"/>
          <p:cNvSpPr txBox="1"/>
          <p:nvPr/>
        </p:nvSpPr>
        <p:spPr>
          <a:xfrm>
            <a:off x="-1" y="0"/>
            <a:ext cx="12191999" cy="90872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2800">
                <a:solidFill>
                  <a:srgbClr val="FFFFFF"/>
                </a:solidFill>
                <a:latin typeface="Times New Roman"/>
                <a:ea typeface="Times New Roman"/>
                <a:cs typeface="Times New Roman"/>
                <a:sym typeface="Times New Roman"/>
              </a:rPr>
              <a:t>School of Computing Science and Engineering</a:t>
            </a:r>
            <a:endParaRPr/>
          </a:p>
          <a:p>
            <a:pPr indent="0" lvl="0" marL="0" marR="0" rtl="0" algn="ctr">
              <a:lnSpc>
                <a:spcPct val="90000"/>
              </a:lnSpc>
              <a:spcBef>
                <a:spcPts val="0"/>
              </a:spcBef>
              <a:spcAft>
                <a:spcPts val="0"/>
              </a:spcAft>
              <a:buNone/>
            </a:pPr>
            <a:br>
              <a:rPr b="1" lang="en-US" sz="1800">
                <a:solidFill>
                  <a:srgbClr val="FFFFFF"/>
                </a:solidFill>
                <a:latin typeface="Times New Roman"/>
                <a:ea typeface="Times New Roman"/>
                <a:cs typeface="Times New Roman"/>
                <a:sym typeface="Times New Roman"/>
              </a:rPr>
            </a:br>
            <a:r>
              <a:rPr b="1" lang="en-US" sz="1800">
                <a:solidFill>
                  <a:srgbClr val="FFFFFF"/>
                </a:solidFill>
                <a:latin typeface="Times New Roman"/>
                <a:ea typeface="Times New Roman"/>
                <a:cs typeface="Times New Roman"/>
                <a:sym typeface="Times New Roman"/>
              </a:rPr>
              <a:t> Course Code : BTCS2401						   Course Name: Computer Graphics</a:t>
            </a:r>
            <a:endParaRPr b="1" sz="1800">
              <a:solidFill>
                <a:srgbClr val="FFFFFF"/>
              </a:solidFill>
              <a:latin typeface="Times New Roman"/>
              <a:ea typeface="Times New Roman"/>
              <a:cs typeface="Times New Roman"/>
              <a:sym typeface="Times New Roman"/>
            </a:endParaRPr>
          </a:p>
        </p:txBody>
      </p:sp>
      <p:sp>
        <p:nvSpPr>
          <p:cNvPr id="279" name="Google Shape;279;p9"/>
          <p:cNvSpPr txBox="1"/>
          <p:nvPr/>
        </p:nvSpPr>
        <p:spPr>
          <a:xfrm>
            <a:off x="571500" y="1524208"/>
            <a:ext cx="110744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The fixed-point integer operation requires two additions per output cycle, and in case of fractional part overflow, one additional increment and subtraction. </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The probability of fractional part overflows is proportional to the ratio m of the interpolated start/end values.</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DDAs are well suited for hardware implementation and can be pipelined for maximized throughput.</a:t>
            </a:r>
            <a:endParaRPr/>
          </a:p>
        </p:txBody>
      </p:sp>
      <p:sp>
        <p:nvSpPr>
          <p:cNvPr id="280" name="Google Shape;280;p9"/>
          <p:cNvSpPr txBox="1"/>
          <p:nvPr/>
        </p:nvSpPr>
        <p:spPr>
          <a:xfrm>
            <a:off x="-1" y="6416040"/>
            <a:ext cx="12191998" cy="441960"/>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800">
                <a:solidFill>
                  <a:schemeClr val="lt1"/>
                </a:solidFill>
                <a:latin typeface="Tinos"/>
                <a:ea typeface="Tinos"/>
                <a:cs typeface="Tinos"/>
                <a:sym typeface="Tinos"/>
              </a:rPr>
              <a:t>Name of the Faculty: Dr.M.Thirunavukkarasan			Program Name: B.Tech</a:t>
            </a:r>
            <a:endParaRPr b="1" i="0" sz="1800" u="none" cap="none" strike="noStrike">
              <a:solidFill>
                <a:schemeClr val="lt1"/>
              </a:solidFill>
              <a:latin typeface="Tinos"/>
              <a:ea typeface="Tinos"/>
              <a:cs typeface="Tinos"/>
              <a:sym typeface="Tino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graphic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omputer graphic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2020-05-05T09:43:45Z</dcterms:created>
  <dc:creator>VIJAY RAMALINGAM</dc:creator>
</cp:coreProperties>
</file>