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74" r:id="rId2"/>
  </p:sldMasterIdLst>
  <p:notesMasterIdLst>
    <p:notesMasterId r:id="rId13"/>
  </p:notesMasterIdLst>
  <p:handoutMasterIdLst>
    <p:handoutMasterId r:id="rId14"/>
  </p:handoutMasterIdLst>
  <p:sldIdLst>
    <p:sldId id="353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35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4111"/>
    <p:restoredTop sz="94696"/>
  </p:normalViewPr>
  <p:slideViewPr>
    <p:cSldViewPr snapToGrid="0" snapToObjects="1">
      <p:cViewPr>
        <p:scale>
          <a:sx n="62" d="100"/>
          <a:sy n="62" d="100"/>
        </p:scale>
        <p:origin x="-648" y="-2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FA247-0B2D-A648-ACD1-EF9D1C1BBAEB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106177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440357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15239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    Course Name: Computer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>
          <a:xfrm>
            <a:off x="-2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lang="en-IN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M.Arvindhan</a:t>
            </a:r>
            <a:r>
              <a:rPr lang="en-IN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</a:t>
            </a: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 smtClean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4810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00DCB-54F7-47FF-8DA1-4BF9D1F9E725}" type="slidenum">
              <a:rPr lang="en-US" altLang="nl-NL" smtClean="0"/>
              <a:pPr>
                <a:defRPr/>
              </a:pPr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="" xmlns:p14="http://schemas.microsoft.com/office/powerpoint/2010/main" val="2311667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15239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    Course Name: Computer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>
          <a:xfrm>
            <a:off x="-2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lang="en-IN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M.Arvindhan</a:t>
            </a:r>
            <a:r>
              <a:rPr lang="en-IN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</a:t>
            </a: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 smtClean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 noChangeArrowheads="1"/>
          </p:cNvSpPr>
          <p:nvPr userDrawn="1"/>
        </p:nvSpPr>
        <p:spPr>
          <a:xfrm>
            <a:off x="15239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    Course Name: Computer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0" name="Title 1"/>
          <p:cNvSpPr txBox="1">
            <a:spLocks noChangeArrowheads="1"/>
          </p:cNvSpPr>
          <p:nvPr userDrawn="1"/>
        </p:nvSpPr>
        <p:spPr>
          <a:xfrm>
            <a:off x="-2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lang="en-IN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M.Arvindhan</a:t>
            </a:r>
            <a:r>
              <a:rPr lang="en-IN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</a:t>
            </a: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 smtClean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9454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 noChangeArrowheads="1"/>
          </p:cNvSpPr>
          <p:nvPr userDrawn="1"/>
        </p:nvSpPr>
        <p:spPr>
          <a:xfrm>
            <a:off x="-4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 noChangeArrowheads="1"/>
          </p:cNvSpPr>
          <p:nvPr userDrawn="1"/>
        </p:nvSpPr>
        <p:spPr>
          <a:xfrm>
            <a:off x="-2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lang="en-IN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M.Arvindhan</a:t>
            </a:r>
            <a:r>
              <a:rPr lang="en-IN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</a:t>
            </a: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 smtClean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195" y="0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19706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305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1012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0336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2812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705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97063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26329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1271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24950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48100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00DCB-54F7-47FF-8DA1-4BF9D1F9E725}" type="slidenum">
              <a:rPr lang="en-US" altLang="nl-NL" smtClean="0"/>
              <a:pPr>
                <a:defRPr/>
              </a:pPr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="" xmlns:p14="http://schemas.microsoft.com/office/powerpoint/2010/main" val="231166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6000"/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6000"/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896"/>
            <a:ext cx="11582400" cy="1143000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chemeClr val="accent6">
                    <a:lumMod val="10000"/>
                  </a:schemeClr>
                </a:solidFill>
                <a:latin typeface="Bookman Old Style" pitchFamily="18" charset="0"/>
              </a:rPr>
              <a:t>		</a:t>
            </a:r>
            <a:br>
              <a:rPr lang="en-US" sz="2000" b="1" dirty="0">
                <a:solidFill>
                  <a:schemeClr val="accent6">
                    <a:lumMod val="10000"/>
                  </a:schemeClr>
                </a:solidFill>
                <a:latin typeface="Bookman Old Style" pitchFamily="18" charset="0"/>
              </a:rPr>
            </a:br>
            <a:r>
              <a:rPr lang="en-US" sz="2000" b="1" dirty="0">
                <a:solidFill>
                  <a:schemeClr val="accent6">
                    <a:lumMod val="10000"/>
                  </a:schemeClr>
                </a:solidFill>
                <a:latin typeface="Bookman Old Style" pitchFamily="18" charset="0"/>
              </a:rPr>
              <a:t>	</a:t>
            </a:r>
            <a:r>
              <a:rPr lang="en-US" sz="2000" b="1" dirty="0" smtClean="0">
                <a:solidFill>
                  <a:schemeClr val="accent6">
                    <a:lumMod val="10000"/>
                  </a:schemeClr>
                </a:solidFill>
                <a:latin typeface="Bookman Old Style" pitchFamily="18" charset="0"/>
              </a:rPr>
              <a:t>  </a:t>
            </a:r>
            <a:r>
              <a:rPr lang="en-US" sz="3100" b="1" dirty="0" smtClean="0">
                <a:solidFill>
                  <a:srgbClr val="FF0000"/>
                </a:solidFill>
                <a:latin typeface="Bookman Old Style" pitchFamily="18" charset="0"/>
              </a:rPr>
              <a:t>SCHOOL  OF COMPUTING SCIENCE AND ENGINEERING</a:t>
            </a:r>
            <a:r>
              <a:rPr lang="en-US" sz="4900" b="1" dirty="0">
                <a:solidFill>
                  <a:srgbClr val="FF0000"/>
                </a:solidFill>
                <a:latin typeface="Bookman Old Style" pitchFamily="18" charset="0"/>
              </a:rPr>
              <a:t/>
            </a:r>
            <a:br>
              <a:rPr lang="en-US" sz="4900" b="1" dirty="0">
                <a:solidFill>
                  <a:srgbClr val="FF0000"/>
                </a:solidFill>
                <a:latin typeface="Bookman Old Style" pitchFamily="18" charset="0"/>
              </a:rPr>
            </a:br>
            <a:endParaRPr lang="en-US" sz="49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981201"/>
            <a:ext cx="9245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10000"/>
                  </a:schemeClr>
                </a:solidFill>
                <a:latin typeface="Bookman Old Style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B.Tech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Course Code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BTCS2401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Course 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Computer Graphics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Teacher :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Dr.M.Thirunavukkarasan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2971800"/>
            <a:ext cx="6096000" cy="3886200"/>
          </a:xfrm>
          <a:prstGeom prst="rtTriangl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1767840" cy="11125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57605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Screenshot (78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52251"/>
            <a:ext cx="12191999" cy="6858000"/>
          </a:xfrm>
        </p:spPr>
      </p:pic>
    </p:spTree>
    <p:extLst>
      <p:ext uri="{BB962C8B-B14F-4D97-AF65-F5344CB8AC3E}">
        <p14:creationId xmlns="" xmlns:p14="http://schemas.microsoft.com/office/powerpoint/2010/main" val="65720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3000"/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Course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Name:Computer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5759" y="1706880"/>
            <a:ext cx="10485120" cy="406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marR="30480" indent="-342900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lang="en-US" b="1" spc="-5" dirty="0" smtClean="0">
                <a:cs typeface="Calibri"/>
              </a:rPr>
              <a:t>The decision </a:t>
            </a:r>
            <a:r>
              <a:rPr lang="en-US" b="1" spc="-20" dirty="0" smtClean="0">
                <a:cs typeface="Calibri"/>
              </a:rPr>
              <a:t>parameter </a:t>
            </a:r>
            <a:r>
              <a:rPr lang="en-US" b="1" dirty="0" smtClean="0">
                <a:cs typeface="Calibri"/>
              </a:rPr>
              <a:t>is the </a:t>
            </a:r>
            <a:r>
              <a:rPr lang="en-US" b="1" spc="-15" dirty="0" smtClean="0">
                <a:cs typeface="Calibri"/>
              </a:rPr>
              <a:t>circle at </a:t>
            </a:r>
            <a:r>
              <a:rPr lang="en-US" b="1" dirty="0" smtClean="0">
                <a:cs typeface="Calibri"/>
              </a:rPr>
              <a:t>the </a:t>
            </a:r>
            <a:r>
              <a:rPr lang="en-US" b="1" spc="-10" dirty="0" smtClean="0">
                <a:cs typeface="Calibri"/>
              </a:rPr>
              <a:t>midpoint  between </a:t>
            </a:r>
            <a:r>
              <a:rPr lang="en-US" b="1" dirty="0" smtClean="0">
                <a:cs typeface="Calibri"/>
              </a:rPr>
              <a:t>the </a:t>
            </a:r>
            <a:r>
              <a:rPr lang="en-US" b="1" spc="-15" dirty="0" smtClean="0">
                <a:cs typeface="Calibri"/>
              </a:rPr>
              <a:t>pixels </a:t>
            </a:r>
            <a:r>
              <a:rPr lang="en-US" b="1" i="1" spc="-5" dirty="0" err="1" smtClean="0">
                <a:solidFill>
                  <a:srgbClr val="3817FF"/>
                </a:solidFill>
                <a:cs typeface="Calibri"/>
              </a:rPr>
              <a:t>y</a:t>
            </a:r>
            <a:r>
              <a:rPr lang="en-US" b="1" i="1" spc="-7" baseline="-20833" dirty="0" err="1" smtClean="0">
                <a:solidFill>
                  <a:srgbClr val="3817FF"/>
                </a:solidFill>
                <a:cs typeface="Calibri"/>
              </a:rPr>
              <a:t>k</a:t>
            </a:r>
            <a:r>
              <a:rPr lang="en-US" b="1" spc="-5" dirty="0" err="1" smtClean="0">
                <a:cs typeface="Calibri"/>
              </a:rPr>
              <a:t>and</a:t>
            </a:r>
            <a:r>
              <a:rPr lang="en-US" b="1" spc="-5" dirty="0" smtClean="0">
                <a:cs typeface="Calibri"/>
              </a:rPr>
              <a:t> </a:t>
            </a:r>
            <a:r>
              <a:rPr lang="en-US" b="1" i="1" dirty="0" err="1" smtClean="0">
                <a:solidFill>
                  <a:srgbClr val="3817FF"/>
                </a:solidFill>
                <a:cs typeface="Calibri"/>
              </a:rPr>
              <a:t>y</a:t>
            </a:r>
            <a:r>
              <a:rPr lang="en-US" b="1" i="1" baseline="-20833" dirty="0" err="1" smtClean="0">
                <a:solidFill>
                  <a:srgbClr val="3817FF"/>
                </a:solidFill>
                <a:cs typeface="Calibri"/>
              </a:rPr>
              <a:t>k</a:t>
            </a:r>
            <a:r>
              <a:rPr lang="en-US" b="1" i="1" baseline="-20833" dirty="0" smtClean="0">
                <a:solidFill>
                  <a:srgbClr val="3817FF"/>
                </a:solidFill>
                <a:cs typeface="Calibri"/>
              </a:rPr>
              <a:t> </a:t>
            </a:r>
            <a:r>
              <a:rPr lang="en-US" b="1" dirty="0" smtClean="0">
                <a:solidFill>
                  <a:srgbClr val="3817FF"/>
                </a:solidFill>
                <a:cs typeface="Calibri"/>
              </a:rPr>
              <a:t>–</a:t>
            </a:r>
            <a:r>
              <a:rPr lang="en-US" b="1" spc="-200" dirty="0" smtClean="0">
                <a:solidFill>
                  <a:srgbClr val="3817FF"/>
                </a:solidFill>
                <a:cs typeface="Calibri"/>
              </a:rPr>
              <a:t> </a:t>
            </a:r>
            <a:r>
              <a:rPr lang="en-US" b="1" dirty="0" smtClean="0">
                <a:solidFill>
                  <a:srgbClr val="3817FF"/>
                </a:solidFill>
                <a:cs typeface="Calibri"/>
              </a:rPr>
              <a:t>1</a:t>
            </a:r>
            <a:r>
              <a:rPr lang="en-US" b="1" dirty="0" smtClean="0">
                <a:cs typeface="Calibri"/>
              </a:rPr>
              <a:t>.</a:t>
            </a:r>
            <a:endParaRPr lang="en-US" dirty="0" smtClean="0">
              <a:cs typeface="Calibri"/>
            </a:endParaRPr>
          </a:p>
          <a:p>
            <a:pPr marL="1667510">
              <a:lnSpc>
                <a:spcPct val="100000"/>
              </a:lnSpc>
              <a:spcBef>
                <a:spcPts val="315"/>
              </a:spcBef>
            </a:pPr>
            <a:r>
              <a:rPr lang="en-US" b="1" spc="-5" dirty="0" smtClean="0">
                <a:solidFill>
                  <a:srgbClr val="00AF50"/>
                </a:solidFill>
                <a:cs typeface="Calibri"/>
              </a:rPr>
              <a:t>f=</a:t>
            </a:r>
            <a:r>
              <a:rPr lang="en-US" b="1" spc="-5" dirty="0" err="1" smtClean="0">
                <a:solidFill>
                  <a:srgbClr val="00AF50"/>
                </a:solidFill>
                <a:cs typeface="Calibri"/>
              </a:rPr>
              <a:t>f</a:t>
            </a:r>
            <a:r>
              <a:rPr lang="en-US" b="1" spc="-7" baseline="-20833" dirty="0" err="1" smtClean="0">
                <a:solidFill>
                  <a:srgbClr val="00AF50"/>
                </a:solidFill>
                <a:cs typeface="Calibri"/>
              </a:rPr>
              <a:t>circle</a:t>
            </a:r>
            <a:r>
              <a:rPr lang="en-US" b="1" spc="-5" dirty="0" smtClean="0">
                <a:solidFill>
                  <a:srgbClr val="00AF50"/>
                </a:solidFill>
                <a:cs typeface="Calibri"/>
              </a:rPr>
              <a:t>(x</a:t>
            </a:r>
            <a:r>
              <a:rPr lang="en-US" b="1" spc="-7" baseline="-20833" dirty="0" smtClean="0">
                <a:solidFill>
                  <a:srgbClr val="00AF50"/>
                </a:solidFill>
                <a:cs typeface="Calibri"/>
              </a:rPr>
              <a:t>k</a:t>
            </a:r>
            <a:r>
              <a:rPr lang="en-US" b="1" spc="-5" dirty="0" smtClean="0">
                <a:solidFill>
                  <a:srgbClr val="00AF50"/>
                </a:solidFill>
                <a:cs typeface="Calibri"/>
              </a:rPr>
              <a:t>+1,y</a:t>
            </a:r>
            <a:r>
              <a:rPr lang="en-US" b="1" spc="-7" baseline="-20833" dirty="0" smtClean="0">
                <a:solidFill>
                  <a:srgbClr val="00AF50"/>
                </a:solidFill>
                <a:cs typeface="Calibri"/>
              </a:rPr>
              <a:t>k</a:t>
            </a:r>
            <a:r>
              <a:rPr lang="en-US" b="1" spc="-5" dirty="0" smtClean="0">
                <a:solidFill>
                  <a:srgbClr val="00AF50"/>
                </a:solidFill>
                <a:cs typeface="Calibri"/>
              </a:rPr>
              <a:t>-1/2)</a:t>
            </a:r>
            <a:endParaRPr lang="en-US" dirty="0" smtClean="0">
              <a:cs typeface="Calibri"/>
            </a:endParaRPr>
          </a:p>
          <a:p>
            <a:pPr marL="1753870">
              <a:lnSpc>
                <a:spcPct val="100000"/>
              </a:lnSpc>
              <a:spcBef>
                <a:spcPts val="360"/>
              </a:spcBef>
            </a:pPr>
            <a:r>
              <a:rPr lang="en-US" b="1" dirty="0" smtClean="0">
                <a:solidFill>
                  <a:srgbClr val="00AF50"/>
                </a:solidFill>
                <a:cs typeface="Calibri"/>
              </a:rPr>
              <a:t>=(x</a:t>
            </a:r>
            <a:r>
              <a:rPr lang="en-US" b="1" baseline="-20833" dirty="0" smtClean="0">
                <a:solidFill>
                  <a:srgbClr val="00AF50"/>
                </a:solidFill>
                <a:cs typeface="Calibri"/>
              </a:rPr>
              <a:t>k</a:t>
            </a:r>
            <a:r>
              <a:rPr lang="en-US" b="1" dirty="0" smtClean="0">
                <a:solidFill>
                  <a:srgbClr val="00AF50"/>
                </a:solidFill>
                <a:cs typeface="Calibri"/>
              </a:rPr>
              <a:t>+1)</a:t>
            </a:r>
            <a:r>
              <a:rPr lang="en-US" b="1" baseline="25000" dirty="0" smtClean="0">
                <a:solidFill>
                  <a:srgbClr val="00AF50"/>
                </a:solidFill>
                <a:cs typeface="Calibri"/>
              </a:rPr>
              <a:t>2</a:t>
            </a:r>
            <a:r>
              <a:rPr lang="en-US" b="1" dirty="0" smtClean="0">
                <a:solidFill>
                  <a:srgbClr val="00AF50"/>
                </a:solidFill>
                <a:cs typeface="Calibri"/>
              </a:rPr>
              <a:t>+(y</a:t>
            </a:r>
            <a:r>
              <a:rPr lang="en-US" b="1" baseline="-20833" dirty="0" smtClean="0">
                <a:solidFill>
                  <a:srgbClr val="00AF50"/>
                </a:solidFill>
                <a:cs typeface="Calibri"/>
              </a:rPr>
              <a:t>k</a:t>
            </a:r>
            <a:r>
              <a:rPr lang="en-US" b="1" dirty="0" smtClean="0">
                <a:solidFill>
                  <a:srgbClr val="00AF50"/>
                </a:solidFill>
                <a:cs typeface="Calibri"/>
              </a:rPr>
              <a:t>-1/2)</a:t>
            </a:r>
            <a:r>
              <a:rPr lang="en-US" b="1" baseline="25000" dirty="0" smtClean="0">
                <a:solidFill>
                  <a:srgbClr val="00AF50"/>
                </a:solidFill>
                <a:cs typeface="Calibri"/>
              </a:rPr>
              <a:t>2</a:t>
            </a:r>
            <a:r>
              <a:rPr lang="en-US" b="1" dirty="0" smtClean="0">
                <a:solidFill>
                  <a:srgbClr val="00AF50"/>
                </a:solidFill>
                <a:cs typeface="Calibri"/>
              </a:rPr>
              <a:t>-r</a:t>
            </a:r>
            <a:r>
              <a:rPr lang="en-US" b="1" baseline="25000" dirty="0" smtClean="0">
                <a:solidFill>
                  <a:srgbClr val="00AF50"/>
                </a:solidFill>
                <a:cs typeface="Calibri"/>
              </a:rPr>
              <a:t>2</a:t>
            </a:r>
            <a:endParaRPr lang="en-US" baseline="25000" dirty="0" smtClean="0"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60"/>
              </a:spcBef>
            </a:pPr>
            <a:r>
              <a:rPr lang="en-US" b="1" spc="-55" dirty="0" smtClean="0">
                <a:cs typeface="Calibri"/>
              </a:rPr>
              <a:t>We </a:t>
            </a:r>
            <a:r>
              <a:rPr lang="en-US" b="1" spc="-5" dirty="0" smtClean="0">
                <a:cs typeface="Calibri"/>
              </a:rPr>
              <a:t>know</a:t>
            </a:r>
            <a:r>
              <a:rPr lang="en-US" b="1" spc="40" dirty="0" smtClean="0">
                <a:cs typeface="Calibri"/>
              </a:rPr>
              <a:t> </a:t>
            </a:r>
            <a:r>
              <a:rPr lang="en-US" b="1" spc="-10" dirty="0" smtClean="0">
                <a:cs typeface="Calibri"/>
              </a:rPr>
              <a:t>that</a:t>
            </a:r>
            <a:endParaRPr lang="en-US" dirty="0" smtClean="0">
              <a:cs typeface="Calibri"/>
            </a:endParaRPr>
          </a:p>
          <a:p>
            <a:pPr marL="3220720" marR="2720340" indent="560705">
              <a:lnSpc>
                <a:spcPts val="3960"/>
              </a:lnSpc>
              <a:spcBef>
                <a:spcPts val="195"/>
              </a:spcBef>
            </a:pPr>
            <a:r>
              <a:rPr lang="en-US" b="1" spc="-5" dirty="0" smtClean="0">
                <a:cs typeface="Calibri"/>
              </a:rPr>
              <a:t>X</a:t>
            </a:r>
            <a:r>
              <a:rPr lang="en-US" b="1" spc="-7" baseline="-20833" dirty="0" smtClean="0">
                <a:cs typeface="Calibri"/>
              </a:rPr>
              <a:t>k+1</a:t>
            </a:r>
            <a:r>
              <a:rPr lang="en-US" b="1" spc="-5" dirty="0" smtClean="0">
                <a:cs typeface="Calibri"/>
              </a:rPr>
              <a:t>=x</a:t>
            </a:r>
            <a:r>
              <a:rPr lang="en-US" b="1" spc="-7" baseline="-20833" dirty="0" smtClean="0">
                <a:cs typeface="Calibri"/>
              </a:rPr>
              <a:t>k</a:t>
            </a:r>
            <a:r>
              <a:rPr lang="en-US" b="1" spc="-5" dirty="0" smtClean="0">
                <a:cs typeface="Calibri"/>
              </a:rPr>
              <a:t>+1,  </a:t>
            </a:r>
            <a:r>
              <a:rPr lang="en-US" b="1" spc="-5" dirty="0" err="1" smtClean="0">
                <a:cs typeface="Calibri"/>
              </a:rPr>
              <a:t>F</a:t>
            </a:r>
            <a:r>
              <a:rPr lang="en-US" b="1" spc="-7" baseline="-20833" dirty="0" err="1" smtClean="0">
                <a:cs typeface="Calibri"/>
              </a:rPr>
              <a:t>k</a:t>
            </a:r>
            <a:r>
              <a:rPr lang="en-US" b="1" spc="-5" dirty="0" smtClean="0">
                <a:cs typeface="Calibri"/>
              </a:rPr>
              <a:t>=f(x</a:t>
            </a:r>
            <a:r>
              <a:rPr lang="en-US" b="1" spc="-7" baseline="-20833" dirty="0" smtClean="0">
                <a:cs typeface="Calibri"/>
              </a:rPr>
              <a:t>k</a:t>
            </a:r>
            <a:r>
              <a:rPr lang="en-US" b="1" spc="-5" dirty="0" smtClean="0">
                <a:cs typeface="Calibri"/>
              </a:rPr>
              <a:t>+1,y</a:t>
            </a:r>
            <a:r>
              <a:rPr lang="en-US" b="1" spc="-7" baseline="-20833" dirty="0" smtClean="0">
                <a:cs typeface="Calibri"/>
              </a:rPr>
              <a:t>k</a:t>
            </a:r>
            <a:r>
              <a:rPr lang="en-US" b="1" spc="-5" dirty="0" smtClean="0">
                <a:cs typeface="Calibri"/>
              </a:rPr>
              <a:t>-1/2)</a:t>
            </a:r>
          </a:p>
          <a:p>
            <a:pPr marL="3220720" marR="2720340" indent="560705">
              <a:lnSpc>
                <a:spcPts val="3960"/>
              </a:lnSpc>
              <a:spcBef>
                <a:spcPts val="195"/>
              </a:spcBef>
            </a:pPr>
            <a:endParaRPr lang="en-US" b="1" spc="-5" dirty="0">
              <a:cs typeface="Calibri"/>
            </a:endParaRPr>
          </a:p>
          <a:p>
            <a:pPr marL="2630170" marR="758190" indent="-166370" algn="ctr">
              <a:lnSpc>
                <a:spcPct val="110000"/>
              </a:lnSpc>
              <a:spcBef>
                <a:spcPts val="95"/>
              </a:spcBef>
            </a:pPr>
            <a:r>
              <a:rPr lang="en-US" b="1" dirty="0" err="1">
                <a:solidFill>
                  <a:srgbClr val="974707"/>
                </a:solidFill>
                <a:cs typeface="Calibri"/>
              </a:rPr>
              <a:t>F</a:t>
            </a:r>
            <a:r>
              <a:rPr lang="en-US" b="1" baseline="-20833" dirty="0" err="1">
                <a:solidFill>
                  <a:srgbClr val="974707"/>
                </a:solidFill>
                <a:cs typeface="Calibri"/>
              </a:rPr>
              <a:t>k</a:t>
            </a:r>
            <a:r>
              <a:rPr lang="en-US" b="1" dirty="0">
                <a:solidFill>
                  <a:srgbClr val="974707"/>
                </a:solidFill>
                <a:cs typeface="Calibri"/>
              </a:rPr>
              <a:t>=(x</a:t>
            </a:r>
            <a:r>
              <a:rPr lang="en-US" b="1" baseline="-20833" dirty="0">
                <a:solidFill>
                  <a:srgbClr val="974707"/>
                </a:solidFill>
                <a:cs typeface="Calibri"/>
              </a:rPr>
              <a:t>k</a:t>
            </a:r>
            <a:r>
              <a:rPr lang="en-US" b="1" dirty="0">
                <a:solidFill>
                  <a:srgbClr val="974707"/>
                </a:solidFill>
                <a:cs typeface="Calibri"/>
              </a:rPr>
              <a:t>+1)</a:t>
            </a:r>
            <a:r>
              <a:rPr lang="en-US" b="1" baseline="25000" dirty="0">
                <a:solidFill>
                  <a:srgbClr val="974707"/>
                </a:solidFill>
                <a:cs typeface="Calibri"/>
              </a:rPr>
              <a:t>2</a:t>
            </a:r>
            <a:r>
              <a:rPr lang="en-US" b="1" dirty="0">
                <a:solidFill>
                  <a:srgbClr val="974707"/>
                </a:solidFill>
                <a:cs typeface="Calibri"/>
              </a:rPr>
              <a:t>+(y</a:t>
            </a:r>
            <a:r>
              <a:rPr lang="en-US" b="1" baseline="-20833" dirty="0">
                <a:solidFill>
                  <a:srgbClr val="974707"/>
                </a:solidFill>
                <a:cs typeface="Calibri"/>
              </a:rPr>
              <a:t>k</a:t>
            </a:r>
            <a:r>
              <a:rPr lang="en-US" b="1" dirty="0">
                <a:solidFill>
                  <a:srgbClr val="974707"/>
                </a:solidFill>
                <a:cs typeface="Calibri"/>
              </a:rPr>
              <a:t>-1/2)</a:t>
            </a:r>
            <a:r>
              <a:rPr lang="en-US" b="1" baseline="25000" dirty="0">
                <a:solidFill>
                  <a:srgbClr val="974707"/>
                </a:solidFill>
                <a:cs typeface="Calibri"/>
              </a:rPr>
              <a:t>2</a:t>
            </a:r>
            <a:r>
              <a:rPr lang="en-US" b="1" dirty="0">
                <a:solidFill>
                  <a:srgbClr val="974707"/>
                </a:solidFill>
                <a:cs typeface="Calibri"/>
              </a:rPr>
              <a:t>-r</a:t>
            </a:r>
            <a:r>
              <a:rPr lang="en-US" b="1" baseline="25000" dirty="0">
                <a:solidFill>
                  <a:srgbClr val="974707"/>
                </a:solidFill>
                <a:cs typeface="Calibri"/>
              </a:rPr>
              <a:t>2  </a:t>
            </a:r>
            <a:r>
              <a:rPr lang="en-US" b="1" spc="-5" dirty="0">
                <a:cs typeface="Calibri"/>
              </a:rPr>
              <a:t>F</a:t>
            </a:r>
            <a:r>
              <a:rPr lang="en-US" b="1" spc="-7" baseline="-20833" dirty="0">
                <a:cs typeface="Calibri"/>
              </a:rPr>
              <a:t>k+1</a:t>
            </a:r>
            <a:r>
              <a:rPr lang="en-US" b="1" spc="-5" dirty="0">
                <a:cs typeface="Calibri"/>
              </a:rPr>
              <a:t>=f(x</a:t>
            </a:r>
            <a:r>
              <a:rPr lang="en-US" b="1" spc="-7" baseline="-20833" dirty="0">
                <a:cs typeface="Calibri"/>
              </a:rPr>
              <a:t>k</a:t>
            </a:r>
            <a:r>
              <a:rPr lang="en-US" b="1" spc="-5" dirty="0">
                <a:cs typeface="Calibri"/>
              </a:rPr>
              <a:t>+2,y</a:t>
            </a:r>
            <a:r>
              <a:rPr lang="en-US" b="1" spc="-7" baseline="-20833" dirty="0">
                <a:cs typeface="Calibri"/>
              </a:rPr>
              <a:t>k+1</a:t>
            </a:r>
            <a:r>
              <a:rPr lang="en-US" b="1" spc="-5" dirty="0">
                <a:cs typeface="Calibri"/>
              </a:rPr>
              <a:t>-1/2)  </a:t>
            </a:r>
            <a:r>
              <a:rPr lang="en-US" b="1" spc="-5" dirty="0">
                <a:solidFill>
                  <a:srgbClr val="974707"/>
                </a:solidFill>
                <a:cs typeface="Calibri"/>
              </a:rPr>
              <a:t>F</a:t>
            </a:r>
            <a:r>
              <a:rPr lang="en-US" b="1" spc="-7" baseline="-20833" dirty="0">
                <a:solidFill>
                  <a:srgbClr val="974707"/>
                </a:solidFill>
                <a:cs typeface="Calibri"/>
              </a:rPr>
              <a:t>k+1</a:t>
            </a:r>
            <a:r>
              <a:rPr lang="en-US" b="1" spc="-5" dirty="0">
                <a:solidFill>
                  <a:srgbClr val="974707"/>
                </a:solidFill>
                <a:cs typeface="Calibri"/>
              </a:rPr>
              <a:t>=(x</a:t>
            </a:r>
            <a:r>
              <a:rPr lang="en-US" b="1" spc="-7" baseline="-20833" dirty="0">
                <a:solidFill>
                  <a:srgbClr val="974707"/>
                </a:solidFill>
                <a:cs typeface="Calibri"/>
              </a:rPr>
              <a:t>k</a:t>
            </a:r>
            <a:r>
              <a:rPr lang="en-US" b="1" spc="-5" dirty="0">
                <a:solidFill>
                  <a:srgbClr val="974707"/>
                </a:solidFill>
                <a:cs typeface="Calibri"/>
              </a:rPr>
              <a:t>+2)</a:t>
            </a:r>
            <a:r>
              <a:rPr lang="en-US" b="1" spc="-7" baseline="25000" dirty="0">
                <a:solidFill>
                  <a:srgbClr val="974707"/>
                </a:solidFill>
                <a:cs typeface="Calibri"/>
              </a:rPr>
              <a:t>2</a:t>
            </a:r>
            <a:r>
              <a:rPr lang="en-US" b="1" spc="-5" dirty="0">
                <a:solidFill>
                  <a:srgbClr val="974707"/>
                </a:solidFill>
                <a:cs typeface="Calibri"/>
              </a:rPr>
              <a:t>+(y</a:t>
            </a:r>
            <a:r>
              <a:rPr lang="en-US" b="1" spc="-7" baseline="-20833" dirty="0">
                <a:solidFill>
                  <a:srgbClr val="974707"/>
                </a:solidFill>
                <a:cs typeface="Calibri"/>
              </a:rPr>
              <a:t>k+1</a:t>
            </a:r>
            <a:r>
              <a:rPr lang="en-US" b="1" spc="-5" dirty="0">
                <a:solidFill>
                  <a:srgbClr val="974707"/>
                </a:solidFill>
                <a:cs typeface="Calibri"/>
              </a:rPr>
              <a:t>-1/2)</a:t>
            </a:r>
            <a:r>
              <a:rPr lang="en-US" b="1" spc="-7" baseline="25000" dirty="0">
                <a:solidFill>
                  <a:srgbClr val="974707"/>
                </a:solidFill>
                <a:cs typeface="Calibri"/>
              </a:rPr>
              <a:t>2</a:t>
            </a:r>
            <a:r>
              <a:rPr lang="en-US" b="1" spc="-5" dirty="0">
                <a:solidFill>
                  <a:srgbClr val="974707"/>
                </a:solidFill>
                <a:cs typeface="Calibri"/>
              </a:rPr>
              <a:t>-r</a:t>
            </a:r>
            <a:r>
              <a:rPr lang="en-US" b="1" spc="-7" baseline="25000" dirty="0">
                <a:solidFill>
                  <a:srgbClr val="974707"/>
                </a:solidFill>
                <a:cs typeface="Calibri"/>
              </a:rPr>
              <a:t>2</a:t>
            </a:r>
            <a:endParaRPr lang="en-US" baseline="25000" dirty="0">
              <a:cs typeface="Calibri"/>
            </a:endParaRPr>
          </a:p>
          <a:p>
            <a:pPr marR="2651125" algn="ctr">
              <a:lnSpc>
                <a:spcPct val="100000"/>
              </a:lnSpc>
              <a:spcBef>
                <a:spcPts val="360"/>
              </a:spcBef>
            </a:pPr>
            <a:r>
              <a:rPr lang="en-US" b="1" dirty="0">
                <a:cs typeface="Calibri"/>
              </a:rPr>
              <a:t>Now </a:t>
            </a:r>
            <a:r>
              <a:rPr lang="en-US" b="1" spc="-10" dirty="0">
                <a:cs typeface="Calibri"/>
              </a:rPr>
              <a:t>subtracting </a:t>
            </a:r>
            <a:r>
              <a:rPr lang="en-US" b="1" dirty="0" err="1">
                <a:cs typeface="Calibri"/>
              </a:rPr>
              <a:t>eq</a:t>
            </a:r>
            <a:r>
              <a:rPr lang="en-US" b="1" baseline="25000" dirty="0" err="1">
                <a:cs typeface="Calibri"/>
              </a:rPr>
              <a:t>n</a:t>
            </a:r>
            <a:r>
              <a:rPr lang="en-US" b="1" baseline="25000" dirty="0">
                <a:cs typeface="Calibri"/>
              </a:rPr>
              <a:t> </a:t>
            </a:r>
            <a:r>
              <a:rPr lang="en-US" b="1" spc="-5" dirty="0">
                <a:cs typeface="Calibri"/>
              </a:rPr>
              <a:t>(ii) </a:t>
            </a:r>
            <a:r>
              <a:rPr lang="en-US" b="1" spc="-10" dirty="0">
                <a:cs typeface="Calibri"/>
              </a:rPr>
              <a:t>by</a:t>
            </a:r>
            <a:r>
              <a:rPr lang="en-US" b="1" spc="-285" dirty="0">
                <a:cs typeface="Calibri"/>
              </a:rPr>
              <a:t> </a:t>
            </a:r>
            <a:r>
              <a:rPr lang="en-US" b="1" spc="-5" dirty="0">
                <a:cs typeface="Calibri"/>
              </a:rPr>
              <a:t>(i)</a:t>
            </a:r>
            <a:endParaRPr lang="en-US" dirty="0">
              <a:cs typeface="Calibri"/>
            </a:endParaRPr>
          </a:p>
          <a:p>
            <a:pPr marL="1680845" algn="ctr">
              <a:lnSpc>
                <a:spcPct val="100000"/>
              </a:lnSpc>
              <a:spcBef>
                <a:spcPts val="360"/>
              </a:spcBef>
            </a:pPr>
            <a:r>
              <a:rPr lang="en-US" b="1" spc="-5" dirty="0">
                <a:cs typeface="Calibri"/>
              </a:rPr>
              <a:t>F</a:t>
            </a:r>
            <a:r>
              <a:rPr lang="en-US" b="1" spc="-7" baseline="-20833" dirty="0">
                <a:cs typeface="Calibri"/>
              </a:rPr>
              <a:t>k+1</a:t>
            </a:r>
            <a:r>
              <a:rPr lang="en-US" b="1" spc="-5" dirty="0">
                <a:cs typeface="Calibri"/>
              </a:rPr>
              <a:t>-f</a:t>
            </a:r>
            <a:r>
              <a:rPr lang="en-US" b="1" spc="-7" baseline="-20833" dirty="0">
                <a:cs typeface="Calibri"/>
              </a:rPr>
              <a:t>k</a:t>
            </a:r>
            <a:r>
              <a:rPr lang="en-US" b="1" spc="-5" dirty="0">
                <a:cs typeface="Calibri"/>
              </a:rPr>
              <a:t>=2(x</a:t>
            </a:r>
            <a:r>
              <a:rPr lang="en-US" b="1" spc="-7" baseline="-20833" dirty="0">
                <a:cs typeface="Calibri"/>
              </a:rPr>
              <a:t>k</a:t>
            </a:r>
            <a:r>
              <a:rPr lang="en-US" b="1" spc="-5" dirty="0">
                <a:cs typeface="Calibri"/>
              </a:rPr>
              <a:t>+1)+(y</a:t>
            </a:r>
            <a:r>
              <a:rPr lang="en-US" b="1" spc="-7" baseline="25000" dirty="0">
                <a:cs typeface="Calibri"/>
              </a:rPr>
              <a:t>2</a:t>
            </a:r>
            <a:r>
              <a:rPr lang="en-US" b="1" spc="-7" baseline="-20833" dirty="0">
                <a:cs typeface="Calibri"/>
              </a:rPr>
              <a:t>k+1</a:t>
            </a:r>
            <a:r>
              <a:rPr lang="en-US" b="1" spc="-5" dirty="0">
                <a:cs typeface="Calibri"/>
              </a:rPr>
              <a:t>-y</a:t>
            </a:r>
            <a:r>
              <a:rPr lang="en-US" b="1" spc="-7" baseline="25000" dirty="0">
                <a:cs typeface="Calibri"/>
              </a:rPr>
              <a:t>2</a:t>
            </a:r>
            <a:r>
              <a:rPr lang="en-US" b="1" spc="-7" baseline="-20833" dirty="0">
                <a:cs typeface="Calibri"/>
              </a:rPr>
              <a:t>k</a:t>
            </a:r>
            <a:r>
              <a:rPr lang="en-US" b="1" spc="-5" dirty="0">
                <a:cs typeface="Calibri"/>
              </a:rPr>
              <a:t>)-(y</a:t>
            </a:r>
            <a:r>
              <a:rPr lang="en-US" b="1" spc="-7" baseline="-20833" dirty="0">
                <a:cs typeface="Calibri"/>
              </a:rPr>
              <a:t>k+1</a:t>
            </a:r>
            <a:r>
              <a:rPr lang="en-US" b="1" spc="-5" dirty="0">
                <a:cs typeface="Calibri"/>
              </a:rPr>
              <a:t>-y</a:t>
            </a:r>
            <a:r>
              <a:rPr lang="en-US" b="1" spc="-7" baseline="-20833" dirty="0">
                <a:cs typeface="Calibri"/>
              </a:rPr>
              <a:t>k</a:t>
            </a:r>
            <a:r>
              <a:rPr lang="en-US" b="1" spc="-5" dirty="0">
                <a:cs typeface="Calibri"/>
              </a:rPr>
              <a:t>)+1</a:t>
            </a:r>
            <a:endParaRPr lang="en-US" dirty="0">
              <a:cs typeface="Calibri"/>
            </a:endParaRPr>
          </a:p>
          <a:p>
            <a:pPr marL="3220720" marR="2720340" indent="560705">
              <a:lnSpc>
                <a:spcPts val="3960"/>
              </a:lnSpc>
              <a:spcBef>
                <a:spcPts val="195"/>
              </a:spcBef>
            </a:pPr>
            <a:endParaRPr lang="en-US" dirty="0">
              <a:cs typeface="Calibri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IN" altLang="zh-CN" b="1" dirty="0" smtClean="0">
                <a:solidFill>
                  <a:schemeClr val="bg1"/>
                </a:solidFill>
                <a:latin typeface="Tinos"/>
              </a:rPr>
              <a:t>Name of the Faculty: </a:t>
            </a:r>
            <a:r>
              <a:rPr lang="en-IN" altLang="zh-CN" b="1" dirty="0" err="1" smtClean="0">
                <a:solidFill>
                  <a:schemeClr val="bg1"/>
                </a:solidFill>
                <a:latin typeface="Tinos"/>
              </a:rPr>
              <a:t>Dr.M.Thirunavukkarasan</a:t>
            </a:r>
            <a:r>
              <a:rPr lang="en-IN" altLang="zh-CN" b="1" dirty="0" smtClean="0">
                <a:solidFill>
                  <a:schemeClr val="bg1"/>
                </a:solidFill>
                <a:latin typeface="Tinos"/>
              </a:rPr>
              <a:t>			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</a:rPr>
              <a:t>B.Tech</a:t>
            </a:r>
            <a:endParaRPr kumimoji="0" lang="en-I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object 3"/>
          <p:cNvSpPr/>
          <p:nvPr/>
        </p:nvSpPr>
        <p:spPr>
          <a:xfrm>
            <a:off x="2068067" y="1170433"/>
            <a:ext cx="7080504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6850175"/>
      </p:ext>
    </p:extLst>
  </p:cSld>
  <p:clrMapOvr>
    <a:masterClrMapping/>
  </p:clrMapOvr>
  <p:transition advTm="2418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3000"/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Course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Name:Computer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6320" y="1539240"/>
            <a:ext cx="1048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36320" y="2270760"/>
            <a:ext cx="104851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i="1" dirty="0" err="1"/>
              <a:t>P</a:t>
            </a:r>
            <a:r>
              <a:rPr lang="en-US" b="1" i="1" baseline="-25000" dirty="0" err="1"/>
              <a:t>k</a:t>
            </a:r>
            <a:r>
              <a:rPr lang="en-US" b="1" i="1" dirty="0"/>
              <a:t> = (</a:t>
            </a:r>
            <a:r>
              <a:rPr lang="en-US" b="1" i="1" dirty="0" err="1"/>
              <a:t>X</a:t>
            </a:r>
            <a:r>
              <a:rPr lang="en-US" b="1" i="1" baseline="-25000" dirty="0" err="1"/>
              <a:t>k</a:t>
            </a:r>
            <a:r>
              <a:rPr lang="en-US" b="1" i="1" dirty="0"/>
              <a:t> — 0.5)</a:t>
            </a:r>
            <a:r>
              <a:rPr lang="en-US" b="1" i="1" baseline="30000" dirty="0"/>
              <a:t>2</a:t>
            </a:r>
            <a:r>
              <a:rPr lang="en-US" b="1" i="1" dirty="0"/>
              <a:t> + (</a:t>
            </a:r>
            <a:r>
              <a:rPr lang="en-US" b="1" i="1" dirty="0" err="1"/>
              <a:t>y</a:t>
            </a:r>
            <a:r>
              <a:rPr lang="en-US" b="1" i="1" baseline="-25000" dirty="0" err="1"/>
              <a:t>k</a:t>
            </a:r>
            <a:r>
              <a:rPr lang="en-US" b="1" i="1" dirty="0"/>
              <a:t> + 1)</a:t>
            </a:r>
            <a:r>
              <a:rPr lang="en-US" b="1" i="1" baseline="30000" dirty="0"/>
              <a:t>2</a:t>
            </a:r>
            <a:r>
              <a:rPr lang="en-US" b="1" i="1" dirty="0"/>
              <a:t> – r</a:t>
            </a:r>
            <a:r>
              <a:rPr lang="en-US" b="1" i="1" baseline="30000" dirty="0"/>
              <a:t>2</a:t>
            </a:r>
            <a:endParaRPr lang="en-US" i="1" dirty="0"/>
          </a:p>
          <a:p>
            <a:pPr fontAlgn="base"/>
            <a:r>
              <a:rPr lang="en-US" i="1" dirty="0"/>
              <a:t>Now,</a:t>
            </a:r>
            <a:br>
              <a:rPr lang="en-US" i="1" dirty="0"/>
            </a:br>
            <a:r>
              <a:rPr lang="en-US" i="1" dirty="0"/>
              <a:t>x</a:t>
            </a:r>
            <a:r>
              <a:rPr lang="en-US" i="1" baseline="-25000" dirty="0"/>
              <a:t>k+1</a:t>
            </a:r>
            <a:r>
              <a:rPr lang="en-US" i="1" dirty="0"/>
              <a:t> = 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en-US" i="1" dirty="0"/>
              <a:t> or x</a:t>
            </a:r>
            <a:r>
              <a:rPr lang="en-US" i="1" baseline="-25000" dirty="0"/>
              <a:t>k-1</a:t>
            </a:r>
            <a:r>
              <a:rPr lang="en-US" i="1" dirty="0"/>
              <a:t> , y</a:t>
            </a:r>
            <a:r>
              <a:rPr lang="en-US" i="1" baseline="-25000" dirty="0"/>
              <a:t>k+1</a:t>
            </a:r>
            <a:r>
              <a:rPr lang="en-US" i="1" dirty="0"/>
              <a:t>= </a:t>
            </a:r>
            <a:r>
              <a:rPr lang="en-US" i="1" dirty="0" err="1"/>
              <a:t>y</a:t>
            </a:r>
            <a:r>
              <a:rPr lang="en-US" i="1" baseline="-25000" dirty="0" err="1"/>
              <a:t>k</a:t>
            </a:r>
            <a:r>
              <a:rPr lang="en-US" i="1" dirty="0"/>
              <a:t> +1</a:t>
            </a:r>
          </a:p>
          <a:p>
            <a:pPr fontAlgn="base"/>
            <a:r>
              <a:rPr lang="en-US" i="1" dirty="0"/>
              <a:t>∴ P</a:t>
            </a:r>
            <a:r>
              <a:rPr lang="en-US" i="1" baseline="-25000" dirty="0"/>
              <a:t>k+1</a:t>
            </a:r>
            <a:r>
              <a:rPr lang="en-US" i="1" dirty="0"/>
              <a:t> = (x</a:t>
            </a:r>
            <a:r>
              <a:rPr lang="en-US" i="1" baseline="-25000" dirty="0"/>
              <a:t>k+1</a:t>
            </a:r>
            <a:r>
              <a:rPr lang="en-US" i="1" dirty="0"/>
              <a:t> – 0.5)</a:t>
            </a:r>
            <a:r>
              <a:rPr lang="en-US" i="1" baseline="30000" dirty="0"/>
              <a:t>2</a:t>
            </a:r>
            <a:r>
              <a:rPr lang="en-US" i="1" dirty="0"/>
              <a:t> + (y</a:t>
            </a:r>
            <a:r>
              <a:rPr lang="en-US" i="1" baseline="-25000" dirty="0"/>
              <a:t>k+1</a:t>
            </a:r>
            <a:r>
              <a:rPr lang="en-US" i="1" dirty="0"/>
              <a:t> +1)</a:t>
            </a:r>
            <a:r>
              <a:rPr lang="en-US" i="1" baseline="30000" dirty="0"/>
              <a:t>2</a:t>
            </a:r>
            <a:r>
              <a:rPr lang="en-US" i="1" dirty="0"/>
              <a:t> – r</a:t>
            </a:r>
            <a:r>
              <a:rPr lang="en-US" i="1" baseline="30000" dirty="0"/>
              <a:t>2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= (x</a:t>
            </a:r>
            <a:r>
              <a:rPr lang="en-US" i="1" baseline="-25000" dirty="0"/>
              <a:t>k+1</a:t>
            </a:r>
            <a:r>
              <a:rPr lang="en-US" i="1" dirty="0"/>
              <a:t> – 0.5)</a:t>
            </a:r>
            <a:r>
              <a:rPr lang="en-US" i="1" baseline="30000" dirty="0"/>
              <a:t>2</a:t>
            </a:r>
            <a:r>
              <a:rPr lang="en-US" i="1" dirty="0"/>
              <a:t> + [(</a:t>
            </a:r>
            <a:r>
              <a:rPr lang="en-US" i="1" dirty="0" err="1"/>
              <a:t>y</a:t>
            </a:r>
            <a:r>
              <a:rPr lang="en-US" i="1" baseline="-25000" dirty="0" err="1"/>
              <a:t>k</a:t>
            </a:r>
            <a:r>
              <a:rPr lang="en-US" i="1" dirty="0"/>
              <a:t> +1) + 1]</a:t>
            </a:r>
            <a:r>
              <a:rPr lang="en-US" i="1" baseline="30000" dirty="0"/>
              <a:t>2</a:t>
            </a:r>
            <a:r>
              <a:rPr lang="en-US" i="1" dirty="0"/>
              <a:t> – r</a:t>
            </a:r>
            <a:r>
              <a:rPr lang="en-US" i="1" baseline="30000" dirty="0"/>
              <a:t>2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= (x</a:t>
            </a:r>
            <a:r>
              <a:rPr lang="en-US" i="1" baseline="-25000" dirty="0"/>
              <a:t>k+1</a:t>
            </a:r>
            <a:r>
              <a:rPr lang="en-US" i="1" dirty="0"/>
              <a:t> – 0.5)</a:t>
            </a:r>
            <a:r>
              <a:rPr lang="en-US" i="1" baseline="30000" dirty="0"/>
              <a:t>2</a:t>
            </a:r>
            <a:r>
              <a:rPr lang="en-US" i="1" dirty="0"/>
              <a:t> + (</a:t>
            </a:r>
            <a:r>
              <a:rPr lang="en-US" i="1" dirty="0" err="1"/>
              <a:t>y</a:t>
            </a:r>
            <a:r>
              <a:rPr lang="en-US" i="1" baseline="-25000" dirty="0" err="1"/>
              <a:t>k</a:t>
            </a:r>
            <a:r>
              <a:rPr lang="en-US" i="1" dirty="0"/>
              <a:t> +1)</a:t>
            </a:r>
            <a:r>
              <a:rPr lang="en-US" i="1" baseline="30000" dirty="0"/>
              <a:t>2</a:t>
            </a:r>
            <a:r>
              <a:rPr lang="en-US" i="1" dirty="0"/>
              <a:t> + 2(</a:t>
            </a:r>
            <a:r>
              <a:rPr lang="en-US" i="1" dirty="0" err="1"/>
              <a:t>y</a:t>
            </a:r>
            <a:r>
              <a:rPr lang="en-US" i="1" baseline="-25000" dirty="0" err="1"/>
              <a:t>k</a:t>
            </a:r>
            <a:r>
              <a:rPr lang="en-US" i="1" dirty="0"/>
              <a:t> + 1) + 1 – r</a:t>
            </a:r>
            <a:r>
              <a:rPr lang="en-US" i="1" baseline="30000" dirty="0"/>
              <a:t>2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= (x</a:t>
            </a:r>
            <a:r>
              <a:rPr lang="en-US" i="1" baseline="-25000" dirty="0"/>
              <a:t>k+1</a:t>
            </a:r>
            <a:r>
              <a:rPr lang="en-US" i="1" dirty="0"/>
              <a:t> – 0.5)</a:t>
            </a:r>
            <a:r>
              <a:rPr lang="en-US" i="1" baseline="30000" dirty="0"/>
              <a:t>2</a:t>
            </a:r>
            <a:r>
              <a:rPr lang="en-US" i="1" dirty="0"/>
              <a:t> + [ – (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en-US" i="1" dirty="0"/>
              <a:t> – 0.5)</a:t>
            </a:r>
            <a:r>
              <a:rPr lang="en-US" i="1" baseline="30000" dirty="0"/>
              <a:t>2</a:t>
            </a:r>
            <a:r>
              <a:rPr lang="en-US" i="1" dirty="0"/>
              <a:t> +(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en-US" i="1" dirty="0"/>
              <a:t> – 0.5)</a:t>
            </a:r>
            <a:r>
              <a:rPr lang="en-US" i="1" baseline="30000" dirty="0"/>
              <a:t>2</a:t>
            </a:r>
            <a:r>
              <a:rPr lang="en-US" i="1" dirty="0"/>
              <a:t> ] + (</a:t>
            </a:r>
            <a:r>
              <a:rPr lang="en-US" i="1" dirty="0" err="1"/>
              <a:t>y</a:t>
            </a:r>
            <a:r>
              <a:rPr lang="en-US" i="1" baseline="-25000" dirty="0" err="1"/>
              <a:t>k</a:t>
            </a:r>
            <a:r>
              <a:rPr lang="en-US" i="1" dirty="0"/>
              <a:t> + 1)</a:t>
            </a:r>
            <a:r>
              <a:rPr lang="en-US" i="1" baseline="30000" dirty="0"/>
              <a:t>2</a:t>
            </a:r>
            <a:r>
              <a:rPr lang="en-US" i="1" dirty="0"/>
              <a:t> – r</a:t>
            </a:r>
            <a:r>
              <a:rPr lang="en-US" i="1" baseline="30000" dirty="0"/>
              <a:t>2</a:t>
            </a:r>
            <a:r>
              <a:rPr lang="en-US" i="1" dirty="0"/>
              <a:t> + (</a:t>
            </a:r>
            <a:r>
              <a:rPr lang="en-US" i="1" dirty="0" err="1"/>
              <a:t>y</a:t>
            </a:r>
            <a:r>
              <a:rPr lang="en-US" i="1" baseline="-25000" dirty="0" err="1"/>
              <a:t>k</a:t>
            </a:r>
            <a:r>
              <a:rPr lang="en-US" i="1" dirty="0"/>
              <a:t> + 1) + </a:t>
            </a:r>
            <a:r>
              <a:rPr lang="en-US" i="1" dirty="0" smtClean="0"/>
              <a:t>1</a:t>
            </a:r>
          </a:p>
          <a:p>
            <a:pPr fontAlgn="base"/>
            <a:r>
              <a:rPr lang="en-US" i="1" dirty="0" err="1"/>
              <a:t>P</a:t>
            </a:r>
            <a:r>
              <a:rPr lang="en-US" i="1" baseline="-25000" dirty="0" err="1"/>
              <a:t>k</a:t>
            </a:r>
            <a:r>
              <a:rPr lang="en-US" i="1" dirty="0"/>
              <a:t> + (x</a:t>
            </a:r>
            <a:r>
              <a:rPr lang="en-US" i="1" baseline="-25000" dirty="0"/>
              <a:t>k+1</a:t>
            </a:r>
            <a:r>
              <a:rPr lang="en-US" i="1" dirty="0"/>
              <a:t> – 0.5)</a:t>
            </a:r>
            <a:r>
              <a:rPr lang="en-US" i="1" baseline="30000" dirty="0"/>
              <a:t>2</a:t>
            </a:r>
            <a:r>
              <a:rPr lang="en-US" i="1" dirty="0"/>
              <a:t> – (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en-US" i="1" dirty="0"/>
              <a:t> – 0.5)</a:t>
            </a:r>
            <a:r>
              <a:rPr lang="en-US" i="1" baseline="30000" dirty="0"/>
              <a:t>2</a:t>
            </a:r>
            <a:r>
              <a:rPr lang="en-US" i="1" dirty="0"/>
              <a:t> + 2(</a:t>
            </a:r>
            <a:r>
              <a:rPr lang="en-US" i="1" dirty="0" err="1"/>
              <a:t>y</a:t>
            </a:r>
            <a:r>
              <a:rPr lang="en-US" i="1" baseline="-25000" dirty="0" err="1"/>
              <a:t>k</a:t>
            </a:r>
            <a:r>
              <a:rPr lang="en-US" i="1" dirty="0"/>
              <a:t> + 1) + 1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= </a:t>
            </a:r>
            <a:r>
              <a:rPr lang="en-US" i="1" dirty="0" err="1"/>
              <a:t>P</a:t>
            </a:r>
            <a:r>
              <a:rPr lang="en-US" i="1" baseline="-25000" dirty="0" err="1"/>
              <a:t>k</a:t>
            </a:r>
            <a:r>
              <a:rPr lang="en-US" i="1" dirty="0"/>
              <a:t> + (x</a:t>
            </a:r>
            <a:r>
              <a:rPr lang="en-US" i="1" baseline="30000" dirty="0"/>
              <a:t>2</a:t>
            </a:r>
            <a:r>
              <a:rPr lang="en-US" i="1" baseline="-25000" dirty="0"/>
              <a:t>k+1</a:t>
            </a:r>
            <a:r>
              <a:rPr lang="en-US" i="1" dirty="0"/>
              <a:t> – x2</a:t>
            </a:r>
            <a:r>
              <a:rPr lang="en-US" i="1" baseline="-25000" dirty="0"/>
              <a:t>k</a:t>
            </a:r>
            <a:r>
              <a:rPr lang="en-US" i="1" dirty="0"/>
              <a:t>)</a:t>
            </a:r>
            <a:r>
              <a:rPr lang="en-US" i="1" baseline="30000" dirty="0"/>
              <a:t>2</a:t>
            </a:r>
            <a:r>
              <a:rPr lang="en-US" i="1" dirty="0"/>
              <a:t> + (x</a:t>
            </a:r>
            <a:r>
              <a:rPr lang="en-US" i="1" baseline="-25000" dirty="0"/>
              <a:t>k+1 </a:t>
            </a:r>
            <a:r>
              <a:rPr lang="en-US" i="1" dirty="0"/>
              <a:t>– 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en-US" i="1" dirty="0"/>
              <a:t>)</a:t>
            </a:r>
            <a:r>
              <a:rPr lang="en-US" i="1" baseline="30000" dirty="0"/>
              <a:t>2</a:t>
            </a:r>
            <a:r>
              <a:rPr lang="en-US" i="1" dirty="0"/>
              <a:t> + 2(</a:t>
            </a:r>
            <a:r>
              <a:rPr lang="en-US" i="1" dirty="0" err="1"/>
              <a:t>y</a:t>
            </a:r>
            <a:r>
              <a:rPr lang="en-US" i="1" baseline="-25000" dirty="0" err="1"/>
              <a:t>k</a:t>
            </a:r>
            <a:r>
              <a:rPr lang="en-US" i="1" dirty="0"/>
              <a:t> + 1) + 1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= </a:t>
            </a:r>
            <a:r>
              <a:rPr lang="en-US" b="1" i="1" dirty="0" err="1"/>
              <a:t>P</a:t>
            </a:r>
            <a:r>
              <a:rPr lang="en-US" b="1" i="1" baseline="-25000" dirty="0" err="1"/>
              <a:t>k</a:t>
            </a:r>
            <a:r>
              <a:rPr lang="en-US" b="1" i="1" dirty="0"/>
              <a:t> + 2(</a:t>
            </a:r>
            <a:r>
              <a:rPr lang="en-US" b="1" i="1" dirty="0" err="1"/>
              <a:t>y</a:t>
            </a:r>
            <a:r>
              <a:rPr lang="en-US" b="1" i="1" baseline="-25000" dirty="0" err="1"/>
              <a:t>k</a:t>
            </a:r>
            <a:r>
              <a:rPr lang="en-US" b="1" i="1" dirty="0"/>
              <a:t> +1) + 1, when </a:t>
            </a:r>
            <a:r>
              <a:rPr lang="en-US" b="1" i="1" dirty="0" err="1"/>
              <a:t>P</a:t>
            </a:r>
            <a:r>
              <a:rPr lang="en-US" b="1" i="1" baseline="-25000" dirty="0" err="1"/>
              <a:t>k</a:t>
            </a:r>
            <a:r>
              <a:rPr lang="en-US" b="1" i="1" dirty="0"/>
              <a:t> &lt;=0 </a:t>
            </a:r>
            <a:r>
              <a:rPr lang="en-US" b="1" i="1" dirty="0" err="1"/>
              <a:t>i.e</a:t>
            </a:r>
            <a:r>
              <a:rPr lang="en-US" b="1" i="1" dirty="0"/>
              <a:t> the midpoint is inside the circle</a:t>
            </a:r>
            <a:br>
              <a:rPr lang="en-US" b="1" i="1" dirty="0"/>
            </a:br>
            <a:r>
              <a:rPr lang="en-US" b="1" i="1" dirty="0"/>
              <a:t>(x</a:t>
            </a:r>
            <a:r>
              <a:rPr lang="en-US" b="1" i="1" baseline="-25000" dirty="0"/>
              <a:t>k+1</a:t>
            </a:r>
            <a:r>
              <a:rPr lang="en-US" b="1" i="1" dirty="0"/>
              <a:t> = </a:t>
            </a:r>
            <a:r>
              <a:rPr lang="en-US" b="1" i="1" dirty="0" err="1"/>
              <a:t>x</a:t>
            </a:r>
            <a:r>
              <a:rPr lang="en-US" b="1" i="1" baseline="-25000" dirty="0" err="1"/>
              <a:t>k</a:t>
            </a:r>
            <a:r>
              <a:rPr lang="en-US" b="1" i="1" dirty="0"/>
              <a:t>)</a:t>
            </a:r>
            <a:br>
              <a:rPr lang="en-US" b="1" i="1" dirty="0"/>
            </a:br>
            <a:r>
              <a:rPr lang="en-US" b="1" i="1" dirty="0" err="1"/>
              <a:t>P</a:t>
            </a:r>
            <a:r>
              <a:rPr lang="en-US" b="1" i="1" baseline="-25000" dirty="0" err="1"/>
              <a:t>k</a:t>
            </a:r>
            <a:r>
              <a:rPr lang="en-US" b="1" i="1" dirty="0"/>
              <a:t> + 2(</a:t>
            </a:r>
            <a:r>
              <a:rPr lang="en-US" b="1" i="1" dirty="0" err="1"/>
              <a:t>y</a:t>
            </a:r>
            <a:r>
              <a:rPr lang="en-US" b="1" i="1" baseline="-25000" dirty="0" err="1"/>
              <a:t>k</a:t>
            </a:r>
            <a:r>
              <a:rPr lang="en-US" b="1" i="1" dirty="0"/>
              <a:t> +1) – 2(</a:t>
            </a:r>
            <a:r>
              <a:rPr lang="en-US" b="1" i="1" dirty="0" err="1"/>
              <a:t>x</a:t>
            </a:r>
            <a:r>
              <a:rPr lang="en-US" b="1" i="1" baseline="-25000" dirty="0" err="1"/>
              <a:t>k</a:t>
            </a:r>
            <a:r>
              <a:rPr lang="en-US" b="1" i="1" dirty="0"/>
              <a:t> – 1) + 1, when </a:t>
            </a:r>
            <a:r>
              <a:rPr lang="en-US" b="1" i="1" dirty="0" err="1"/>
              <a:t>P</a:t>
            </a:r>
            <a:r>
              <a:rPr lang="en-US" b="1" i="1" baseline="-25000" dirty="0" err="1"/>
              <a:t>k</a:t>
            </a:r>
            <a:r>
              <a:rPr lang="en-US" b="1" i="1" dirty="0"/>
              <a:t>&gt;0 </a:t>
            </a:r>
            <a:r>
              <a:rPr lang="en-US" b="1" i="1" dirty="0" err="1"/>
              <a:t>I.e</a:t>
            </a:r>
            <a:r>
              <a:rPr lang="en-US" b="1" i="1" dirty="0"/>
              <a:t> the mid point is outside the circle(x</a:t>
            </a:r>
            <a:r>
              <a:rPr lang="en-US" b="1" i="1" baseline="-25000" dirty="0"/>
              <a:t>k+1</a:t>
            </a:r>
            <a:r>
              <a:rPr lang="en-US" b="1" i="1" dirty="0"/>
              <a:t> = x</a:t>
            </a:r>
            <a:r>
              <a:rPr lang="en-US" b="1" i="1" baseline="-25000" dirty="0"/>
              <a:t>k</a:t>
            </a:r>
            <a:r>
              <a:rPr lang="en-US" b="1" i="1" dirty="0"/>
              <a:t>-1)</a:t>
            </a:r>
            <a:endParaRPr lang="en-US" dirty="0"/>
          </a:p>
          <a:p>
            <a:pPr fontAlgn="base"/>
            <a:endParaRPr lang="en-US" i="1" dirty="0"/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IN" altLang="zh-CN" b="1" dirty="0" smtClean="0">
                <a:solidFill>
                  <a:schemeClr val="bg1"/>
                </a:solidFill>
                <a:latin typeface="Tinos"/>
              </a:rPr>
              <a:t>Name of the Faculty: </a:t>
            </a:r>
            <a:r>
              <a:rPr lang="en-IN" altLang="zh-CN" b="1" dirty="0" err="1" smtClean="0">
                <a:solidFill>
                  <a:schemeClr val="bg1"/>
                </a:solidFill>
                <a:latin typeface="Tinos"/>
              </a:rPr>
              <a:t>Dr.M.Thirunavukkarasan</a:t>
            </a:r>
            <a:r>
              <a:rPr lang="en-IN" altLang="zh-CN" b="1" dirty="0" smtClean="0">
                <a:solidFill>
                  <a:schemeClr val="bg1"/>
                </a:solidFill>
                <a:latin typeface="Tinos"/>
              </a:rPr>
              <a:t>			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</a:rPr>
              <a:t>B.Tech</a:t>
            </a:r>
            <a:endParaRPr kumimoji="0" lang="en-I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1167328"/>
      </p:ext>
    </p:extLst>
  </p:cSld>
  <p:clrMapOvr>
    <a:masterClrMapping/>
  </p:clrMapOvr>
  <p:transition advTm="2418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3000"/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Course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Name:Computer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6320" y="1539240"/>
            <a:ext cx="1048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88720" y="2819400"/>
            <a:ext cx="1048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Add your content here </a:t>
            </a:r>
            <a:endParaRPr lang="en-US" dirty="0"/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lang="en-IN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M.Arvindhan</a:t>
            </a: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 smtClean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2" descr="https://www.gatevidyalay.com/wp-content/uploads/2019/07/Mid-Point-Circle-Drawing-Algorithm-in-Computer-Graphics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8572"/>
            <a:ext cx="8229600" cy="4343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43771033"/>
      </p:ext>
    </p:extLst>
  </p:cSld>
  <p:clrMapOvr>
    <a:masterClrMapping/>
  </p:clrMapOvr>
  <p:transition advTm="2418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3000"/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Course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Name:Computer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6320" y="1539240"/>
            <a:ext cx="1048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Mid Point Circle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88720" y="2819400"/>
            <a:ext cx="1048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Add your content here </a:t>
            </a:r>
            <a:endParaRPr lang="en-US" dirty="0"/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lang="en-IN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M.Arvindhan</a:t>
            </a: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 smtClean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4" descr="https://www.gatevidyalay.com/wp-content/uploads/2019/07/Eight-Symmetry-Propert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65334"/>
            <a:ext cx="8869679" cy="41830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82052360"/>
      </p:ext>
    </p:extLst>
  </p:cSld>
  <p:clrMapOvr>
    <a:masterClrMapping/>
  </p:clrMapOvr>
  <p:transition advTm="2418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3000"/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-1" y="-1"/>
            <a:ext cx="12191999" cy="860425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Course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Name:Computer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6320" y="1539240"/>
            <a:ext cx="1048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Add your content here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88720" y="2819400"/>
            <a:ext cx="1048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Add your content here </a:t>
            </a:r>
            <a:endParaRPr lang="en-US" dirty="0"/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lang="en-IN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M.Arvindhan</a:t>
            </a: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 smtClean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3969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913" y="795338"/>
            <a:ext cx="12068175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Course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Name:Computer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913761"/>
      </p:ext>
    </p:extLst>
  </p:cSld>
  <p:clrMapOvr>
    <a:masterClrMapping/>
  </p:clrMapOvr>
  <p:transition advTm="2418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3000"/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Course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Name:Computer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000035"/>
            <a:ext cx="10485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Input :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Centre -&gt; (0, 0), Radius -&gt; 3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Output :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(3, 0) (3, 0) (0, 3) (0, 3) (3, 1) (-3, 1) (3, -1) (-3, -1) (1, 3) (-1, 3) (1, -3) (-1, -3) (2, 2) (-2, 2) (2, -2) (-2, -2)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8720" y="2819400"/>
            <a:ext cx="1048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lang="en-IN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M.Arvindhan</a:t>
            </a: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 smtClean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2" descr="Example 1 explain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1720"/>
            <a:ext cx="11978640" cy="36118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86390149"/>
      </p:ext>
    </p:extLst>
  </p:cSld>
  <p:clrMapOvr>
    <a:masterClrMapping/>
  </p:clrMapOvr>
  <p:transition advTm="2418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3000"/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Course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Name:Computer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0565" y="1160026"/>
            <a:ext cx="1048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dirty="0" err="1"/>
              <a:t>Bresenham</a:t>
            </a:r>
            <a:r>
              <a:rPr lang="en-US" dirty="0"/>
              <a:t> Line Algorithm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1529358"/>
            <a:ext cx="119481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 </a:t>
            </a:r>
            <a:r>
              <a:rPr lang="en-US" sz="1200" dirty="0"/>
              <a:t>With the assumptions we have made, the most straightforward</a:t>
            </a:r>
          </a:p>
          <a:p>
            <a:r>
              <a:rPr lang="en-US" sz="1200" dirty="0"/>
              <a:t>algorithm is very simple:</a:t>
            </a:r>
          </a:p>
          <a:p>
            <a:r>
              <a:rPr lang="en-US" sz="1200" dirty="0"/>
              <a:t>For X = X_0 to X_1 step 1</a:t>
            </a:r>
          </a:p>
          <a:p>
            <a:r>
              <a:rPr lang="en-US" sz="1200" dirty="0"/>
              <a:t>determine Y value</a:t>
            </a:r>
          </a:p>
          <a:p>
            <a:r>
              <a:rPr lang="en-US" sz="1200" dirty="0" err="1"/>
              <a:t>SetPixel</a:t>
            </a:r>
            <a:r>
              <a:rPr lang="en-US" sz="1200" dirty="0"/>
              <a:t>(X, Y)</a:t>
            </a:r>
          </a:p>
          <a:p>
            <a:r>
              <a:rPr lang="en-US" sz="1200" dirty="0"/>
              <a:t>Next X</a:t>
            </a:r>
          </a:p>
          <a:p>
            <a:r>
              <a:rPr lang="en-US" sz="1200" dirty="0"/>
              <a:t>Thus, if we can </a:t>
            </a:r>
            <a:r>
              <a:rPr lang="en-US" sz="1200" dirty="0" err="1"/>
              <a:t>gure</a:t>
            </a:r>
            <a:r>
              <a:rPr lang="en-US" sz="1200" dirty="0"/>
              <a:t> out a fast way to determine the Y value</a:t>
            </a:r>
          </a:p>
          <a:p>
            <a:r>
              <a:rPr lang="en-US" sz="1200" dirty="0"/>
              <a:t>to turn on, we will be done</a:t>
            </a:r>
            <a:r>
              <a:rPr lang="en-US" sz="1200" dirty="0" smtClean="0"/>
              <a:t>.</a:t>
            </a:r>
          </a:p>
          <a:p>
            <a:r>
              <a:rPr lang="en-US" sz="1200" dirty="0"/>
              <a:t>There are some aspects of this that are slower than we want.</a:t>
            </a:r>
          </a:p>
          <a:p>
            <a:r>
              <a:rPr lang="en-US" sz="1200" dirty="0"/>
              <a:t>In particular, we really don't want to be doing any </a:t>
            </a:r>
            <a:r>
              <a:rPr lang="en-US" sz="1200" dirty="0" err="1"/>
              <a:t>oating</a:t>
            </a:r>
            <a:endParaRPr lang="en-US" sz="1200" dirty="0"/>
          </a:p>
          <a:p>
            <a:r>
              <a:rPr lang="en-US" sz="1200" dirty="0"/>
              <a:t>point arithmetic, or </a:t>
            </a:r>
            <a:r>
              <a:rPr lang="en-US" sz="1200" dirty="0" err="1"/>
              <a:t>oating</a:t>
            </a:r>
            <a:r>
              <a:rPr lang="en-US" sz="1200" dirty="0"/>
              <a:t> point comparisons.</a:t>
            </a:r>
          </a:p>
          <a:p>
            <a:r>
              <a:rPr lang="en-US" sz="1200" dirty="0"/>
              <a:t>First, we have</a:t>
            </a:r>
          </a:p>
          <a:p>
            <a:r>
              <a:rPr lang="en-US" sz="1200" dirty="0"/>
              <a:t>m =</a:t>
            </a:r>
          </a:p>
          <a:p>
            <a:r>
              <a:rPr lang="en-US" sz="1200" dirty="0"/>
              <a:t>Y1 􀀀 Y0</a:t>
            </a:r>
          </a:p>
          <a:p>
            <a:r>
              <a:rPr lang="en-US" sz="1200" dirty="0"/>
              <a:t>X1 􀀀 X0</a:t>
            </a:r>
          </a:p>
          <a:p>
            <a:r>
              <a:rPr lang="en-US" sz="1200" dirty="0"/>
              <a:t>To get rid of the fraction (so we can work with integers), we'll</a:t>
            </a:r>
          </a:p>
          <a:p>
            <a:r>
              <a:rPr lang="en-US" sz="1200" dirty="0"/>
              <a:t>multiply by X1 􀀀 X0.</a:t>
            </a:r>
          </a:p>
          <a:p>
            <a:r>
              <a:rPr lang="en-US" sz="1200" dirty="0"/>
              <a:t>To get rid of the comparison to 1</a:t>
            </a:r>
          </a:p>
          <a:p>
            <a:r>
              <a:rPr lang="en-US" sz="1200" dirty="0"/>
              <a:t>2, we'll multiply by 2.</a:t>
            </a:r>
          </a:p>
          <a:p>
            <a:r>
              <a:rPr lang="en-US" sz="1200" dirty="0"/>
              <a:t>Putting these two together, we will use</a:t>
            </a:r>
          </a:p>
          <a:p>
            <a:r>
              <a:rPr lang="fr-FR" sz="1200" dirty="0"/>
              <a:t>fraction </a:t>
            </a:r>
            <a:r>
              <a:rPr lang="fr-FR" sz="1200" dirty="0" err="1"/>
              <a:t>increment</a:t>
            </a:r>
            <a:r>
              <a:rPr lang="fr-FR" sz="1200" dirty="0"/>
              <a:t> = m  2  (X1 􀀀 X0)</a:t>
            </a:r>
          </a:p>
          <a:p>
            <a:r>
              <a:rPr lang="en-US" sz="1200" dirty="0"/>
              <a:t>=</a:t>
            </a:r>
          </a:p>
          <a:p>
            <a:r>
              <a:rPr lang="en-US" sz="1200" dirty="0"/>
              <a:t>Y1 􀀀 Y0</a:t>
            </a:r>
          </a:p>
          <a:p>
            <a:r>
              <a:rPr lang="en-US" sz="1200" dirty="0"/>
              <a:t>X1 􀀀 X0</a:t>
            </a:r>
          </a:p>
          <a:p>
            <a:r>
              <a:rPr lang="en-US" sz="1200" dirty="0"/>
              <a:t> 2  (X1 􀀀 X0)</a:t>
            </a:r>
          </a:p>
          <a:p>
            <a:r>
              <a:rPr lang="en-US" sz="1200" dirty="0"/>
              <a:t>= 2  (Y1 􀀀 Y0)</a:t>
            </a:r>
          </a:p>
          <a:p>
            <a:r>
              <a:rPr lang="en-US" sz="1200" dirty="0"/>
              <a:t>10</a:t>
            </a: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lang="en-IN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M.Arvindhan</a:t>
            </a: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 smtClean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876512"/>
      </p:ext>
    </p:extLst>
  </p:cSld>
  <p:clrMapOvr>
    <a:masterClrMapping/>
  </p:clrMapOvr>
  <p:transition advTm="2418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3000"/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Course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Name:Computer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5444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Bresenham</a:t>
            </a:r>
            <a:r>
              <a:rPr lang="en-US" dirty="0"/>
              <a:t> Line Algorithm (all</a:t>
            </a:r>
          </a:p>
          <a:p>
            <a:r>
              <a:rPr lang="en-US" dirty="0"/>
              <a:t>together)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1737360"/>
            <a:ext cx="1219199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 </a:t>
            </a:r>
            <a:r>
              <a:rPr lang="en-US" sz="2000" dirty="0"/>
              <a:t>We can write this as:</a:t>
            </a:r>
          </a:p>
          <a:p>
            <a:r>
              <a:rPr lang="es-ES" sz="2000" dirty="0"/>
              <a:t>D(k) = 2Y  X(k) 􀀀 2X  Y (k)+c</a:t>
            </a:r>
          </a:p>
          <a:p>
            <a:r>
              <a:rPr lang="es-ES" sz="2000" dirty="0" err="1"/>
              <a:t>where</a:t>
            </a:r>
            <a:r>
              <a:rPr lang="es-ES" sz="2000" dirty="0"/>
              <a:t> c = 2Y +2X  Y0 􀀀 2Y  X0 􀀀X </a:t>
            </a:r>
            <a:r>
              <a:rPr lang="es-ES" sz="2000" dirty="0" err="1"/>
              <a:t>is</a:t>
            </a:r>
            <a:r>
              <a:rPr lang="es-ES" sz="2000" dirty="0"/>
              <a:t> a </a:t>
            </a:r>
            <a:r>
              <a:rPr lang="es-ES" sz="2000" dirty="0" err="1"/>
              <a:t>constant</a:t>
            </a:r>
            <a:r>
              <a:rPr lang="es-ES" sz="2000" dirty="0"/>
              <a:t>,</a:t>
            </a:r>
          </a:p>
          <a:p>
            <a:r>
              <a:rPr lang="en-US" sz="2000" dirty="0"/>
              <a:t>depending only on the input values of (X0; Y0) and (X1; Y1).</a:t>
            </a:r>
          </a:p>
          <a:p>
            <a:r>
              <a:rPr lang="en-US" sz="2000" dirty="0"/>
              <a:t>Note that since we are assuming X0 &lt; X1, we have X &gt; 0,</a:t>
            </a:r>
          </a:p>
          <a:p>
            <a:r>
              <a:rPr lang="en-US" sz="2000" dirty="0"/>
              <a:t>and so the decision criterion is still the same.</a:t>
            </a:r>
          </a:p>
          <a:p>
            <a:r>
              <a:rPr lang="en-US" sz="2000" dirty="0"/>
              <a:t>Now all we need to do is calculate D(k), compare with 0, and</a:t>
            </a:r>
          </a:p>
          <a:p>
            <a:r>
              <a:rPr lang="en-US" sz="2000" dirty="0"/>
              <a:t>we know which pixel to select next. We can actually do this</a:t>
            </a:r>
          </a:p>
          <a:p>
            <a:r>
              <a:rPr lang="en-US" sz="2000" dirty="0"/>
              <a:t>iteratively (note: X(k +1) 􀀀 X(k) = 1):</a:t>
            </a:r>
          </a:p>
          <a:p>
            <a:r>
              <a:rPr lang="es-ES" sz="2000" dirty="0"/>
              <a:t>D(k +1) 􀀀 D(k) = (2Y  X(k +1) 􀀀 2X  Y (k +1)+c)</a:t>
            </a:r>
          </a:p>
          <a:p>
            <a:r>
              <a:rPr lang="es-ES" sz="2000" dirty="0"/>
              <a:t>􀀀 (2Y  X(k) 􀀀 2X  Y (k)+c)</a:t>
            </a:r>
          </a:p>
          <a:p>
            <a:r>
              <a:rPr lang="es-ES" sz="2000" dirty="0"/>
              <a:t>= 2Y (X(k +1) 􀀀 X(k)) 􀀀 2X((Y (k +1) 􀀀 Y (k))</a:t>
            </a:r>
          </a:p>
          <a:p>
            <a:r>
              <a:rPr lang="es-ES" sz="2000" dirty="0"/>
              <a:t>= 2Y 􀀀 2X((Y (k +1) 􀀀 Y (k))</a:t>
            </a:r>
            <a:endParaRPr lang="en-US" sz="2000" dirty="0"/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lang="en-IN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M.Arvindhan</a:t>
            </a: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 smtClean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0905943"/>
      </p:ext>
    </p:extLst>
  </p:cSld>
  <p:clrMapOvr>
    <a:masterClrMapping/>
  </p:clrMapOvr>
  <p:transition advTm="2418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 graphic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mputer graphic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Computer graphics</Template>
  <TotalTime>652</TotalTime>
  <Words>693</Words>
  <Application>Microsoft Office PowerPoint</Application>
  <PresentationFormat>Custom</PresentationFormat>
  <Paragraphs>115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Computer graphics</vt:lpstr>
      <vt:lpstr>1_Computer graphics</vt:lpstr>
      <vt:lpstr>      SCHOOL  OF COMPUTING SCIENCE AND ENGINEERING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THIRU</cp:lastModifiedBy>
  <cp:revision>109</cp:revision>
  <dcterms:created xsi:type="dcterms:W3CDTF">2020-05-05T09:43:45Z</dcterms:created>
  <dcterms:modified xsi:type="dcterms:W3CDTF">2020-11-25T05:37:46Z</dcterms:modified>
</cp:coreProperties>
</file>