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353" r:id="rId3"/>
    <p:sldId id="296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03" autoAdjust="0"/>
    <p:restoredTop sz="94696"/>
  </p:normalViewPr>
  <p:slideViewPr>
    <p:cSldViewPr snapToGrid="0" snapToObjects="1">
      <p:cViewPr>
        <p:scale>
          <a:sx n="10" d="100"/>
          <a:sy n="10" d="100"/>
        </p:scale>
        <p:origin x="-2772" y="-13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 userDrawn="1"/>
        </p:nvSpPr>
        <p:spPr>
          <a:xfrm>
            <a:off x="15239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    Course Name: Computer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ChangeArrowheads="1"/>
          </p:cNvSpPr>
          <p:nvPr userDrawn="1"/>
        </p:nvSpPr>
        <p:spPr>
          <a:xfrm>
            <a:off x="-4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 userDrawn="1"/>
        </p:nvSpPr>
        <p:spPr>
          <a:xfrm>
            <a:off x="-2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lang="en-IN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5" y="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0DCB-54F7-47FF-8DA1-4BF9D1F9E725}" type="slidenum">
              <a:rPr lang="en-US" altLang="nl-NL" smtClean="0"/>
              <a:pPr>
                <a:defRPr/>
              </a:pPr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="" xmlns:p14="http://schemas.microsoft.com/office/powerpoint/2010/main" val="2311667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4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6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896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 </a:t>
            </a:r>
            <a:r>
              <a:rPr lang="en-US" sz="3100" b="1" dirty="0" smtClean="0">
                <a:solidFill>
                  <a:srgbClr val="FF0000"/>
                </a:solidFill>
                <a:latin typeface="Bookman Old Style" pitchFamily="18" charset="0"/>
              </a:rPr>
              <a:t>SCHOOL  OF COMPUTING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81201"/>
            <a:ext cx="9245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Code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BTCS2401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Computer Graphics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Teacher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M.Aravindhan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6096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760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b="1" dirty="0" smtClean="0">
                <a:solidFill>
                  <a:schemeClr val="tx1"/>
                </a:solidFill>
              </a:rPr>
              <a:t>Homogeneous </a:t>
            </a:r>
            <a:r>
              <a:rPr lang="en-GB" altLang="nl-NL" b="1" dirty="0" err="1" smtClean="0">
                <a:solidFill>
                  <a:schemeClr val="tx1"/>
                </a:solidFill>
              </a:rPr>
              <a:t>coordinaten</a:t>
            </a:r>
            <a:r>
              <a:rPr lang="en-GB" altLang="nl-NL" b="1" dirty="0" smtClea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GB" altLang="nl-NL" dirty="0" smtClean="0"/>
              <a:t>Add extra coordinate:</a:t>
            </a:r>
          </a:p>
          <a:p>
            <a:pPr eaLnBrk="1" hangingPunct="1">
              <a:buFontTx/>
              <a:buNone/>
            </a:pPr>
            <a:r>
              <a:rPr lang="en-GB" altLang="nl-NL" b="1" dirty="0" smtClean="0"/>
              <a:t>    P </a:t>
            </a:r>
            <a:r>
              <a:rPr lang="en-GB" altLang="nl-NL" dirty="0" smtClean="0"/>
              <a:t>= (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x</a:t>
            </a:r>
            <a:r>
              <a:rPr lang="en-GB" altLang="nl-NL" baseline="-25000" dirty="0" smtClean="0"/>
              <a:t> </a:t>
            </a:r>
            <a:r>
              <a:rPr lang="en-GB" altLang="nl-NL" dirty="0" smtClean="0"/>
              <a:t>, 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y</a:t>
            </a:r>
            <a:r>
              <a:rPr lang="en-GB" altLang="nl-NL" baseline="-25000" dirty="0" smtClean="0"/>
              <a:t> </a:t>
            </a:r>
            <a:r>
              <a:rPr lang="en-GB" altLang="nl-NL" dirty="0" smtClean="0"/>
              <a:t>, </a:t>
            </a:r>
            <a:r>
              <a:rPr lang="en-GB" altLang="nl-NL" i="1" dirty="0" smtClean="0"/>
              <a:t>p</a:t>
            </a:r>
            <a:r>
              <a:rPr lang="en-GB" altLang="nl-NL" baseline="-25000" dirty="0" smtClean="0"/>
              <a:t>h</a:t>
            </a:r>
            <a:r>
              <a:rPr lang="en-GB" altLang="nl-NL" dirty="0" smtClean="0"/>
              <a:t>)   or</a:t>
            </a:r>
          </a:p>
          <a:p>
            <a:pPr eaLnBrk="1" hangingPunct="1">
              <a:buFontTx/>
              <a:buNone/>
            </a:pPr>
            <a:r>
              <a:rPr lang="en-GB" altLang="nl-NL" dirty="0" smtClean="0"/>
              <a:t>    </a:t>
            </a:r>
            <a:r>
              <a:rPr lang="en-GB" altLang="nl-NL" b="1" dirty="0" smtClean="0"/>
              <a:t>x</a:t>
            </a:r>
            <a:r>
              <a:rPr lang="en-GB" altLang="nl-NL" dirty="0" smtClean="0"/>
              <a:t> = (</a:t>
            </a:r>
            <a:r>
              <a:rPr lang="en-GB" altLang="nl-NL" i="1" dirty="0" smtClean="0"/>
              <a:t>x, y, h</a:t>
            </a:r>
            <a:r>
              <a:rPr lang="en-GB" altLang="nl-NL" dirty="0" smtClean="0"/>
              <a:t>)</a:t>
            </a:r>
          </a:p>
          <a:p>
            <a:pPr eaLnBrk="1" hangingPunct="1"/>
            <a:r>
              <a:rPr lang="en-GB" altLang="nl-NL" dirty="0" smtClean="0"/>
              <a:t>Cartesian coordinates: divide by </a:t>
            </a:r>
            <a:r>
              <a:rPr lang="en-US" altLang="nl-NL" i="1" dirty="0" smtClean="0"/>
              <a:t>h</a:t>
            </a:r>
            <a:endParaRPr lang="en-GB" altLang="nl-NL" i="1" dirty="0" smtClean="0"/>
          </a:p>
          <a:p>
            <a:pPr eaLnBrk="1" hangingPunct="1">
              <a:buFontTx/>
              <a:buNone/>
            </a:pPr>
            <a:r>
              <a:rPr lang="en-GB" altLang="nl-NL" dirty="0" smtClean="0"/>
              <a:t>    </a:t>
            </a:r>
            <a:r>
              <a:rPr lang="en-GB" altLang="nl-NL" b="1" dirty="0" smtClean="0"/>
              <a:t>x </a:t>
            </a:r>
            <a:r>
              <a:rPr lang="en-GB" altLang="nl-NL" dirty="0" smtClean="0"/>
              <a:t>= (</a:t>
            </a:r>
            <a:r>
              <a:rPr lang="en-GB" altLang="nl-NL" i="1" dirty="0" smtClean="0"/>
              <a:t>x/h</a:t>
            </a:r>
            <a:r>
              <a:rPr lang="en-GB" altLang="nl-NL" dirty="0" smtClean="0"/>
              <a:t>, </a:t>
            </a:r>
            <a:r>
              <a:rPr lang="en-GB" altLang="nl-NL" i="1" dirty="0" smtClean="0"/>
              <a:t>y/h</a:t>
            </a:r>
            <a:r>
              <a:rPr lang="en-GB" altLang="nl-NL" dirty="0" smtClean="0"/>
              <a:t>)</a:t>
            </a:r>
          </a:p>
          <a:p>
            <a:pPr eaLnBrk="1" hangingPunct="1"/>
            <a:r>
              <a:rPr lang="en-GB" altLang="nl-NL" dirty="0" smtClean="0"/>
              <a:t>Points: </a:t>
            </a:r>
            <a:r>
              <a:rPr lang="en-GB" altLang="nl-NL" i="1" dirty="0" smtClean="0"/>
              <a:t>h </a:t>
            </a:r>
            <a:r>
              <a:rPr lang="en-GB" altLang="nl-NL" dirty="0" smtClean="0"/>
              <a:t>= 1 (for the time being…), </a:t>
            </a:r>
          </a:p>
          <a:p>
            <a:pPr eaLnBrk="1" hangingPunct="1">
              <a:buFontTx/>
              <a:buNone/>
            </a:pPr>
            <a:r>
              <a:rPr lang="en-GB" altLang="nl-NL" dirty="0" smtClean="0"/>
              <a:t>    vectors: </a:t>
            </a:r>
            <a:r>
              <a:rPr lang="en-GB" altLang="nl-NL" i="1" dirty="0" smtClean="0"/>
              <a:t>h </a:t>
            </a:r>
            <a:r>
              <a:rPr lang="en-GB" altLang="nl-NL" dirty="0" smtClean="0"/>
              <a:t>= 0 </a:t>
            </a:r>
          </a:p>
          <a:p>
            <a:pPr eaLnBrk="1" hangingPunct="1"/>
            <a:endParaRPr lang="en-GB" altLang="nl-NL" dirty="0" smtClean="0"/>
          </a:p>
        </p:txBody>
      </p:sp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40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="" xmlns:p14="http://schemas.microsoft.com/office/powerpoint/2010/main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539240"/>
            <a:ext cx="1048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nl-NL" sz="3200" b="1" dirty="0">
                <a:latin typeface="Times New Roman" pitchFamily="18" charset="0"/>
                <a:cs typeface="Times New Roman" pitchFamily="18" charset="0"/>
              </a:rPr>
              <a:t>Transformations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2819400"/>
            <a:ext cx="1048512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nl-NL" sz="2400" dirty="0"/>
              <a:t>Model of objects</a:t>
            </a:r>
          </a:p>
          <a:p>
            <a:pPr lvl="1">
              <a:lnSpc>
                <a:spcPct val="90000"/>
              </a:lnSpc>
            </a:pPr>
            <a:r>
              <a:rPr lang="en-GB" altLang="nl-NL" sz="2400" dirty="0"/>
              <a:t>world coordinates: </a:t>
            </a:r>
            <a:r>
              <a:rPr lang="en-GB" altLang="nl-NL" sz="2400" i="1" dirty="0"/>
              <a:t>km, mm, etc.</a:t>
            </a:r>
          </a:p>
          <a:p>
            <a:pPr lvl="1">
              <a:lnSpc>
                <a:spcPct val="90000"/>
              </a:lnSpc>
            </a:pPr>
            <a:r>
              <a:rPr lang="en-GB" altLang="nl-NL" sz="2400" dirty="0"/>
              <a:t>Hierarchical models::</a:t>
            </a:r>
          </a:p>
          <a:p>
            <a:pPr lvl="1">
              <a:lnSpc>
                <a:spcPct val="90000"/>
              </a:lnSpc>
            </a:pPr>
            <a:r>
              <a:rPr lang="en-GB" altLang="nl-NL" sz="2400" i="1" dirty="0"/>
              <a:t>human = torso + arm + arm + head + leg + leg</a:t>
            </a:r>
          </a:p>
          <a:p>
            <a:pPr lvl="1">
              <a:lnSpc>
                <a:spcPct val="90000"/>
              </a:lnSpc>
            </a:pPr>
            <a:r>
              <a:rPr lang="en-GB" altLang="nl-NL" sz="2400" i="1" dirty="0"/>
              <a:t>arm = </a:t>
            </a:r>
            <a:r>
              <a:rPr lang="en-GB" altLang="nl-NL" sz="2400" i="1" dirty="0" err="1"/>
              <a:t>upperarm</a:t>
            </a:r>
            <a:r>
              <a:rPr lang="en-GB" altLang="nl-NL" sz="2400" i="1" dirty="0"/>
              <a:t> + </a:t>
            </a:r>
            <a:r>
              <a:rPr lang="en-GB" altLang="nl-NL" sz="2400" i="1" dirty="0" err="1"/>
              <a:t>lowerarm</a:t>
            </a:r>
            <a:r>
              <a:rPr lang="en-GB" altLang="nl-NL" sz="2400" i="1" dirty="0"/>
              <a:t> + hand …</a:t>
            </a:r>
          </a:p>
          <a:p>
            <a:pPr>
              <a:lnSpc>
                <a:spcPct val="90000"/>
              </a:lnSpc>
            </a:pPr>
            <a:r>
              <a:rPr lang="en-GB" altLang="nl-NL" sz="2400" dirty="0"/>
              <a:t>Viewing</a:t>
            </a:r>
          </a:p>
          <a:p>
            <a:pPr lvl="1">
              <a:lnSpc>
                <a:spcPct val="90000"/>
              </a:lnSpc>
            </a:pPr>
            <a:r>
              <a:rPr lang="en-GB" altLang="nl-NL" sz="2400" dirty="0"/>
              <a:t>zoom in, move drawing, etc.</a:t>
            </a:r>
          </a:p>
          <a:p>
            <a:pPr>
              <a:lnSpc>
                <a:spcPct val="90000"/>
              </a:lnSpc>
            </a:pPr>
            <a:r>
              <a:rPr lang="en-GB" altLang="nl-NL" sz="2400" dirty="0"/>
              <a:t>Animation</a:t>
            </a:r>
            <a:endParaRPr lang="en-GB" altLang="nl-NL" sz="2400" i="1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M.Arvindhan</a:t>
            </a:r>
            <a:r>
              <a:rPr kumimoji="0" lang="en-I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 smtClean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5024039"/>
      </p:ext>
    </p:extLst>
  </p:cSld>
  <p:clrMapOvr>
    <a:masterClrMapping/>
  </p:clrMapOvr>
  <p:transition advTm="24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7"/>
          <p:cNvSpPr>
            <a:spLocks/>
          </p:cNvSpPr>
          <p:nvPr/>
        </p:nvSpPr>
        <p:spPr bwMode="auto">
          <a:xfrm>
            <a:off x="8648701" y="3632201"/>
            <a:ext cx="184731" cy="369332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dirty="0" smtClean="0"/>
              <a:t>Translation polygon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2442865"/>
            <a:ext cx="9144000" cy="281493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nl-NL" sz="3500" b="1" dirty="0" smtClean="0"/>
              <a:t>Translate polygon</a:t>
            </a:r>
            <a:r>
              <a:rPr lang="en-GB" altLang="nl-NL" sz="3500" b="1" dirty="0" smtClean="0"/>
              <a:t>:</a:t>
            </a:r>
          </a:p>
          <a:p>
            <a:pPr eaLnBrk="1" hangingPunct="1">
              <a:buFontTx/>
              <a:buNone/>
            </a:pPr>
            <a:endParaRPr lang="en-GB" altLang="nl-NL" sz="3500" b="1" dirty="0" smtClean="0"/>
          </a:p>
          <a:p>
            <a:pPr eaLnBrk="1" hangingPunct="1">
              <a:buFontTx/>
              <a:buNone/>
            </a:pPr>
            <a:r>
              <a:rPr lang="en-GB" altLang="nl-NL" dirty="0" smtClean="0"/>
              <a:t>Apply the same operation on all points.</a:t>
            </a:r>
          </a:p>
          <a:p>
            <a:pPr eaLnBrk="1" hangingPunct="1">
              <a:buFontTx/>
              <a:buNone/>
            </a:pPr>
            <a:r>
              <a:rPr lang="en-GB" altLang="nl-NL" dirty="0" smtClean="0"/>
              <a:t>Works always, for all transformations of objects </a:t>
            </a:r>
            <a:endParaRPr lang="en-GB" altLang="nl-NL" dirty="0" smtClean="0"/>
          </a:p>
          <a:p>
            <a:pPr eaLnBrk="1" hangingPunct="1">
              <a:buFontTx/>
              <a:buNone/>
            </a:pPr>
            <a:r>
              <a:rPr lang="en-GB" altLang="nl-NL" dirty="0" smtClean="0"/>
              <a:t>defined </a:t>
            </a:r>
            <a:r>
              <a:rPr lang="en-GB" altLang="nl-NL" dirty="0" smtClean="0"/>
              <a:t>as a set of points.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8026401" y="2209800"/>
            <a:ext cx="3045884" cy="2209800"/>
            <a:chOff x="3695" y="2352"/>
            <a:chExt cx="1056" cy="960"/>
          </a:xfrm>
        </p:grpSpPr>
        <p:sp>
          <p:nvSpPr>
            <p:cNvPr id="7189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90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8861717" y="33598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9144000" y="2971800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b="1"/>
              <a:t>T</a:t>
            </a:r>
            <a:endParaRPr lang="en-GB" altLang="nl-NL" b="1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V="1">
            <a:off x="9042400" y="3124200"/>
            <a:ext cx="132080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Oval 13"/>
          <p:cNvSpPr>
            <a:spLocks noChangeArrowheads="1"/>
          </p:cNvSpPr>
          <p:nvPr/>
        </p:nvSpPr>
        <p:spPr bwMode="auto">
          <a:xfrm>
            <a:off x="10284117" y="28264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7-1:220-222</a:t>
            </a:r>
            <a:endParaRPr lang="en-GB" altLang="nl-NL"/>
          </a:p>
        </p:txBody>
      </p:sp>
      <p:sp>
        <p:nvSpPr>
          <p:cNvPr id="7181" name="Oval 18"/>
          <p:cNvSpPr>
            <a:spLocks noChangeArrowheads="1"/>
          </p:cNvSpPr>
          <p:nvPr/>
        </p:nvSpPr>
        <p:spPr bwMode="auto">
          <a:xfrm>
            <a:off x="8523050" y="39567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2" name="Oval 19"/>
          <p:cNvSpPr>
            <a:spLocks noChangeArrowheads="1"/>
          </p:cNvSpPr>
          <p:nvPr/>
        </p:nvSpPr>
        <p:spPr bwMode="auto">
          <a:xfrm>
            <a:off x="9412050" y="392497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3" name="Freeform 20"/>
          <p:cNvSpPr>
            <a:spLocks/>
          </p:cNvSpPr>
          <p:nvPr/>
        </p:nvSpPr>
        <p:spPr bwMode="auto">
          <a:xfrm>
            <a:off x="10071101" y="3105151"/>
            <a:ext cx="184731" cy="369332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4" name="Oval 21"/>
          <p:cNvSpPr>
            <a:spLocks noChangeArrowheads="1"/>
          </p:cNvSpPr>
          <p:nvPr/>
        </p:nvSpPr>
        <p:spPr bwMode="auto">
          <a:xfrm>
            <a:off x="10284117" y="283277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5" name="Oval 22"/>
          <p:cNvSpPr>
            <a:spLocks noChangeArrowheads="1"/>
          </p:cNvSpPr>
          <p:nvPr/>
        </p:nvSpPr>
        <p:spPr bwMode="auto">
          <a:xfrm>
            <a:off x="9945450" y="342967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6" name="Oval 23"/>
          <p:cNvSpPr>
            <a:spLocks noChangeArrowheads="1"/>
          </p:cNvSpPr>
          <p:nvPr/>
        </p:nvSpPr>
        <p:spPr bwMode="auto">
          <a:xfrm>
            <a:off x="10834450" y="33979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7" name="Line 24"/>
          <p:cNvSpPr>
            <a:spLocks noChangeShapeType="1"/>
          </p:cNvSpPr>
          <p:nvPr/>
        </p:nvSpPr>
        <p:spPr bwMode="auto">
          <a:xfrm flipV="1">
            <a:off x="8652933" y="3714750"/>
            <a:ext cx="1397000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 flipV="1">
            <a:off x="9541934" y="3689350"/>
            <a:ext cx="1388533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6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8446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NL" b="1" dirty="0" smtClean="0">
                <a:solidFill>
                  <a:schemeClr val="tx1"/>
                </a:solidFill>
              </a:rPr>
              <a:t/>
            </a:r>
            <a:br>
              <a:rPr lang="en-US" altLang="nl-NL" b="1" dirty="0" smtClean="0">
                <a:solidFill>
                  <a:schemeClr val="tx1"/>
                </a:solidFill>
              </a:rPr>
            </a:br>
            <a:r>
              <a:rPr lang="en-US" altLang="nl-NL" b="1" dirty="0" smtClean="0">
                <a:solidFill>
                  <a:schemeClr val="tx1"/>
                </a:solidFill>
              </a:rPr>
              <a:t/>
            </a:r>
            <a:br>
              <a:rPr lang="en-US" altLang="nl-NL" b="1" dirty="0" smtClean="0">
                <a:solidFill>
                  <a:schemeClr val="tx1"/>
                </a:solidFill>
              </a:rPr>
            </a:br>
            <a:r>
              <a:rPr lang="en-US" altLang="nl-NL" b="1" dirty="0" smtClean="0">
                <a:solidFill>
                  <a:schemeClr val="tx1"/>
                </a:solidFill>
              </a:rPr>
              <a:t>Rotation around a point Q 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026401" y="2209800"/>
            <a:ext cx="3045884" cy="2209800"/>
            <a:chOff x="3695" y="2352"/>
            <a:chExt cx="1056" cy="960"/>
          </a:xfrm>
        </p:grpSpPr>
        <p:sp>
          <p:nvSpPr>
            <p:cNvPr id="9243" name="Line 4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4" name="Line 5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9979317" y="284230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0058400" y="2987675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V="1">
            <a:off x="9144000" y="3011489"/>
            <a:ext cx="1060451" cy="89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7-1:222-223</a:t>
            </a:r>
            <a:endParaRPr lang="en-GB" altLang="nl-NL"/>
          </a:p>
        </p:txBody>
      </p:sp>
      <p:grpSp>
        <p:nvGrpSpPr>
          <p:cNvPr id="9226" name="Group 13"/>
          <p:cNvGrpSpPr>
            <a:grpSpLocks/>
          </p:cNvGrpSpPr>
          <p:nvPr/>
        </p:nvGrpSpPr>
        <p:grpSpPr bwMode="auto">
          <a:xfrm>
            <a:off x="8026401" y="2209800"/>
            <a:ext cx="3045884" cy="2209800"/>
            <a:chOff x="3695" y="2352"/>
            <a:chExt cx="1056" cy="960"/>
          </a:xfrm>
        </p:grpSpPr>
        <p:sp>
          <p:nvSpPr>
            <p:cNvPr id="9241" name="Line 14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2" name="Line 15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9229" name="Oval 18"/>
          <p:cNvSpPr>
            <a:spLocks noChangeArrowheads="1"/>
          </p:cNvSpPr>
          <p:nvPr/>
        </p:nvSpPr>
        <p:spPr bwMode="auto">
          <a:xfrm>
            <a:off x="9979317" y="284230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0" name="Arc 19"/>
          <p:cNvSpPr>
            <a:spLocks/>
          </p:cNvSpPr>
          <p:nvPr/>
        </p:nvSpPr>
        <p:spPr bwMode="auto">
          <a:xfrm flipV="1">
            <a:off x="9144000" y="3252272"/>
            <a:ext cx="956733" cy="369332"/>
          </a:xfrm>
          <a:custGeom>
            <a:avLst/>
            <a:gdLst>
              <a:gd name="T0" fmla="*/ 2147483647 w 13555"/>
              <a:gd name="T1" fmla="*/ 2147483647 h 20451"/>
              <a:gd name="T2" fmla="*/ 2147483647 w 13555"/>
              <a:gd name="T3" fmla="*/ 2147483647 h 20451"/>
              <a:gd name="T4" fmla="*/ 0 w 13555"/>
              <a:gd name="T5" fmla="*/ 0 h 20451"/>
              <a:gd name="T6" fmla="*/ 0 60000 65536"/>
              <a:gd name="T7" fmla="*/ 0 60000 65536"/>
              <a:gd name="T8" fmla="*/ 0 60000 65536"/>
              <a:gd name="T9" fmla="*/ 0 w 13555"/>
              <a:gd name="T10" fmla="*/ 0 h 20451"/>
              <a:gd name="T11" fmla="*/ 13555 w 13555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55" h="20451" fill="none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</a:path>
              <a:path w="13555" h="20451" stroke="0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  <a:lnTo>
                  <a:pt x="0" y="0"/>
                </a:lnTo>
                <a:lnTo>
                  <a:pt x="13555" y="16817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Oval 20"/>
          <p:cNvSpPr>
            <a:spLocks noChangeArrowheads="1"/>
          </p:cNvSpPr>
          <p:nvPr/>
        </p:nvSpPr>
        <p:spPr bwMode="auto">
          <a:xfrm>
            <a:off x="9471317" y="261370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 flipV="1">
            <a:off x="9144000" y="2759075"/>
            <a:ext cx="508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9226552" y="2438400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9510311" y="2911475"/>
            <a:ext cx="378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>
                <a:latin typeface="Symbol" pitchFamily="18" charset="2"/>
              </a:rPr>
              <a:t>a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9235" name="Oval 41"/>
          <p:cNvSpPr>
            <a:spLocks noChangeArrowheads="1"/>
          </p:cNvSpPr>
          <p:nvPr/>
        </p:nvSpPr>
        <p:spPr bwMode="auto">
          <a:xfrm>
            <a:off x="9007768" y="3637638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6" name="Line 42"/>
          <p:cNvSpPr>
            <a:spLocks noChangeShapeType="1"/>
          </p:cNvSpPr>
          <p:nvPr/>
        </p:nvSpPr>
        <p:spPr bwMode="auto">
          <a:xfrm flipV="1">
            <a:off x="8026400" y="3886200"/>
            <a:ext cx="1117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7" name="Text Box 43"/>
          <p:cNvSpPr txBox="1">
            <a:spLocks noChangeArrowheads="1"/>
          </p:cNvSpPr>
          <p:nvPr/>
        </p:nvSpPr>
        <p:spPr bwMode="auto">
          <a:xfrm>
            <a:off x="9144000" y="3733800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9238" name="Text Box 44"/>
          <p:cNvSpPr txBox="1">
            <a:spLocks noChangeArrowheads="1"/>
          </p:cNvSpPr>
          <p:nvPr/>
        </p:nvSpPr>
        <p:spPr bwMode="auto">
          <a:xfrm>
            <a:off x="9448801" y="3352800"/>
            <a:ext cx="856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  <a:r>
              <a:rPr lang="en-GB" altLang="nl-NL" b="1">
                <a:sym typeface="Symbol" pitchFamily="18" charset="2"/>
              </a:rPr>
              <a:t></a:t>
            </a:r>
            <a:r>
              <a:rPr lang="en-GB" altLang="nl-NL" b="1"/>
              <a:t>Q</a:t>
            </a:r>
          </a:p>
        </p:txBody>
      </p:sp>
      <p:graphicFrame>
        <p:nvGraphicFramePr>
          <p:cNvPr id="9239" name="Object 29"/>
          <p:cNvGraphicFramePr>
            <a:graphicFrameLocks noChangeAspect="1"/>
          </p:cNvGraphicFramePr>
          <p:nvPr/>
        </p:nvGraphicFramePr>
        <p:xfrm>
          <a:off x="912285" y="1844676"/>
          <a:ext cx="5183716" cy="1908175"/>
        </p:xfrm>
        <a:graphic>
          <a:graphicData uri="http://schemas.openxmlformats.org/presentationml/2006/ole">
            <p:oleObj spid="_x0000_s2066" name="Equation" r:id="rId3" imgW="1346200" imgH="660400" progId="Equation.3">
              <p:embed/>
            </p:oleObj>
          </a:graphicData>
        </a:graphic>
      </p:graphicFrame>
      <p:graphicFrame>
        <p:nvGraphicFramePr>
          <p:cNvPr id="9240" name="Object 30"/>
          <p:cNvGraphicFramePr>
            <a:graphicFrameLocks noChangeAspect="1"/>
          </p:cNvGraphicFramePr>
          <p:nvPr/>
        </p:nvGraphicFramePr>
        <p:xfrm>
          <a:off x="814918" y="4005264"/>
          <a:ext cx="8815916" cy="1800225"/>
        </p:xfrm>
        <a:graphic>
          <a:graphicData uri="http://schemas.openxmlformats.org/presentationml/2006/ole">
            <p:oleObj spid="_x0000_s2067" name="Equation" r:id="rId4" imgW="2425700" imgH="660400" progId="Equation.3">
              <p:embed/>
            </p:oleObj>
          </a:graphicData>
        </a:graphic>
      </p:graphicFrame>
      <p:sp>
        <p:nvSpPr>
          <p:cNvPr id="29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9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NL" b="1" dirty="0" smtClean="0">
                <a:solidFill>
                  <a:schemeClr val="tx1"/>
                </a:solidFill>
              </a:rPr>
              <a:t/>
            </a:r>
            <a:br>
              <a:rPr lang="en-US" altLang="nl-NL" b="1" dirty="0" smtClean="0">
                <a:solidFill>
                  <a:schemeClr val="tx1"/>
                </a:solidFill>
              </a:rPr>
            </a:br>
            <a:r>
              <a:rPr lang="en-US" altLang="nl-NL" b="1" dirty="0" smtClean="0">
                <a:solidFill>
                  <a:schemeClr val="tx1"/>
                </a:solidFill>
              </a:rPr>
              <a:t/>
            </a:r>
            <a:br>
              <a:rPr lang="en-US" altLang="nl-NL" b="1" dirty="0" smtClean="0">
                <a:solidFill>
                  <a:schemeClr val="tx1"/>
                </a:solidFill>
              </a:rPr>
            </a:br>
            <a:r>
              <a:rPr lang="en-US" altLang="nl-NL" b="1" dirty="0" smtClean="0">
                <a:solidFill>
                  <a:schemeClr val="tx1"/>
                </a:solidFill>
              </a:rPr>
              <a:t>Scaling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Schale with factor </a:t>
            </a:r>
            <a:r>
              <a:rPr lang="en-GB" altLang="nl-NL" i="1" smtClean="0"/>
              <a:t>s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 </a:t>
            </a:r>
            <a:r>
              <a:rPr lang="en-GB" altLang="nl-NL" smtClean="0"/>
              <a:t>and</a:t>
            </a:r>
            <a:r>
              <a:rPr lang="en-GB" altLang="nl-NL" i="1" smtClean="0"/>
              <a:t> s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 s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 x</a:t>
            </a:r>
            <a:r>
              <a:rPr lang="en-GB" altLang="nl-NL" smtClean="0"/>
              <a:t>,  </a:t>
            </a:r>
            <a:r>
              <a:rPr lang="en-GB" altLang="nl-NL" i="1" smtClean="0"/>
              <a:t>y’= s</a:t>
            </a:r>
            <a:r>
              <a:rPr lang="en-GB" altLang="nl-NL" i="1" baseline="-25000" smtClean="0"/>
              <a:t>y</a:t>
            </a:r>
            <a:r>
              <a:rPr lang="en-GB" altLang="nl-NL" i="1" smtClean="0"/>
              <a:t> 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graphicFrame>
        <p:nvGraphicFramePr>
          <p:cNvPr id="10243" name="Object 28"/>
          <p:cNvGraphicFramePr>
            <a:graphicFrameLocks noChangeAspect="1"/>
          </p:cNvGraphicFramePr>
          <p:nvPr/>
        </p:nvGraphicFramePr>
        <p:xfrm>
          <a:off x="912285" y="4005263"/>
          <a:ext cx="7200900" cy="1733550"/>
        </p:xfrm>
        <a:graphic>
          <a:graphicData uri="http://schemas.openxmlformats.org/presentationml/2006/ole">
            <p:oleObj spid="_x0000_s3082" name="Equation" r:id="rId3" imgW="2057400" imgH="660400" progId="Equation.3">
              <p:embed/>
            </p:oleObj>
          </a:graphicData>
        </a:graphic>
      </p:graphicFrame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8026401" y="2209800"/>
            <a:ext cx="3045884" cy="2209800"/>
            <a:chOff x="3695" y="2352"/>
            <a:chExt cx="1056" cy="960"/>
          </a:xfrm>
        </p:grpSpPr>
        <p:sp>
          <p:nvSpPr>
            <p:cNvPr id="10265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8861717" y="33598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8534400" y="3200400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V="1">
            <a:off x="8026400" y="2895600"/>
            <a:ext cx="1847851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7-1:224-225</a:t>
            </a:r>
            <a:endParaRPr lang="en-GB" altLang="nl-NL"/>
          </a:p>
        </p:txBody>
      </p:sp>
      <p:sp>
        <p:nvSpPr>
          <p:cNvPr id="10252" name="Text Box 21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0253" name="Oval 23"/>
          <p:cNvSpPr>
            <a:spLocks noChangeArrowheads="1"/>
          </p:cNvSpPr>
          <p:nvPr/>
        </p:nvSpPr>
        <p:spPr bwMode="auto">
          <a:xfrm>
            <a:off x="8861717" y="33598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9718968" y="2650213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5" name="Text Box 30"/>
          <p:cNvSpPr txBox="1">
            <a:spLocks noChangeArrowheads="1"/>
          </p:cNvSpPr>
          <p:nvPr/>
        </p:nvSpPr>
        <p:spPr bwMode="auto">
          <a:xfrm>
            <a:off x="9855200" y="2590800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10256" name="Line 40"/>
          <p:cNvSpPr>
            <a:spLocks noChangeShapeType="1"/>
          </p:cNvSpPr>
          <p:nvPr/>
        </p:nvSpPr>
        <p:spPr bwMode="auto">
          <a:xfrm flipV="1">
            <a:off x="8007351" y="3886201"/>
            <a:ext cx="1847849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Oval 41"/>
          <p:cNvSpPr>
            <a:spLocks noChangeArrowheads="1"/>
          </p:cNvSpPr>
          <p:nvPr/>
        </p:nvSpPr>
        <p:spPr bwMode="auto">
          <a:xfrm>
            <a:off x="9712617" y="3640813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8" name="Text Box 42"/>
          <p:cNvSpPr txBox="1">
            <a:spLocks noChangeArrowheads="1"/>
          </p:cNvSpPr>
          <p:nvPr/>
        </p:nvSpPr>
        <p:spPr bwMode="auto">
          <a:xfrm>
            <a:off x="9855200" y="358140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Q’</a:t>
            </a:r>
          </a:p>
        </p:txBody>
      </p:sp>
      <p:sp>
        <p:nvSpPr>
          <p:cNvPr id="10259" name="Oval 43"/>
          <p:cNvSpPr>
            <a:spLocks noChangeArrowheads="1"/>
          </p:cNvSpPr>
          <p:nvPr/>
        </p:nvSpPr>
        <p:spPr bwMode="auto">
          <a:xfrm>
            <a:off x="8872301" y="387735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60" name="Text Box 44"/>
          <p:cNvSpPr txBox="1">
            <a:spLocks noChangeArrowheads="1"/>
          </p:cNvSpPr>
          <p:nvPr/>
        </p:nvSpPr>
        <p:spPr bwMode="auto">
          <a:xfrm>
            <a:off x="9042400" y="3962400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10261" name="Oval 45"/>
          <p:cNvSpPr>
            <a:spLocks noChangeArrowheads="1"/>
          </p:cNvSpPr>
          <p:nvPr/>
        </p:nvSpPr>
        <p:spPr bwMode="auto">
          <a:xfrm>
            <a:off x="8872301" y="387735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62" name="Line 46"/>
          <p:cNvSpPr>
            <a:spLocks noChangeShapeType="1"/>
          </p:cNvSpPr>
          <p:nvPr/>
        </p:nvSpPr>
        <p:spPr bwMode="auto">
          <a:xfrm flipV="1">
            <a:off x="9002184" y="36115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63" name="Line 47"/>
          <p:cNvSpPr>
            <a:spLocks noChangeShapeType="1"/>
          </p:cNvSpPr>
          <p:nvPr/>
        </p:nvSpPr>
        <p:spPr bwMode="auto">
          <a:xfrm flipV="1">
            <a:off x="9850968" y="2895601"/>
            <a:ext cx="4233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4" name="Line 48"/>
          <p:cNvSpPr>
            <a:spLocks noChangeShapeType="1"/>
          </p:cNvSpPr>
          <p:nvPr/>
        </p:nvSpPr>
        <p:spPr bwMode="auto">
          <a:xfrm flipV="1">
            <a:off x="9084733" y="3429000"/>
            <a:ext cx="668867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92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737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Scaling with respect to a point F</a:t>
            </a:r>
            <a:endParaRPr lang="en-GB" altLang="nl-NL" b="1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9138"/>
            <a:ext cx="751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z="2800" dirty="0" smtClean="0"/>
              <a:t>Scale with factors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dirty="0" smtClean="0"/>
              <a:t>and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 dirty="0" smtClean="0"/>
              <a:t>    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’=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dirty="0" smtClean="0"/>
              <a:t>,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’=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</a:t>
            </a:r>
            <a:endParaRPr lang="en-GB" altLang="nl-NL" sz="2800" dirty="0" smtClean="0"/>
          </a:p>
          <a:p>
            <a:pPr eaLnBrk="1" hangingPunct="1">
              <a:buFontTx/>
              <a:buNone/>
            </a:pPr>
            <a:r>
              <a:rPr lang="en-GB" altLang="nl-NL" sz="2800" dirty="0" smtClean="0"/>
              <a:t>With respect to </a:t>
            </a:r>
            <a:r>
              <a:rPr lang="en-GB" altLang="nl-NL" sz="2800" b="1" dirty="0" smtClean="0"/>
              <a:t>F</a:t>
            </a:r>
            <a:r>
              <a:rPr lang="en-GB" altLang="nl-NL" sz="2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 dirty="0" smtClean="0"/>
              <a:t>   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’ </a:t>
            </a:r>
            <a:r>
              <a:rPr lang="en-GB" altLang="nl-NL" sz="2800" i="1" dirty="0" smtClean="0">
                <a:sym typeface="Symbol" pitchFamily="18" charset="2"/>
              </a:rPr>
              <a:t>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=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dirty="0" smtClean="0"/>
              <a:t>(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i="1" dirty="0" smtClean="0">
                <a:sym typeface="Symbol" pitchFamily="18" charset="2"/>
              </a:rPr>
              <a:t>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dirty="0" smtClean="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 dirty="0" smtClean="0"/>
              <a:t>   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’ </a:t>
            </a:r>
            <a:r>
              <a:rPr lang="en-GB" altLang="nl-NL" sz="2800" i="1" dirty="0" smtClean="0">
                <a:sym typeface="Symbol" pitchFamily="18" charset="2"/>
              </a:rPr>
              <a:t>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=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</a:t>
            </a:r>
            <a:r>
              <a:rPr lang="en-GB" altLang="nl-NL" sz="2800" dirty="0" smtClean="0"/>
              <a:t>(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</a:t>
            </a:r>
            <a:r>
              <a:rPr lang="en-GB" altLang="nl-NL" sz="2800" i="1" dirty="0" smtClean="0">
                <a:sym typeface="Symbol" pitchFamily="18" charset="2"/>
              </a:rPr>
              <a:t>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dirty="0" smtClean="0"/>
              <a:t>)</a:t>
            </a:r>
            <a:r>
              <a:rPr lang="en-GB" altLang="nl-NL" sz="2800" i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GB" altLang="nl-NL" sz="2800" dirty="0" smtClean="0"/>
              <a:t>or</a:t>
            </a:r>
          </a:p>
          <a:p>
            <a:pPr eaLnBrk="1" hangingPunct="1">
              <a:buFontTx/>
              <a:buNone/>
            </a:pPr>
            <a:r>
              <a:rPr lang="en-GB" altLang="nl-NL" sz="2800" i="1" dirty="0" smtClean="0"/>
              <a:t>   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’=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+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dirty="0" smtClean="0"/>
              <a:t>(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i="1" dirty="0" smtClean="0"/>
              <a:t> </a:t>
            </a:r>
            <a:r>
              <a:rPr lang="en-GB" altLang="nl-NL" sz="2800" i="1" dirty="0" smtClean="0">
                <a:sym typeface="Symbol" pitchFamily="18" charset="2"/>
              </a:rPr>
              <a:t>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x</a:t>
            </a:r>
            <a:r>
              <a:rPr lang="en-GB" altLang="nl-NL" sz="2800" dirty="0" smtClean="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 dirty="0" smtClean="0"/>
              <a:t>     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’=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+ </a:t>
            </a:r>
            <a:r>
              <a:rPr lang="en-GB" altLang="nl-NL" sz="2800" i="1" dirty="0" err="1" smtClean="0"/>
              <a:t>s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</a:t>
            </a:r>
            <a:r>
              <a:rPr lang="en-GB" altLang="nl-NL" sz="2800" dirty="0" smtClean="0"/>
              <a:t>(</a:t>
            </a:r>
            <a:r>
              <a:rPr lang="en-GB" altLang="nl-NL" sz="2800" i="1" dirty="0" err="1" smtClean="0"/>
              <a:t>P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i="1" dirty="0" smtClean="0"/>
              <a:t> </a:t>
            </a:r>
            <a:r>
              <a:rPr lang="en-GB" altLang="nl-NL" sz="2800" i="1" dirty="0" smtClean="0">
                <a:sym typeface="Symbol" pitchFamily="18" charset="2"/>
              </a:rPr>
              <a:t></a:t>
            </a:r>
            <a:r>
              <a:rPr lang="en-GB" altLang="nl-NL" sz="2800" i="1" dirty="0" smtClean="0"/>
              <a:t> </a:t>
            </a:r>
            <a:r>
              <a:rPr lang="en-GB" altLang="nl-NL" sz="2800" i="1" dirty="0" err="1" smtClean="0"/>
              <a:t>F</a:t>
            </a:r>
            <a:r>
              <a:rPr lang="en-GB" altLang="nl-NL" sz="2800" i="1" baseline="-25000" dirty="0" err="1" smtClean="0"/>
              <a:t>y</a:t>
            </a:r>
            <a:r>
              <a:rPr lang="en-GB" altLang="nl-NL" sz="2800" dirty="0" smtClean="0"/>
              <a:t>)</a:t>
            </a:r>
            <a:r>
              <a:rPr lang="en-GB" altLang="nl-NL" sz="2800" i="1" dirty="0" smtClean="0"/>
              <a:t> </a:t>
            </a:r>
          </a:p>
          <a:p>
            <a:pPr eaLnBrk="1" hangingPunct="1">
              <a:buFontTx/>
              <a:buNone/>
            </a:pPr>
            <a:endParaRPr lang="en-GB" altLang="nl-NL" sz="2800" dirty="0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8026401" y="2209800"/>
            <a:ext cx="3045884" cy="2209800"/>
            <a:chOff x="3695" y="2352"/>
            <a:chExt cx="1056" cy="960"/>
          </a:xfrm>
        </p:grpSpPr>
        <p:sp>
          <p:nvSpPr>
            <p:cNvPr id="11292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3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8026400" y="19812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9373950" y="28264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9046633" y="2667000"/>
            <a:ext cx="449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V="1">
            <a:off x="8538633" y="2362200"/>
            <a:ext cx="1847851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8737600" y="6019800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7-1:224-225</a:t>
            </a:r>
            <a:endParaRPr lang="en-GB" altLang="nl-NL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10648952" y="3962400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1276" name="Oval 15"/>
          <p:cNvSpPr>
            <a:spLocks noChangeArrowheads="1"/>
          </p:cNvSpPr>
          <p:nvPr/>
        </p:nvSpPr>
        <p:spPr bwMode="auto">
          <a:xfrm>
            <a:off x="9373950" y="2826425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7" name="Oval 16"/>
          <p:cNvSpPr>
            <a:spLocks noChangeArrowheads="1"/>
          </p:cNvSpPr>
          <p:nvPr/>
        </p:nvSpPr>
        <p:spPr bwMode="auto">
          <a:xfrm>
            <a:off x="10231201" y="2116813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10367433" y="2057400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 flipV="1">
            <a:off x="8519585" y="3352801"/>
            <a:ext cx="1847849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Oval 19"/>
          <p:cNvSpPr>
            <a:spLocks noChangeArrowheads="1"/>
          </p:cNvSpPr>
          <p:nvPr/>
        </p:nvSpPr>
        <p:spPr bwMode="auto">
          <a:xfrm>
            <a:off x="10224850" y="3107413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10367433" y="304800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Q’</a:t>
            </a:r>
          </a:p>
        </p:txBody>
      </p:sp>
      <p:sp>
        <p:nvSpPr>
          <p:cNvPr id="11282" name="Oval 21"/>
          <p:cNvSpPr>
            <a:spLocks noChangeArrowheads="1"/>
          </p:cNvSpPr>
          <p:nvPr/>
        </p:nvSpPr>
        <p:spPr bwMode="auto">
          <a:xfrm>
            <a:off x="9384534" y="334395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3" name="Text Box 22"/>
          <p:cNvSpPr txBox="1">
            <a:spLocks noChangeArrowheads="1"/>
          </p:cNvSpPr>
          <p:nvPr/>
        </p:nvSpPr>
        <p:spPr bwMode="auto">
          <a:xfrm>
            <a:off x="9554634" y="3429000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11284" name="Oval 23"/>
          <p:cNvSpPr>
            <a:spLocks noChangeArrowheads="1"/>
          </p:cNvSpPr>
          <p:nvPr/>
        </p:nvSpPr>
        <p:spPr bwMode="auto">
          <a:xfrm>
            <a:off x="9384534" y="3343950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V="1">
            <a:off x="9514417" y="30781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V="1">
            <a:off x="10363201" y="2362201"/>
            <a:ext cx="4233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V="1">
            <a:off x="9596967" y="2895600"/>
            <a:ext cx="668867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Oval 27"/>
          <p:cNvSpPr>
            <a:spLocks noChangeArrowheads="1"/>
          </p:cNvSpPr>
          <p:nvPr/>
        </p:nvSpPr>
        <p:spPr bwMode="auto">
          <a:xfrm>
            <a:off x="8415101" y="3631288"/>
            <a:ext cx="259766" cy="51935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8049684" y="3881439"/>
            <a:ext cx="488949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0" name="Text Box 29"/>
          <p:cNvSpPr txBox="1">
            <a:spLocks noChangeArrowheads="1"/>
          </p:cNvSpPr>
          <p:nvPr/>
        </p:nvSpPr>
        <p:spPr bwMode="auto">
          <a:xfrm>
            <a:off x="8229600" y="3429000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F</a:t>
            </a:r>
          </a:p>
        </p:txBody>
      </p:sp>
      <p:sp>
        <p:nvSpPr>
          <p:cNvPr id="11291" name="Text Box 30"/>
          <p:cNvSpPr txBox="1">
            <a:spLocks noChangeArrowheads="1"/>
          </p:cNvSpPr>
          <p:nvPr/>
        </p:nvSpPr>
        <p:spPr bwMode="auto">
          <a:xfrm>
            <a:off x="8187267" y="3048000"/>
            <a:ext cx="80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  <a:r>
              <a:rPr lang="en-GB" altLang="nl-NL" b="1">
                <a:sym typeface="Symbol" pitchFamily="18" charset="2"/>
              </a:rPr>
              <a:t></a:t>
            </a:r>
            <a:r>
              <a:rPr lang="en-GB" altLang="nl-NL" b="1"/>
              <a:t>F</a:t>
            </a:r>
          </a:p>
        </p:txBody>
      </p:sp>
      <p:sp>
        <p:nvSpPr>
          <p:cNvPr id="30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82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</a:t>
            </a:r>
            <a:r>
              <a:rPr lang="en-US" altLang="nl-NL" dirty="0" smtClean="0"/>
              <a:t>s</a:t>
            </a:r>
            <a:endParaRPr lang="en-GB" altLang="nl-NL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GB" altLang="nl-NL" dirty="0" smtClean="0"/>
              <a:t>Translate with </a:t>
            </a:r>
            <a:r>
              <a:rPr lang="en-GB" altLang="nl-NL" b="1" dirty="0" smtClean="0"/>
              <a:t>V</a:t>
            </a:r>
            <a:r>
              <a:rPr lang="en-GB" altLang="nl-NL" dirty="0" smtClean="0"/>
              <a:t>:</a:t>
            </a:r>
          </a:p>
          <a:p>
            <a:pPr marL="819150" lvl="1" eaLnBrk="1" hangingPunct="1">
              <a:buFontTx/>
              <a:buNone/>
            </a:pPr>
            <a:r>
              <a:rPr lang="en-GB" altLang="nl-NL" b="1" dirty="0" smtClean="0"/>
              <a:t>T</a:t>
            </a:r>
            <a:r>
              <a:rPr lang="en-GB" altLang="nl-NL" dirty="0" smtClean="0"/>
              <a:t> = </a:t>
            </a:r>
            <a:r>
              <a:rPr lang="en-GB" altLang="nl-NL" b="1" dirty="0" smtClean="0"/>
              <a:t>P </a:t>
            </a:r>
            <a:r>
              <a:rPr lang="en-GB" altLang="nl-NL" dirty="0" smtClean="0"/>
              <a:t>+ </a:t>
            </a:r>
            <a:r>
              <a:rPr lang="en-GB" altLang="nl-NL" b="1" dirty="0" smtClean="0"/>
              <a:t>V</a:t>
            </a:r>
          </a:p>
          <a:p>
            <a:pPr eaLnBrk="1" hangingPunct="1"/>
            <a:r>
              <a:rPr lang="en-GB" altLang="nl-NL" dirty="0" err="1" smtClean="0"/>
              <a:t>Schale</a:t>
            </a:r>
            <a:r>
              <a:rPr lang="en-GB" altLang="nl-NL" dirty="0" smtClean="0"/>
              <a:t> with factor </a:t>
            </a:r>
            <a:r>
              <a:rPr lang="en-GB" altLang="nl-NL" i="1" dirty="0" err="1" smtClean="0"/>
              <a:t>s</a:t>
            </a:r>
            <a:r>
              <a:rPr lang="en-GB" altLang="nl-NL" baseline="-25000" dirty="0" err="1" smtClean="0"/>
              <a:t>x</a:t>
            </a:r>
            <a:r>
              <a:rPr lang="en-GB" altLang="nl-NL" dirty="0" smtClean="0"/>
              <a:t> = </a:t>
            </a:r>
            <a:r>
              <a:rPr lang="en-GB" altLang="nl-NL" i="1" dirty="0" err="1" smtClean="0"/>
              <a:t>s</a:t>
            </a:r>
            <a:r>
              <a:rPr lang="en-GB" altLang="nl-NL" baseline="-25000" dirty="0" err="1" smtClean="0"/>
              <a:t>y</a:t>
            </a:r>
            <a:r>
              <a:rPr lang="en-GB" altLang="nl-NL" dirty="0" smtClean="0"/>
              <a:t> =</a:t>
            </a:r>
            <a:r>
              <a:rPr lang="en-GB" altLang="nl-NL" i="1" dirty="0" smtClean="0"/>
              <a:t>s</a:t>
            </a:r>
            <a:r>
              <a:rPr lang="en-GB" altLang="nl-NL" dirty="0" smtClean="0"/>
              <a:t>:</a:t>
            </a:r>
            <a:endParaRPr lang="en-GB" altLang="nl-NL" i="1" dirty="0" smtClean="0"/>
          </a:p>
          <a:p>
            <a:pPr marL="819150" lvl="1" eaLnBrk="1" hangingPunct="1">
              <a:buFontTx/>
              <a:buNone/>
            </a:pPr>
            <a:r>
              <a:rPr lang="en-GB" altLang="nl-NL" b="1" dirty="0" smtClean="0"/>
              <a:t>S</a:t>
            </a:r>
            <a:r>
              <a:rPr lang="en-GB" altLang="nl-NL" dirty="0" smtClean="0"/>
              <a:t> = </a:t>
            </a:r>
            <a:r>
              <a:rPr lang="en-GB" altLang="nl-NL" i="1" dirty="0" err="1" smtClean="0"/>
              <a:t>s</a:t>
            </a:r>
            <a:r>
              <a:rPr lang="en-GB" altLang="nl-NL" b="1" dirty="0" err="1" smtClean="0"/>
              <a:t>P</a:t>
            </a:r>
            <a:endParaRPr lang="en-GB" altLang="nl-NL" b="1" dirty="0" smtClean="0"/>
          </a:p>
          <a:p>
            <a:pPr eaLnBrk="1" hangingPunct="1"/>
            <a:r>
              <a:rPr lang="en-GB" altLang="nl-NL" dirty="0" smtClean="0"/>
              <a:t>Rotate over angle </a:t>
            </a:r>
            <a:r>
              <a:rPr lang="en-GB" altLang="nl-NL" dirty="0" smtClean="0">
                <a:latin typeface="Symbol" pitchFamily="18" charset="2"/>
              </a:rPr>
              <a:t>a:</a:t>
            </a:r>
          </a:p>
          <a:p>
            <a:pPr marL="819150" lvl="1" eaLnBrk="1" hangingPunct="1">
              <a:buFontTx/>
              <a:buNone/>
            </a:pPr>
            <a:r>
              <a:rPr lang="en-GB" altLang="nl-NL" i="1" dirty="0" err="1" smtClean="0"/>
              <a:t>R’</a:t>
            </a:r>
            <a:r>
              <a:rPr lang="en-GB" altLang="nl-NL" baseline="-25000" dirty="0" err="1" smtClean="0"/>
              <a:t>x</a:t>
            </a:r>
            <a:r>
              <a:rPr lang="en-GB" altLang="nl-NL" baseline="-25000" dirty="0" smtClean="0"/>
              <a:t> </a:t>
            </a:r>
            <a:r>
              <a:rPr lang="en-GB" altLang="nl-NL" dirty="0" smtClean="0"/>
              <a:t>= </a:t>
            </a:r>
            <a:r>
              <a:rPr lang="en-GB" altLang="nl-NL" dirty="0" err="1" smtClean="0"/>
              <a:t>cos</a:t>
            </a:r>
            <a:r>
              <a:rPr lang="en-GB" altLang="nl-NL" dirty="0" smtClean="0"/>
              <a:t> </a:t>
            </a:r>
            <a:r>
              <a:rPr lang="en-GB" altLang="nl-NL" dirty="0" smtClean="0">
                <a:latin typeface="Symbol" pitchFamily="18" charset="2"/>
              </a:rPr>
              <a:t>a</a:t>
            </a:r>
            <a:r>
              <a:rPr lang="en-GB" altLang="nl-NL" dirty="0" smtClean="0"/>
              <a:t> 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x</a:t>
            </a:r>
            <a:r>
              <a:rPr lang="en-GB" altLang="nl-NL" baseline="-25000" dirty="0" smtClean="0"/>
              <a:t> </a:t>
            </a:r>
            <a:r>
              <a:rPr lang="en-GB" altLang="nl-NL" i="1" dirty="0" smtClean="0">
                <a:sym typeface="Symbol" pitchFamily="18" charset="2"/>
              </a:rPr>
              <a:t></a:t>
            </a:r>
            <a:r>
              <a:rPr lang="en-GB" altLang="nl-NL" dirty="0" smtClean="0"/>
              <a:t> sin </a:t>
            </a:r>
            <a:r>
              <a:rPr lang="en-GB" altLang="nl-NL" dirty="0" smtClean="0">
                <a:latin typeface="Symbol" pitchFamily="18" charset="2"/>
              </a:rPr>
              <a:t>a</a:t>
            </a:r>
            <a:r>
              <a:rPr lang="en-GB" altLang="nl-NL" dirty="0" smtClean="0"/>
              <a:t> 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y</a:t>
            </a:r>
            <a:endParaRPr lang="en-GB" altLang="nl-NL" b="1" dirty="0" smtClean="0"/>
          </a:p>
          <a:p>
            <a:pPr marL="819150" lvl="1" eaLnBrk="1" hangingPunct="1">
              <a:buFontTx/>
              <a:buNone/>
            </a:pPr>
            <a:r>
              <a:rPr lang="en-GB" altLang="nl-NL" i="1" dirty="0" err="1" smtClean="0"/>
              <a:t>R’</a:t>
            </a:r>
            <a:r>
              <a:rPr lang="en-GB" altLang="nl-NL" baseline="-25000" dirty="0" err="1" smtClean="0"/>
              <a:t>y</a:t>
            </a:r>
            <a:r>
              <a:rPr lang="en-GB" altLang="nl-NL" baseline="-25000" dirty="0" smtClean="0"/>
              <a:t>  </a:t>
            </a:r>
            <a:r>
              <a:rPr lang="en-GB" altLang="nl-NL" dirty="0" smtClean="0"/>
              <a:t>= sin </a:t>
            </a:r>
            <a:r>
              <a:rPr lang="en-GB" altLang="nl-NL" dirty="0" smtClean="0">
                <a:latin typeface="Symbol" pitchFamily="18" charset="2"/>
              </a:rPr>
              <a:t>a</a:t>
            </a:r>
            <a:r>
              <a:rPr lang="en-GB" altLang="nl-NL" dirty="0" smtClean="0"/>
              <a:t> 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x</a:t>
            </a:r>
            <a:r>
              <a:rPr lang="en-GB" altLang="nl-NL" baseline="-25000" dirty="0" smtClean="0"/>
              <a:t>  </a:t>
            </a:r>
            <a:r>
              <a:rPr lang="en-GB" altLang="nl-NL" dirty="0" smtClean="0"/>
              <a:t>+ </a:t>
            </a:r>
            <a:r>
              <a:rPr lang="en-GB" altLang="nl-NL" dirty="0" err="1" smtClean="0"/>
              <a:t>cos</a:t>
            </a:r>
            <a:r>
              <a:rPr lang="en-GB" altLang="nl-NL" dirty="0" smtClean="0"/>
              <a:t> </a:t>
            </a:r>
            <a:r>
              <a:rPr lang="en-GB" altLang="nl-NL" dirty="0" smtClean="0">
                <a:latin typeface="Symbol" pitchFamily="18" charset="2"/>
              </a:rPr>
              <a:t>a</a:t>
            </a:r>
            <a:r>
              <a:rPr lang="en-GB" altLang="nl-NL" dirty="0" smtClean="0"/>
              <a:t> </a:t>
            </a:r>
            <a:r>
              <a:rPr lang="en-GB" altLang="nl-NL" i="1" dirty="0" err="1" smtClean="0"/>
              <a:t>P</a:t>
            </a:r>
            <a:r>
              <a:rPr lang="en-GB" altLang="nl-NL" baseline="-25000" dirty="0" err="1" smtClean="0"/>
              <a:t>y</a:t>
            </a:r>
            <a:endParaRPr lang="en-GB" altLang="nl-NL" baseline="-25000" dirty="0" smtClean="0"/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8026399" y="1981201"/>
            <a:ext cx="3045883" cy="2443163"/>
            <a:chOff x="3552" y="2208"/>
            <a:chExt cx="1439" cy="1539"/>
          </a:xfrm>
        </p:grpSpPr>
        <p:grpSp>
          <p:nvGrpSpPr>
            <p:cNvPr id="12294" name="Group 4"/>
            <p:cNvGrpSpPr>
              <a:grpSpLocks/>
            </p:cNvGrpSpPr>
            <p:nvPr/>
          </p:nvGrpSpPr>
          <p:grpSpPr bwMode="auto">
            <a:xfrm>
              <a:off x="3552" y="2352"/>
              <a:ext cx="1439" cy="1392"/>
              <a:chOff x="3695" y="2352"/>
              <a:chExt cx="1056" cy="960"/>
            </a:xfrm>
          </p:grpSpPr>
          <p:sp>
            <p:nvSpPr>
              <p:cNvPr id="12309" name="Line 5"/>
              <p:cNvSpPr>
                <a:spLocks noChangeShapeType="1"/>
              </p:cNvSpPr>
              <p:nvPr/>
            </p:nvSpPr>
            <p:spPr bwMode="auto">
              <a:xfrm>
                <a:off x="3695" y="3312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0" name="Line 6"/>
              <p:cNvSpPr>
                <a:spLocks noChangeShapeType="1"/>
              </p:cNvSpPr>
              <p:nvPr/>
            </p:nvSpPr>
            <p:spPr bwMode="auto">
              <a:xfrm flipV="1">
                <a:off x="3695" y="2352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4791" y="3456"/>
              <a:ext cx="1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i="1"/>
                <a:t>x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552" y="2208"/>
              <a:ext cx="1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i="1"/>
                <a:t>y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3947" y="3076"/>
              <a:ext cx="123" cy="3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4619" y="2356"/>
              <a:ext cx="123" cy="3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984" y="3168"/>
              <a:ext cx="1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b="1"/>
                <a:t>P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704" y="2736"/>
              <a:ext cx="1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b="1"/>
                <a:t>T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4619" y="2740"/>
              <a:ext cx="123" cy="3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3552" y="2544"/>
              <a:ext cx="1104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4704" y="2352"/>
              <a:ext cx="1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b="1"/>
                <a:t>S</a:t>
              </a:r>
            </a:p>
          </p:txBody>
        </p:sp>
        <p:sp>
          <p:nvSpPr>
            <p:cNvPr id="12305" name="Arc 17"/>
            <p:cNvSpPr>
              <a:spLocks/>
            </p:cNvSpPr>
            <p:nvPr/>
          </p:nvSpPr>
          <p:spPr bwMode="auto">
            <a:xfrm flipV="1">
              <a:off x="3552" y="3335"/>
              <a:ext cx="452" cy="233"/>
            </a:xfrm>
            <a:custGeom>
              <a:avLst/>
              <a:gdLst>
                <a:gd name="T0" fmla="*/ 0 w 13555"/>
                <a:gd name="T1" fmla="*/ 0 h 20451"/>
                <a:gd name="T2" fmla="*/ 0 w 13555"/>
                <a:gd name="T3" fmla="*/ 0 h 20451"/>
                <a:gd name="T4" fmla="*/ 0 w 13555"/>
                <a:gd name="T5" fmla="*/ 0 h 20451"/>
                <a:gd name="T6" fmla="*/ 0 60000 65536"/>
                <a:gd name="T7" fmla="*/ 0 60000 65536"/>
                <a:gd name="T8" fmla="*/ 0 60000 65536"/>
                <a:gd name="T9" fmla="*/ 0 w 13555"/>
                <a:gd name="T10" fmla="*/ 0 h 20451"/>
                <a:gd name="T11" fmla="*/ 13555 w 13555"/>
                <a:gd name="T12" fmla="*/ 20451 h 20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55" h="20451" fill="none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</a:path>
                <a:path w="13555" h="20451" stroke="0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  <a:lnTo>
                    <a:pt x="0" y="0"/>
                  </a:lnTo>
                  <a:lnTo>
                    <a:pt x="13555" y="1681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707" y="2932"/>
              <a:ext cx="123" cy="3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3552" y="3024"/>
              <a:ext cx="2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591" y="2822"/>
              <a:ext cx="1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b="1"/>
                <a:t>R</a:t>
              </a:r>
            </a:p>
          </p:txBody>
        </p:sp>
      </p:grpSp>
      <p:sp>
        <p:nvSpPr>
          <p:cNvPr id="12293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23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8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0"/>
            <a:ext cx="10515600" cy="182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dirty="0" smtClean="0"/>
              <a:t/>
            </a:r>
            <a:br>
              <a:rPr lang="en-US" altLang="nl-NL" dirty="0" smtClean="0"/>
            </a:br>
            <a:r>
              <a:rPr lang="en-US" altLang="nl-NL" b="1" dirty="0" smtClean="0">
                <a:solidFill>
                  <a:schemeClr val="tx1"/>
                </a:solidFill>
              </a:rPr>
              <a:t>Transformations</a:t>
            </a:r>
            <a:r>
              <a:rPr lang="en-US" altLang="nl-NL" dirty="0" smtClean="0"/>
              <a:t>…</a:t>
            </a:r>
            <a:endParaRPr lang="en-GB" altLang="nl-NL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GB" altLang="nl-NL" dirty="0" smtClean="0"/>
              <a:t>Messy!</a:t>
            </a:r>
          </a:p>
          <a:p>
            <a:pPr eaLnBrk="1" hangingPunct="1"/>
            <a:r>
              <a:rPr lang="en-GB" altLang="nl-NL" dirty="0" smtClean="0"/>
              <a:t>Transformations with respect to points: even more messy!</a:t>
            </a:r>
          </a:p>
          <a:p>
            <a:pPr eaLnBrk="1" hangingPunct="1"/>
            <a:r>
              <a:rPr lang="en-GB" altLang="nl-NL" dirty="0" smtClean="0"/>
              <a:t>How to combine transformations?</a:t>
            </a:r>
          </a:p>
        </p:txBody>
      </p:sp>
      <p:sp>
        <p:nvSpPr>
          <p:cNvPr id="13316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3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5" y="990600"/>
            <a:ext cx="10515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nl-NL" dirty="0" smtClean="0"/>
              <a:t/>
            </a:r>
            <a:br>
              <a:rPr lang="en-GB" altLang="nl-NL" dirty="0" smtClean="0"/>
            </a:br>
            <a:r>
              <a:rPr lang="en-GB" altLang="nl-NL" b="1" dirty="0" smtClean="0">
                <a:solidFill>
                  <a:schemeClr val="tx1"/>
                </a:solidFill>
              </a:rPr>
              <a:t>Homogeneous coordinates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285999"/>
            <a:ext cx="10515600" cy="3890963"/>
          </a:xfrm>
        </p:spPr>
        <p:txBody>
          <a:bodyPr/>
          <a:lstStyle/>
          <a:p>
            <a:pPr eaLnBrk="1" hangingPunct="1"/>
            <a:r>
              <a:rPr lang="en-GB" altLang="nl-NL" dirty="0" smtClean="0"/>
              <a:t>Uniform representation of translation, rotation, scaling</a:t>
            </a:r>
          </a:p>
          <a:p>
            <a:pPr eaLnBrk="1" hangingPunct="1"/>
            <a:r>
              <a:rPr lang="en-GB" altLang="nl-NL" dirty="0" err="1" smtClean="0"/>
              <a:t>Uniforme</a:t>
            </a:r>
            <a:r>
              <a:rPr lang="en-GB" altLang="nl-NL" dirty="0" smtClean="0"/>
              <a:t> representation of points and vectors</a:t>
            </a:r>
          </a:p>
          <a:p>
            <a:pPr eaLnBrk="1" hangingPunct="1"/>
            <a:r>
              <a:rPr lang="en-GB" altLang="nl-NL" dirty="0" smtClean="0"/>
              <a:t>Compact representation of sequence of transformations</a:t>
            </a:r>
          </a:p>
        </p:txBody>
      </p: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8737601" y="6019801"/>
            <a:ext cx="2449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nl-NL"/>
              <a:t>H&amp;B 7-2:225-228</a:t>
            </a:r>
            <a:endParaRPr lang="en-GB" altLang="nl-NL"/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Course </a:t>
            </a:r>
            <a:r>
              <a:rPr lang="en-US" altLang="zh-CN" b="1" dirty="0" err="1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Name:Computer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Graphics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01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 graph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graphics</Template>
  <TotalTime>675</TotalTime>
  <Words>428</Words>
  <Application>Microsoft Office PowerPoint</Application>
  <PresentationFormat>Custom</PresentationFormat>
  <Paragraphs>122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Computer graphics</vt:lpstr>
      <vt:lpstr>1_Computer graphics</vt:lpstr>
      <vt:lpstr>Equation</vt:lpstr>
      <vt:lpstr>      SCHOOL  OF COMPUTING SCIENCE AND ENGINEERING </vt:lpstr>
      <vt:lpstr>Slide 2</vt:lpstr>
      <vt:lpstr>Translation polygon</vt:lpstr>
      <vt:lpstr>  Rotation around a point Q </vt:lpstr>
      <vt:lpstr>  Scaling</vt:lpstr>
      <vt:lpstr>  Scaling with respect to a point F</vt:lpstr>
      <vt:lpstr>  Transformations</vt:lpstr>
      <vt:lpstr>  Transformations…</vt:lpstr>
      <vt:lpstr> Homogeneous coordinates 1</vt:lpstr>
      <vt:lpstr>  Homogeneous coordinaten 2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111</cp:revision>
  <dcterms:created xsi:type="dcterms:W3CDTF">2020-05-05T09:43:45Z</dcterms:created>
  <dcterms:modified xsi:type="dcterms:W3CDTF">2020-11-25T06:05:20Z</dcterms:modified>
</cp:coreProperties>
</file>