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4" r:id="rId2"/>
  </p:sldMasterIdLst>
  <p:notesMasterIdLst>
    <p:notesMasterId r:id="rId16"/>
  </p:notesMasterIdLst>
  <p:handoutMasterIdLst>
    <p:handoutMasterId r:id="rId17"/>
  </p:handoutMasterIdLst>
  <p:sldIdLst>
    <p:sldId id="353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971" autoAdjust="0"/>
    <p:restoredTop sz="94696"/>
  </p:normalViewPr>
  <p:slideViewPr>
    <p:cSldViewPr snapToGrid="0" snapToObjects="1">
      <p:cViewPr>
        <p:scale>
          <a:sx n="50" d="100"/>
          <a:sy n="50" d="100"/>
        </p:scale>
        <p:origin x="-1746" y="-4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15239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    Course Name: Computer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81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00DCB-54F7-47FF-8DA1-4BF9D1F9E725}" type="slidenum">
              <a:rPr lang="en-US" altLang="nl-NL" smtClean="0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="" xmlns:p14="http://schemas.microsoft.com/office/powerpoint/2010/main" val="231166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15239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    Course Name: Computer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 noChangeArrowheads="1"/>
          </p:cNvSpPr>
          <p:nvPr userDrawn="1"/>
        </p:nvSpPr>
        <p:spPr>
          <a:xfrm>
            <a:off x="15239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    Course Name: Computer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 noChangeArrowheads="1"/>
          </p:cNvSpPr>
          <p:nvPr userDrawn="1"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454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ChangeArrowheads="1"/>
          </p:cNvSpPr>
          <p:nvPr userDrawn="1"/>
        </p:nvSpPr>
        <p:spPr>
          <a:xfrm>
            <a:off x="-4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 userDrawn="1"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195" y="0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9706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30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012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336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812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705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706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2632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1271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2495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810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00DCB-54F7-47FF-8DA1-4BF9D1F9E725}" type="slidenum">
              <a:rPr lang="en-US" altLang="nl-NL" smtClean="0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="" xmlns:p14="http://schemas.microsoft.com/office/powerpoint/2010/main" val="23116670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48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6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alphaModFix amt="6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896"/>
            <a:ext cx="11582400" cy="114300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	</a:t>
            </a:r>
            <a:b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</a:br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</a:t>
            </a:r>
            <a:r>
              <a:rPr lang="en-US" sz="2000" b="1" dirty="0" smtClean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  </a:t>
            </a:r>
            <a:r>
              <a:rPr lang="en-US" sz="3100" b="1" dirty="0" smtClean="0">
                <a:solidFill>
                  <a:srgbClr val="FF0000"/>
                </a:solidFill>
                <a:latin typeface="Bookman Old Style" pitchFamily="18" charset="0"/>
              </a:rPr>
              <a:t>SCHOOL  OF COMPUTING SCIENCE AND ENGINEERING</a:t>
            </a:r>
            <a: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  <a:t/>
            </a:r>
            <a:b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</a:br>
            <a:endParaRPr lang="en-US" sz="49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981201"/>
            <a:ext cx="9245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B.Tech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Course 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BTCS2401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Course 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Computer Graphics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Teacher 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Dr.M.Thirunavukkarasan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971800"/>
            <a:ext cx="6096000" cy="3886200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767840" cy="1112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760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7"/>
          <p:cNvGraphicFramePr>
            <a:graphicFrameLocks noChangeAspect="1"/>
          </p:cNvGraphicFramePr>
          <p:nvPr/>
        </p:nvGraphicFramePr>
        <p:xfrm>
          <a:off x="971551" y="1601789"/>
          <a:ext cx="7450667" cy="2701925"/>
        </p:xfrm>
        <a:graphic>
          <a:graphicData uri="http://schemas.openxmlformats.org/presentationml/2006/ole">
            <p:oleObj spid="_x0000_s12298" name="Equation" r:id="rId3" imgW="2032000" imgH="977900" progId="Equation.3">
              <p:embed/>
            </p:oleObj>
          </a:graphicData>
        </a:graphic>
      </p:graphicFrame>
      <p:sp>
        <p:nvSpPr>
          <p:cNvPr id="24579" name="AutoShape 2"/>
          <p:cNvSpPr>
            <a:spLocks noChangeArrowheads="1"/>
          </p:cNvSpPr>
          <p:nvPr/>
        </p:nvSpPr>
        <p:spPr bwMode="auto">
          <a:xfrm>
            <a:off x="3352800" y="4829175"/>
            <a:ext cx="8128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3629317" y="5069563"/>
            <a:ext cx="259766" cy="51935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Rotation around a point </a:t>
            </a:r>
            <a:r>
              <a:rPr lang="en-US" altLang="nl-NL" dirty="0" smtClean="0"/>
              <a:t>2</a:t>
            </a:r>
            <a:endParaRPr lang="en-GB" altLang="nl-NL" dirty="0" smtClean="0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1219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812800" y="5334000"/>
            <a:ext cx="193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4" name="AutoShape 9"/>
          <p:cNvSpPr>
            <a:spLocks noChangeArrowheads="1"/>
          </p:cNvSpPr>
          <p:nvPr/>
        </p:nvSpPr>
        <p:spPr bwMode="auto">
          <a:xfrm>
            <a:off x="1828800" y="4343400"/>
            <a:ext cx="8128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2105317" y="4583788"/>
            <a:ext cx="259766" cy="51935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3759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3352800" y="5334000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 flipH="1">
            <a:off x="1219201" y="4852988"/>
            <a:ext cx="1003300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9" name="AutoShape 14"/>
          <p:cNvSpPr>
            <a:spLocks noChangeArrowheads="1"/>
          </p:cNvSpPr>
          <p:nvPr/>
        </p:nvSpPr>
        <p:spPr bwMode="auto">
          <a:xfrm rot="-5377278">
            <a:off x="5791200" y="4967168"/>
            <a:ext cx="609600" cy="733663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4590" name="Oval 15"/>
          <p:cNvSpPr>
            <a:spLocks noChangeArrowheads="1"/>
          </p:cNvSpPr>
          <p:nvPr/>
        </p:nvSpPr>
        <p:spPr bwMode="auto">
          <a:xfrm>
            <a:off x="6169317" y="5069563"/>
            <a:ext cx="259766" cy="51935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>
            <a:off x="6299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92" name="Line 17"/>
          <p:cNvSpPr>
            <a:spLocks noChangeShapeType="1"/>
          </p:cNvSpPr>
          <p:nvPr/>
        </p:nvSpPr>
        <p:spPr bwMode="auto">
          <a:xfrm>
            <a:off x="5892800" y="5334000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3" name="Arc 18"/>
          <p:cNvSpPr>
            <a:spLocks/>
          </p:cNvSpPr>
          <p:nvPr/>
        </p:nvSpPr>
        <p:spPr bwMode="auto">
          <a:xfrm>
            <a:off x="3759200" y="4844534"/>
            <a:ext cx="184731" cy="36933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4" name="Line 19"/>
          <p:cNvSpPr>
            <a:spLocks noChangeShapeType="1"/>
          </p:cNvSpPr>
          <p:nvPr/>
        </p:nvSpPr>
        <p:spPr bwMode="auto">
          <a:xfrm flipH="1">
            <a:off x="6311901" y="4843463"/>
            <a:ext cx="1003300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5" name="AutoShape 20"/>
          <p:cNvSpPr>
            <a:spLocks noChangeArrowheads="1"/>
          </p:cNvSpPr>
          <p:nvPr/>
        </p:nvSpPr>
        <p:spPr bwMode="auto">
          <a:xfrm rot="-5377278">
            <a:off x="9055100" y="4486156"/>
            <a:ext cx="609600" cy="733663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4596" name="Oval 21"/>
          <p:cNvSpPr>
            <a:spLocks noChangeArrowheads="1"/>
          </p:cNvSpPr>
          <p:nvPr/>
        </p:nvSpPr>
        <p:spPr bwMode="auto">
          <a:xfrm>
            <a:off x="9433217" y="4588550"/>
            <a:ext cx="259766" cy="51935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4597" name="Line 22"/>
          <p:cNvSpPr>
            <a:spLocks noChangeShapeType="1"/>
          </p:cNvSpPr>
          <p:nvPr/>
        </p:nvSpPr>
        <p:spPr bwMode="auto">
          <a:xfrm>
            <a:off x="853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98" name="Line 23"/>
          <p:cNvSpPr>
            <a:spLocks noChangeShapeType="1"/>
          </p:cNvSpPr>
          <p:nvPr/>
        </p:nvSpPr>
        <p:spPr bwMode="auto">
          <a:xfrm>
            <a:off x="8128000" y="5334000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9" name="Text Box 24"/>
          <p:cNvSpPr txBox="1">
            <a:spLocks noChangeArrowheads="1"/>
          </p:cNvSpPr>
          <p:nvPr/>
        </p:nvSpPr>
        <p:spPr bwMode="auto">
          <a:xfrm>
            <a:off x="2199734" y="44196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nl-NL" b="1"/>
              <a:t>R</a:t>
            </a:r>
            <a:endParaRPr lang="en-GB" altLang="nl-NL" b="1"/>
          </a:p>
        </p:txBody>
      </p:sp>
      <p:sp>
        <p:nvSpPr>
          <p:cNvPr id="24600" name="Text Box 25"/>
          <p:cNvSpPr txBox="1">
            <a:spLocks noChangeArrowheads="1"/>
          </p:cNvSpPr>
          <p:nvPr/>
        </p:nvSpPr>
        <p:spPr bwMode="auto">
          <a:xfrm>
            <a:off x="1219200" y="5715000"/>
            <a:ext cx="433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1)                      2)                      3)</a:t>
            </a:r>
            <a:endParaRPr lang="en-GB" altLang="nl-NL"/>
          </a:p>
        </p:txBody>
      </p:sp>
      <p:sp>
        <p:nvSpPr>
          <p:cNvPr id="24601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7-4:229-230</a:t>
            </a:r>
            <a:endParaRPr lang="en-GB" altLang="nl-NL"/>
          </a:p>
        </p:txBody>
      </p:sp>
      <p:sp>
        <p:nvSpPr>
          <p:cNvPr id="26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81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7"/>
          <p:cNvGraphicFramePr>
            <a:graphicFrameLocks noChangeAspect="1"/>
          </p:cNvGraphicFramePr>
          <p:nvPr/>
        </p:nvGraphicFramePr>
        <p:xfrm>
          <a:off x="1102784" y="1557339"/>
          <a:ext cx="5856816" cy="2617787"/>
        </p:xfrm>
        <a:graphic>
          <a:graphicData uri="http://schemas.openxmlformats.org/presentationml/2006/ole">
            <p:oleObj spid="_x0000_s13322" name="Equation" r:id="rId3" imgW="2184400" imgH="1295400" progId="Equation.3">
              <p:embed/>
            </p:oleObj>
          </a:graphicData>
        </a:graphic>
      </p:graphicFrame>
      <p:sp>
        <p:nvSpPr>
          <p:cNvPr id="25603" name="AutoShape 2"/>
          <p:cNvSpPr>
            <a:spLocks noChangeArrowheads="1"/>
          </p:cNvSpPr>
          <p:nvPr/>
        </p:nvSpPr>
        <p:spPr bwMode="auto">
          <a:xfrm>
            <a:off x="3352800" y="4829175"/>
            <a:ext cx="8128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3629317" y="5069563"/>
            <a:ext cx="259766" cy="51935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Rotation around point 3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>
            <a:off x="1219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>
            <a:off x="812800" y="5334000"/>
            <a:ext cx="193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8" name="AutoShape 9"/>
          <p:cNvSpPr>
            <a:spLocks noChangeArrowheads="1"/>
          </p:cNvSpPr>
          <p:nvPr/>
        </p:nvSpPr>
        <p:spPr bwMode="auto">
          <a:xfrm>
            <a:off x="1828800" y="4343400"/>
            <a:ext cx="8128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2105317" y="4583788"/>
            <a:ext cx="259766" cy="51935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5610" name="Line 11"/>
          <p:cNvSpPr>
            <a:spLocks noChangeShapeType="1"/>
          </p:cNvSpPr>
          <p:nvPr/>
        </p:nvSpPr>
        <p:spPr bwMode="auto">
          <a:xfrm>
            <a:off x="3759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11" name="Line 12"/>
          <p:cNvSpPr>
            <a:spLocks noChangeShapeType="1"/>
          </p:cNvSpPr>
          <p:nvPr/>
        </p:nvSpPr>
        <p:spPr bwMode="auto">
          <a:xfrm>
            <a:off x="3352800" y="5334000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2" name="Line 13"/>
          <p:cNvSpPr>
            <a:spLocks noChangeShapeType="1"/>
          </p:cNvSpPr>
          <p:nvPr/>
        </p:nvSpPr>
        <p:spPr bwMode="auto">
          <a:xfrm flipH="1">
            <a:off x="1219201" y="4852988"/>
            <a:ext cx="1003300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3" name="AutoShape 14"/>
          <p:cNvSpPr>
            <a:spLocks noChangeArrowheads="1"/>
          </p:cNvSpPr>
          <p:nvPr/>
        </p:nvSpPr>
        <p:spPr bwMode="auto">
          <a:xfrm rot="-5377278">
            <a:off x="5791200" y="4967168"/>
            <a:ext cx="609600" cy="733663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5614" name="Oval 15"/>
          <p:cNvSpPr>
            <a:spLocks noChangeArrowheads="1"/>
          </p:cNvSpPr>
          <p:nvPr/>
        </p:nvSpPr>
        <p:spPr bwMode="auto">
          <a:xfrm>
            <a:off x="6169317" y="5069563"/>
            <a:ext cx="259766" cy="51935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5615" name="Line 16"/>
          <p:cNvSpPr>
            <a:spLocks noChangeShapeType="1"/>
          </p:cNvSpPr>
          <p:nvPr/>
        </p:nvSpPr>
        <p:spPr bwMode="auto">
          <a:xfrm>
            <a:off x="6299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16" name="Line 17"/>
          <p:cNvSpPr>
            <a:spLocks noChangeShapeType="1"/>
          </p:cNvSpPr>
          <p:nvPr/>
        </p:nvSpPr>
        <p:spPr bwMode="auto">
          <a:xfrm>
            <a:off x="5892800" y="5334000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7" name="Arc 18"/>
          <p:cNvSpPr>
            <a:spLocks/>
          </p:cNvSpPr>
          <p:nvPr/>
        </p:nvSpPr>
        <p:spPr bwMode="auto">
          <a:xfrm>
            <a:off x="3759200" y="4844534"/>
            <a:ext cx="184731" cy="36933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8" name="Line 19"/>
          <p:cNvSpPr>
            <a:spLocks noChangeShapeType="1"/>
          </p:cNvSpPr>
          <p:nvPr/>
        </p:nvSpPr>
        <p:spPr bwMode="auto">
          <a:xfrm flipH="1">
            <a:off x="6311901" y="4843463"/>
            <a:ext cx="1003300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9" name="AutoShape 20"/>
          <p:cNvSpPr>
            <a:spLocks noChangeArrowheads="1"/>
          </p:cNvSpPr>
          <p:nvPr/>
        </p:nvSpPr>
        <p:spPr bwMode="auto">
          <a:xfrm rot="-5377278">
            <a:off x="9055100" y="4486156"/>
            <a:ext cx="609600" cy="733663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5620" name="Oval 21"/>
          <p:cNvSpPr>
            <a:spLocks noChangeArrowheads="1"/>
          </p:cNvSpPr>
          <p:nvPr/>
        </p:nvSpPr>
        <p:spPr bwMode="auto">
          <a:xfrm>
            <a:off x="9433217" y="4588550"/>
            <a:ext cx="259766" cy="51935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5621" name="Line 22"/>
          <p:cNvSpPr>
            <a:spLocks noChangeShapeType="1"/>
          </p:cNvSpPr>
          <p:nvPr/>
        </p:nvSpPr>
        <p:spPr bwMode="auto">
          <a:xfrm>
            <a:off x="853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22" name="Line 23"/>
          <p:cNvSpPr>
            <a:spLocks noChangeShapeType="1"/>
          </p:cNvSpPr>
          <p:nvPr/>
        </p:nvSpPr>
        <p:spPr bwMode="auto">
          <a:xfrm>
            <a:off x="8128000" y="5334000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3" name="Text Box 24"/>
          <p:cNvSpPr txBox="1">
            <a:spLocks noChangeArrowheads="1"/>
          </p:cNvSpPr>
          <p:nvPr/>
        </p:nvSpPr>
        <p:spPr bwMode="auto">
          <a:xfrm>
            <a:off x="2199734" y="44196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nl-NL" b="1"/>
              <a:t>R</a:t>
            </a:r>
            <a:endParaRPr lang="en-GB" altLang="nl-NL" b="1"/>
          </a:p>
        </p:txBody>
      </p:sp>
      <p:sp>
        <p:nvSpPr>
          <p:cNvPr id="25624" name="Text Box 25"/>
          <p:cNvSpPr txBox="1">
            <a:spLocks noChangeArrowheads="1"/>
          </p:cNvSpPr>
          <p:nvPr/>
        </p:nvSpPr>
        <p:spPr bwMode="auto">
          <a:xfrm>
            <a:off x="1219200" y="5715000"/>
            <a:ext cx="433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1)                      2)                      3)</a:t>
            </a:r>
            <a:endParaRPr lang="en-GB" altLang="nl-NL"/>
          </a:p>
        </p:txBody>
      </p:sp>
      <p:sp>
        <p:nvSpPr>
          <p:cNvPr id="25625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7-4:229-230</a:t>
            </a:r>
            <a:endParaRPr lang="en-GB" altLang="nl-NL"/>
          </a:p>
        </p:txBody>
      </p:sp>
      <p:sp>
        <p:nvSpPr>
          <p:cNvPr id="26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786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7"/>
          <p:cNvGraphicFramePr>
            <a:graphicFrameLocks noChangeAspect="1"/>
          </p:cNvGraphicFramePr>
          <p:nvPr/>
        </p:nvGraphicFramePr>
        <p:xfrm>
          <a:off x="1007533" y="1700213"/>
          <a:ext cx="8161867" cy="2476500"/>
        </p:xfrm>
        <a:graphic>
          <a:graphicData uri="http://schemas.openxmlformats.org/presentationml/2006/ole">
            <p:oleObj spid="_x0000_s14346" name="Equation" r:id="rId3" imgW="2806700" imgH="1130300" progId="Equation.3">
              <p:embed/>
            </p:oleObj>
          </a:graphicData>
        </a:graphic>
      </p:graphicFrame>
      <p:sp>
        <p:nvSpPr>
          <p:cNvPr id="26627" name="AutoShape 2"/>
          <p:cNvSpPr>
            <a:spLocks noChangeArrowheads="1"/>
          </p:cNvSpPr>
          <p:nvPr/>
        </p:nvSpPr>
        <p:spPr bwMode="auto">
          <a:xfrm>
            <a:off x="3352800" y="4829175"/>
            <a:ext cx="8128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6628" name="Oval 3"/>
          <p:cNvSpPr>
            <a:spLocks noChangeArrowheads="1"/>
          </p:cNvSpPr>
          <p:nvPr/>
        </p:nvSpPr>
        <p:spPr bwMode="auto">
          <a:xfrm>
            <a:off x="3629317" y="5069563"/>
            <a:ext cx="259766" cy="51935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Rotation around point 4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1219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812800" y="5334000"/>
            <a:ext cx="193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 noChangeArrowheads="1"/>
          </p:cNvSpPr>
          <p:nvPr/>
        </p:nvSpPr>
        <p:spPr bwMode="auto">
          <a:xfrm>
            <a:off x="1828800" y="4343400"/>
            <a:ext cx="8128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6633" name="Oval 10"/>
          <p:cNvSpPr>
            <a:spLocks noChangeArrowheads="1"/>
          </p:cNvSpPr>
          <p:nvPr/>
        </p:nvSpPr>
        <p:spPr bwMode="auto">
          <a:xfrm>
            <a:off x="2105317" y="4583788"/>
            <a:ext cx="259766" cy="51935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>
            <a:off x="3759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>
            <a:off x="3352800" y="5334000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 flipH="1">
            <a:off x="1219201" y="4852988"/>
            <a:ext cx="1003300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7" name="AutoShape 14"/>
          <p:cNvSpPr>
            <a:spLocks noChangeArrowheads="1"/>
          </p:cNvSpPr>
          <p:nvPr/>
        </p:nvSpPr>
        <p:spPr bwMode="auto">
          <a:xfrm rot="-5377278">
            <a:off x="5791200" y="4967168"/>
            <a:ext cx="609600" cy="733663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6638" name="Oval 15"/>
          <p:cNvSpPr>
            <a:spLocks noChangeArrowheads="1"/>
          </p:cNvSpPr>
          <p:nvPr/>
        </p:nvSpPr>
        <p:spPr bwMode="auto">
          <a:xfrm>
            <a:off x="6169317" y="5069563"/>
            <a:ext cx="259766" cy="51935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>
            <a:off x="6299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>
            <a:off x="5892800" y="5334000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41" name="Arc 18"/>
          <p:cNvSpPr>
            <a:spLocks/>
          </p:cNvSpPr>
          <p:nvPr/>
        </p:nvSpPr>
        <p:spPr bwMode="auto">
          <a:xfrm>
            <a:off x="3759200" y="4844534"/>
            <a:ext cx="184731" cy="36933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 flipH="1">
            <a:off x="6311901" y="4843463"/>
            <a:ext cx="1003300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43" name="AutoShape 20"/>
          <p:cNvSpPr>
            <a:spLocks noChangeArrowheads="1"/>
          </p:cNvSpPr>
          <p:nvPr/>
        </p:nvSpPr>
        <p:spPr bwMode="auto">
          <a:xfrm rot="-5377278">
            <a:off x="9055100" y="4486156"/>
            <a:ext cx="609600" cy="733663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6644" name="Oval 21"/>
          <p:cNvSpPr>
            <a:spLocks noChangeArrowheads="1"/>
          </p:cNvSpPr>
          <p:nvPr/>
        </p:nvSpPr>
        <p:spPr bwMode="auto">
          <a:xfrm>
            <a:off x="9433217" y="4588550"/>
            <a:ext cx="259766" cy="51935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6645" name="Line 22"/>
          <p:cNvSpPr>
            <a:spLocks noChangeShapeType="1"/>
          </p:cNvSpPr>
          <p:nvPr/>
        </p:nvSpPr>
        <p:spPr bwMode="auto">
          <a:xfrm>
            <a:off x="853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46" name="Line 23"/>
          <p:cNvSpPr>
            <a:spLocks noChangeShapeType="1"/>
          </p:cNvSpPr>
          <p:nvPr/>
        </p:nvSpPr>
        <p:spPr bwMode="auto">
          <a:xfrm>
            <a:off x="8128000" y="5334000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47" name="Text Box 24"/>
          <p:cNvSpPr txBox="1">
            <a:spLocks noChangeArrowheads="1"/>
          </p:cNvSpPr>
          <p:nvPr/>
        </p:nvSpPr>
        <p:spPr bwMode="auto">
          <a:xfrm>
            <a:off x="2199734" y="44196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nl-NL" b="1"/>
              <a:t>R</a:t>
            </a:r>
            <a:endParaRPr lang="en-GB" altLang="nl-NL" b="1"/>
          </a:p>
        </p:txBody>
      </p:sp>
      <p:sp>
        <p:nvSpPr>
          <p:cNvPr id="26648" name="Text Box 25"/>
          <p:cNvSpPr txBox="1">
            <a:spLocks noChangeArrowheads="1"/>
          </p:cNvSpPr>
          <p:nvPr/>
        </p:nvSpPr>
        <p:spPr bwMode="auto">
          <a:xfrm>
            <a:off x="1219200" y="5715000"/>
            <a:ext cx="433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1)                      2)                      3)</a:t>
            </a:r>
            <a:endParaRPr lang="en-GB" altLang="nl-NL"/>
          </a:p>
        </p:txBody>
      </p:sp>
      <p:sp>
        <p:nvSpPr>
          <p:cNvPr id="26649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7-4:229-230</a:t>
            </a:r>
            <a:endParaRPr lang="en-GB" altLang="nl-NL"/>
          </a:p>
        </p:txBody>
      </p:sp>
      <p:sp>
        <p:nvSpPr>
          <p:cNvPr id="26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68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7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2251"/>
            <a:ext cx="12191999" cy="6858000"/>
          </a:xfrm>
        </p:spPr>
      </p:pic>
    </p:spTree>
    <p:extLst>
      <p:ext uri="{BB962C8B-B14F-4D97-AF65-F5344CB8AC3E}">
        <p14:creationId xmlns="" xmlns:p14="http://schemas.microsoft.com/office/powerpoint/2010/main" val="65720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9"/>
          <p:cNvGraphicFramePr>
            <a:graphicFrameLocks noChangeAspect="1"/>
          </p:cNvGraphicFramePr>
          <p:nvPr/>
        </p:nvGraphicFramePr>
        <p:xfrm>
          <a:off x="1295400" y="1773238"/>
          <a:ext cx="4658784" cy="3600450"/>
        </p:xfrm>
        <a:graphic>
          <a:graphicData uri="http://schemas.openxmlformats.org/presentationml/2006/ole">
            <p:oleObj spid="_x0000_s4106" name="Equation" r:id="rId3" imgW="1257300" imgH="1295400" progId="Equation.3">
              <p:embed/>
            </p:oleObj>
          </a:graphicData>
        </a:graphic>
      </p:graphicFrame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b="1" dirty="0" smtClean="0">
                <a:solidFill>
                  <a:schemeClr val="tx1"/>
                </a:solidFill>
              </a:rPr>
              <a:t>Translation matrix</a:t>
            </a:r>
          </a:p>
        </p:txBody>
      </p:sp>
      <p:sp>
        <p:nvSpPr>
          <p:cNvPr id="16388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7-2:225-228</a:t>
            </a:r>
            <a:endParaRPr lang="en-GB" altLang="nl-NL"/>
          </a:p>
        </p:txBody>
      </p:sp>
      <p:sp>
        <p:nvSpPr>
          <p:cNvPr id="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06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7"/>
          <p:cNvGraphicFramePr>
            <a:graphicFrameLocks noChangeAspect="1"/>
          </p:cNvGraphicFramePr>
          <p:nvPr/>
        </p:nvGraphicFramePr>
        <p:xfrm>
          <a:off x="1426634" y="1773238"/>
          <a:ext cx="6396567" cy="3527425"/>
        </p:xfrm>
        <a:graphic>
          <a:graphicData uri="http://schemas.openxmlformats.org/presentationml/2006/ole">
            <p:oleObj spid="_x0000_s5130" name="Equation" r:id="rId3" imgW="1727200" imgH="1270000" progId="Equation.3">
              <p:embed/>
            </p:oleObj>
          </a:graphicData>
        </a:graphic>
      </p:graphicFrame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b="1" dirty="0" smtClean="0">
                <a:solidFill>
                  <a:schemeClr val="tx1"/>
                </a:solidFill>
              </a:rPr>
              <a:t>Rotation matrix</a:t>
            </a:r>
          </a:p>
        </p:txBody>
      </p:sp>
      <p:sp>
        <p:nvSpPr>
          <p:cNvPr id="17412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7-2:225-228</a:t>
            </a:r>
            <a:endParaRPr lang="en-GB" altLang="nl-NL"/>
          </a:p>
        </p:txBody>
      </p:sp>
      <p:sp>
        <p:nvSpPr>
          <p:cNvPr id="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05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b="1" dirty="0" smtClean="0">
                <a:solidFill>
                  <a:schemeClr val="tx1"/>
                </a:solidFill>
              </a:rPr>
              <a:t>Scaling matrix</a:t>
            </a:r>
          </a:p>
        </p:txBody>
      </p:sp>
      <p:sp>
        <p:nvSpPr>
          <p:cNvPr id="18435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7-2:225-228</a:t>
            </a:r>
            <a:endParaRPr lang="en-GB" altLang="nl-NL"/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1200151" y="1773238"/>
          <a:ext cx="4991100" cy="4203700"/>
        </p:xfrm>
        <a:graphic>
          <a:graphicData uri="http://schemas.openxmlformats.org/presentationml/2006/ole">
            <p:oleObj spid="_x0000_s6154" name="Equation" r:id="rId3" imgW="1346200" imgH="1511300" progId="Equation.3">
              <p:embed/>
            </p:oleObj>
          </a:graphicData>
        </a:graphic>
      </p:graphicFrame>
      <p:sp>
        <p:nvSpPr>
          <p:cNvPr id="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59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5" y="0"/>
            <a:ext cx="10515600" cy="1844676"/>
          </a:xfrm>
        </p:spPr>
        <p:txBody>
          <a:bodyPr/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Inverse transformations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sp>
        <p:nvSpPr>
          <p:cNvPr id="19459" name="Text Box 21"/>
          <p:cNvSpPr txBox="1">
            <a:spLocks noChangeArrowheads="1"/>
          </p:cNvSpPr>
          <p:nvPr/>
        </p:nvSpPr>
        <p:spPr bwMode="auto">
          <a:xfrm>
            <a:off x="8737600" y="6019801"/>
            <a:ext cx="1885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7-3:228</a:t>
            </a:r>
            <a:endParaRPr lang="en-GB" altLang="nl-NL"/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1200151" y="1844676"/>
          <a:ext cx="5664200" cy="4283075"/>
        </p:xfrm>
        <a:graphic>
          <a:graphicData uri="http://schemas.openxmlformats.org/presentationml/2006/ole">
            <p:oleObj spid="_x0000_s7178" name="Equation" r:id="rId3" imgW="1536700" imgH="1549400" progId="Equation.3">
              <p:embed/>
            </p:oleObj>
          </a:graphicData>
        </a:graphic>
      </p:graphicFrame>
      <p:sp>
        <p:nvSpPr>
          <p:cNvPr id="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0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6"/>
          <p:cNvGraphicFramePr>
            <a:graphicFrameLocks noChangeAspect="1"/>
          </p:cNvGraphicFramePr>
          <p:nvPr/>
        </p:nvGraphicFramePr>
        <p:xfrm>
          <a:off x="1200151" y="2060575"/>
          <a:ext cx="8257116" cy="3702050"/>
        </p:xfrm>
        <a:graphic>
          <a:graphicData uri="http://schemas.openxmlformats.org/presentationml/2006/ole">
            <p:oleObj spid="_x0000_s8202" name="Equation" r:id="rId3" imgW="2273300" imgH="1358900" progId="Equation.3">
              <p:embed/>
            </p:oleObj>
          </a:graphicData>
        </a:graphic>
      </p:graphicFrame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Combining transformations </a:t>
            </a:r>
            <a:r>
              <a:rPr lang="en-US" altLang="nl-NL" dirty="0" smtClean="0"/>
              <a:t>1</a:t>
            </a:r>
            <a:endParaRPr lang="en-GB" altLang="nl-NL" dirty="0" smtClean="0"/>
          </a:p>
        </p:txBody>
      </p:sp>
      <p:sp>
        <p:nvSpPr>
          <p:cNvPr id="20484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7-4:228-229</a:t>
            </a:r>
            <a:endParaRPr lang="en-GB" altLang="nl-NL"/>
          </a:p>
        </p:txBody>
      </p:sp>
      <p:sp>
        <p:nvSpPr>
          <p:cNvPr id="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18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7"/>
          <p:cNvGraphicFramePr>
            <a:graphicFrameLocks noChangeAspect="1"/>
          </p:cNvGraphicFramePr>
          <p:nvPr/>
        </p:nvGraphicFramePr>
        <p:xfrm>
          <a:off x="1295400" y="1773239"/>
          <a:ext cx="9239251" cy="4319587"/>
        </p:xfrm>
        <a:graphic>
          <a:graphicData uri="http://schemas.openxmlformats.org/presentationml/2006/ole">
            <p:oleObj spid="_x0000_s9226" name="Equation" r:id="rId3" imgW="3035300" imgH="1892300" progId="Equation.3">
              <p:embed/>
            </p:oleObj>
          </a:graphicData>
        </a:graphic>
      </p:graphicFrame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Combining transformations </a:t>
            </a:r>
            <a:r>
              <a:rPr lang="en-US" altLang="nl-NL" dirty="0" smtClean="0"/>
              <a:t>2</a:t>
            </a:r>
            <a:endParaRPr lang="en-GB" altLang="nl-NL" dirty="0" smtClean="0"/>
          </a:p>
        </p:txBody>
      </p:sp>
      <p:sp>
        <p:nvSpPr>
          <p:cNvPr id="21508" name="Text Box 21"/>
          <p:cNvSpPr txBox="1">
            <a:spLocks noChangeArrowheads="1"/>
          </p:cNvSpPr>
          <p:nvPr/>
        </p:nvSpPr>
        <p:spPr bwMode="auto">
          <a:xfrm>
            <a:off x="8737600" y="6019801"/>
            <a:ext cx="1885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7-4:229</a:t>
            </a:r>
            <a:endParaRPr lang="en-GB" altLang="nl-NL"/>
          </a:p>
        </p:txBody>
      </p:sp>
      <p:sp>
        <p:nvSpPr>
          <p:cNvPr id="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44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7"/>
          <p:cNvGraphicFramePr>
            <a:graphicFrameLocks noChangeAspect="1"/>
          </p:cNvGraphicFramePr>
          <p:nvPr/>
        </p:nvGraphicFramePr>
        <p:xfrm>
          <a:off x="1394885" y="2060575"/>
          <a:ext cx="9275233" cy="3600450"/>
        </p:xfrm>
        <a:graphic>
          <a:graphicData uri="http://schemas.openxmlformats.org/presentationml/2006/ole">
            <p:oleObj spid="_x0000_s10250" name="Equation" r:id="rId3" imgW="2514600" imgH="1295400" progId="Equation.3">
              <p:embed/>
            </p:oleObj>
          </a:graphicData>
        </a:graphic>
      </p:graphicFrame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Combining transformations 3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sp>
        <p:nvSpPr>
          <p:cNvPr id="22532" name="Text Box 21"/>
          <p:cNvSpPr txBox="1">
            <a:spLocks noChangeArrowheads="1"/>
          </p:cNvSpPr>
          <p:nvPr/>
        </p:nvSpPr>
        <p:spPr bwMode="auto">
          <a:xfrm>
            <a:off x="8737600" y="6019801"/>
            <a:ext cx="1885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7-4:229</a:t>
            </a:r>
            <a:endParaRPr lang="en-GB" altLang="nl-NL"/>
          </a:p>
        </p:txBody>
      </p:sp>
      <p:sp>
        <p:nvSpPr>
          <p:cNvPr id="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854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7"/>
          <p:cNvGraphicFramePr>
            <a:graphicFrameLocks noChangeAspect="1"/>
          </p:cNvGraphicFramePr>
          <p:nvPr/>
        </p:nvGraphicFramePr>
        <p:xfrm>
          <a:off x="912284" y="1679576"/>
          <a:ext cx="9601200" cy="2282825"/>
        </p:xfrm>
        <a:graphic>
          <a:graphicData uri="http://schemas.openxmlformats.org/presentationml/2006/ole">
            <p:oleObj spid="_x0000_s11274" name="Equation" r:id="rId3" imgW="2616200" imgH="825500" progId="Equation.3">
              <p:embed/>
            </p:oleObj>
          </a:graphicData>
        </a:graphic>
      </p:graphicFrame>
      <p:sp>
        <p:nvSpPr>
          <p:cNvPr id="23555" name="AutoShape 11"/>
          <p:cNvSpPr>
            <a:spLocks noChangeArrowheads="1"/>
          </p:cNvSpPr>
          <p:nvPr/>
        </p:nvSpPr>
        <p:spPr bwMode="auto">
          <a:xfrm>
            <a:off x="3352800" y="4829175"/>
            <a:ext cx="8128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3556" name="Oval 12"/>
          <p:cNvSpPr>
            <a:spLocks noChangeArrowheads="1"/>
          </p:cNvSpPr>
          <p:nvPr/>
        </p:nvSpPr>
        <p:spPr bwMode="auto">
          <a:xfrm>
            <a:off x="3629317" y="5069563"/>
            <a:ext cx="259766" cy="51935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Rotation around a point 1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1219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812800" y="5334000"/>
            <a:ext cx="193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AutoShape 7"/>
          <p:cNvSpPr>
            <a:spLocks noChangeArrowheads="1"/>
          </p:cNvSpPr>
          <p:nvPr/>
        </p:nvSpPr>
        <p:spPr bwMode="auto">
          <a:xfrm>
            <a:off x="1828800" y="4343400"/>
            <a:ext cx="8128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2105317" y="4583788"/>
            <a:ext cx="259766" cy="51935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3759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>
            <a:off x="3352800" y="5334000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1219201" y="4852988"/>
            <a:ext cx="1003300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5" name="AutoShape 14"/>
          <p:cNvSpPr>
            <a:spLocks noChangeArrowheads="1"/>
          </p:cNvSpPr>
          <p:nvPr/>
        </p:nvSpPr>
        <p:spPr bwMode="auto">
          <a:xfrm rot="-5377278">
            <a:off x="5791200" y="4967168"/>
            <a:ext cx="609600" cy="733663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3566" name="Oval 15"/>
          <p:cNvSpPr>
            <a:spLocks noChangeArrowheads="1"/>
          </p:cNvSpPr>
          <p:nvPr/>
        </p:nvSpPr>
        <p:spPr bwMode="auto">
          <a:xfrm>
            <a:off x="6169317" y="5069563"/>
            <a:ext cx="259766" cy="51935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6299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>
            <a:off x="5892800" y="5334000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9" name="Arc 18"/>
          <p:cNvSpPr>
            <a:spLocks/>
          </p:cNvSpPr>
          <p:nvPr/>
        </p:nvSpPr>
        <p:spPr bwMode="auto">
          <a:xfrm>
            <a:off x="3759200" y="4844534"/>
            <a:ext cx="184731" cy="36933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0" name="Line 19"/>
          <p:cNvSpPr>
            <a:spLocks noChangeShapeType="1"/>
          </p:cNvSpPr>
          <p:nvPr/>
        </p:nvSpPr>
        <p:spPr bwMode="auto">
          <a:xfrm flipH="1">
            <a:off x="6311901" y="4843463"/>
            <a:ext cx="1003300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1" name="AutoShape 20"/>
          <p:cNvSpPr>
            <a:spLocks noChangeArrowheads="1"/>
          </p:cNvSpPr>
          <p:nvPr/>
        </p:nvSpPr>
        <p:spPr bwMode="auto">
          <a:xfrm rot="-5377278">
            <a:off x="9055100" y="4486156"/>
            <a:ext cx="609600" cy="733663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3572" name="Oval 21"/>
          <p:cNvSpPr>
            <a:spLocks noChangeArrowheads="1"/>
          </p:cNvSpPr>
          <p:nvPr/>
        </p:nvSpPr>
        <p:spPr bwMode="auto">
          <a:xfrm>
            <a:off x="9433217" y="4588550"/>
            <a:ext cx="259766" cy="51935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3573" name="Line 22"/>
          <p:cNvSpPr>
            <a:spLocks noChangeShapeType="1"/>
          </p:cNvSpPr>
          <p:nvPr/>
        </p:nvSpPr>
        <p:spPr bwMode="auto">
          <a:xfrm>
            <a:off x="853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74" name="Line 23"/>
          <p:cNvSpPr>
            <a:spLocks noChangeShapeType="1"/>
          </p:cNvSpPr>
          <p:nvPr/>
        </p:nvSpPr>
        <p:spPr bwMode="auto">
          <a:xfrm>
            <a:off x="8128000" y="5334000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5" name="Text Box 25"/>
          <p:cNvSpPr txBox="1">
            <a:spLocks noChangeArrowheads="1"/>
          </p:cNvSpPr>
          <p:nvPr/>
        </p:nvSpPr>
        <p:spPr bwMode="auto">
          <a:xfrm>
            <a:off x="2199734" y="44196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nl-NL" b="1"/>
              <a:t>R</a:t>
            </a:r>
            <a:endParaRPr lang="en-GB" altLang="nl-NL" b="1"/>
          </a:p>
        </p:txBody>
      </p:sp>
      <p:sp>
        <p:nvSpPr>
          <p:cNvPr id="23576" name="Text Box 27"/>
          <p:cNvSpPr txBox="1">
            <a:spLocks noChangeArrowheads="1"/>
          </p:cNvSpPr>
          <p:nvPr/>
        </p:nvSpPr>
        <p:spPr bwMode="auto">
          <a:xfrm>
            <a:off x="1219200" y="5715000"/>
            <a:ext cx="433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1)                      2)                      3)</a:t>
            </a:r>
            <a:endParaRPr lang="en-GB" altLang="nl-NL"/>
          </a:p>
        </p:txBody>
      </p:sp>
      <p:sp>
        <p:nvSpPr>
          <p:cNvPr id="23577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7-4:229-230</a:t>
            </a:r>
            <a:endParaRPr lang="en-GB" altLang="nl-NL"/>
          </a:p>
        </p:txBody>
      </p:sp>
      <p:sp>
        <p:nvSpPr>
          <p:cNvPr id="26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85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graphi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mputer graphi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graphics</Template>
  <TotalTime>654</TotalTime>
  <Words>120</Words>
  <Application>Microsoft Office PowerPoint</Application>
  <PresentationFormat>Custom</PresentationFormat>
  <Paragraphs>58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Computer graphics</vt:lpstr>
      <vt:lpstr>1_Computer graphics</vt:lpstr>
      <vt:lpstr>Equation</vt:lpstr>
      <vt:lpstr>      SCHOOL  OF COMPUTING SCIENCE AND ENGINEERING </vt:lpstr>
      <vt:lpstr>  Translation matrix</vt:lpstr>
      <vt:lpstr>  Rotation matrix</vt:lpstr>
      <vt:lpstr>  Scaling matrix</vt:lpstr>
      <vt:lpstr> Inverse transformations</vt:lpstr>
      <vt:lpstr>  Combining transformations 1</vt:lpstr>
      <vt:lpstr>  Combining transformations 2</vt:lpstr>
      <vt:lpstr>  Combining transformations 3</vt:lpstr>
      <vt:lpstr>  Rotation around a point 1</vt:lpstr>
      <vt:lpstr>  Rotation around a point 2</vt:lpstr>
      <vt:lpstr>  Rotation around point 3</vt:lpstr>
      <vt:lpstr>  Rotation around point 4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THIRU</cp:lastModifiedBy>
  <cp:revision>109</cp:revision>
  <dcterms:created xsi:type="dcterms:W3CDTF">2020-05-05T09:43:45Z</dcterms:created>
  <dcterms:modified xsi:type="dcterms:W3CDTF">2020-11-25T06:11:55Z</dcterms:modified>
</cp:coreProperties>
</file>