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74" r:id="rId2"/>
  </p:sldMasterIdLst>
  <p:notesMasterIdLst>
    <p:notesMasterId r:id="rId14"/>
  </p:notesMasterIdLst>
  <p:handoutMasterIdLst>
    <p:handoutMasterId r:id="rId15"/>
  </p:handoutMasterIdLst>
  <p:sldIdLst>
    <p:sldId id="353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5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559" autoAdjust="0"/>
    <p:restoredTop sz="94696"/>
  </p:normalViewPr>
  <p:slideViewPr>
    <p:cSldViewPr snapToGrid="0" snapToObjects="1">
      <p:cViewPr>
        <p:scale>
          <a:sx n="66" d="100"/>
          <a:sy n="66" d="100"/>
        </p:scale>
        <p:origin x="-1122" y="-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FA247-0B2D-A648-ACD1-EF9D1C1BBAEB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10617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440357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15239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    Course Name: Computer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2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M.Arvindhan</a:t>
            </a:r>
            <a:r>
              <a:rPr lang="en-IN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</a:t>
            </a: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 smtClean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4810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00DCB-54F7-47FF-8DA1-4BF9D1F9E725}" type="slidenum">
              <a:rPr lang="en-US" altLang="nl-NL" smtClean="0"/>
              <a:pPr>
                <a:defRPr/>
              </a:pPr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xmlns="" val="2311667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15239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    Course Name: Computer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2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M.Arvindhan</a:t>
            </a:r>
            <a:r>
              <a:rPr lang="en-IN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</a:t>
            </a: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 smtClean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 noChangeArrowheads="1"/>
          </p:cNvSpPr>
          <p:nvPr userDrawn="1"/>
        </p:nvSpPr>
        <p:spPr>
          <a:xfrm>
            <a:off x="15239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    Course Name: Computer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0" name="Title 1"/>
          <p:cNvSpPr txBox="1">
            <a:spLocks noChangeArrowheads="1"/>
          </p:cNvSpPr>
          <p:nvPr userDrawn="1"/>
        </p:nvSpPr>
        <p:spPr>
          <a:xfrm>
            <a:off x="-2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M.Arvindhan</a:t>
            </a:r>
            <a:r>
              <a:rPr lang="en-IN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</a:t>
            </a: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 smtClean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9454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 noChangeArrowheads="1"/>
          </p:cNvSpPr>
          <p:nvPr userDrawn="1"/>
        </p:nvSpPr>
        <p:spPr>
          <a:xfrm>
            <a:off x="-4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 userDrawn="1"/>
        </p:nvSpPr>
        <p:spPr>
          <a:xfrm>
            <a:off x="-2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M.Arvindhan</a:t>
            </a:r>
            <a:r>
              <a:rPr lang="en-IN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</a:t>
            </a: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 smtClean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195" y="0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9706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305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1012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0336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2812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705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97063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26329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1271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24950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48100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00DCB-54F7-47FF-8DA1-4BF9D1F9E725}" type="slidenum">
              <a:rPr lang="en-US" altLang="nl-NL" smtClean="0"/>
              <a:pPr>
                <a:defRPr/>
              </a:pPr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xmlns="" val="23116670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148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6000"/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alphaModFix amt="6000"/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896"/>
            <a:ext cx="11582400" cy="1143000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  <a:t>		</a:t>
            </a:r>
            <a:br>
              <a:rPr lang="en-US" sz="2000" b="1" dirty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</a:br>
            <a:r>
              <a:rPr lang="en-US" sz="2000" b="1" dirty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  <a:t>	</a:t>
            </a:r>
            <a:r>
              <a:rPr lang="en-US" sz="2000" b="1" dirty="0" smtClean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  <a:t>  </a:t>
            </a:r>
            <a:r>
              <a:rPr lang="en-US" sz="3100" b="1" dirty="0" smtClean="0">
                <a:solidFill>
                  <a:srgbClr val="FF0000"/>
                </a:solidFill>
                <a:latin typeface="Bookman Old Style" pitchFamily="18" charset="0"/>
              </a:rPr>
              <a:t>SCHOOL  OF COMPUTING SCIENCE AND ENGINEERING</a:t>
            </a:r>
            <a:r>
              <a:rPr lang="en-US" sz="4900" b="1" dirty="0">
                <a:solidFill>
                  <a:srgbClr val="FF0000"/>
                </a:solidFill>
                <a:latin typeface="Bookman Old Style" pitchFamily="18" charset="0"/>
              </a:rPr>
              <a:t/>
            </a:r>
            <a:br>
              <a:rPr lang="en-US" sz="4900" b="1" dirty="0">
                <a:solidFill>
                  <a:srgbClr val="FF0000"/>
                </a:solidFill>
                <a:latin typeface="Bookman Old Style" pitchFamily="18" charset="0"/>
              </a:rPr>
            </a:br>
            <a:endParaRPr lang="en-US" sz="49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981201"/>
            <a:ext cx="9245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B.Tech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Course Code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BTCS2401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Course 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Computer Graphics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Teacher :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Dr.M.Thirunavukkarasan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971800"/>
            <a:ext cx="6096000" cy="3886200"/>
          </a:xfrm>
          <a:prstGeom prst="rtTriangl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767840" cy="11125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57605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b="1" dirty="0" smtClean="0">
                <a:solidFill>
                  <a:schemeClr val="tx1"/>
                </a:solidFill>
              </a:rPr>
              <a:t>Transformations co</a:t>
            </a:r>
            <a:r>
              <a:rPr lang="en-US" altLang="nl-NL" b="1" dirty="0" smtClean="0">
                <a:solidFill>
                  <a:schemeClr val="tx1"/>
                </a:solidFill>
                <a:cs typeface="Times New Roman" pitchFamily="18" charset="0"/>
              </a:rPr>
              <a:t>ordinates</a:t>
            </a:r>
            <a:endParaRPr lang="en-GB" altLang="nl-NL" b="1" dirty="0" smtClean="0">
              <a:solidFill>
                <a:schemeClr val="tx1"/>
              </a:solidFill>
            </a:endParaRPr>
          </a:p>
        </p:txBody>
      </p:sp>
      <p:sp>
        <p:nvSpPr>
          <p:cNvPr id="50178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0" y="1981200"/>
            <a:ext cx="10363200" cy="23844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Tx/>
              <a:buNone/>
            </a:pPr>
            <a:r>
              <a:rPr lang="en-GB" altLang="nl-NL" smtClean="0"/>
              <a:t>Given </a:t>
            </a:r>
            <a:r>
              <a:rPr lang="en-GB" altLang="nl-NL" b="1" smtClean="0"/>
              <a:t>X</a:t>
            </a:r>
            <a:r>
              <a:rPr lang="en-GB" altLang="nl-NL" smtClean="0"/>
              <a:t>: (</a:t>
            </a:r>
            <a:r>
              <a:rPr lang="en-GB" altLang="nl-NL" i="1" smtClean="0"/>
              <a:t>x,y</a:t>
            </a:r>
            <a:r>
              <a:rPr lang="en-GB" altLang="nl-NL" smtClean="0"/>
              <a:t>)-</a:t>
            </a:r>
            <a:r>
              <a:rPr lang="en-US" altLang="nl-NL" smtClean="0"/>
              <a:t>co</a:t>
            </a:r>
            <a:r>
              <a:rPr lang="en-US" altLang="nl-NL" smtClean="0">
                <a:cs typeface="Times New Roman" pitchFamily="18" charset="0"/>
              </a:rPr>
              <a:t>ordinates,</a:t>
            </a:r>
          </a:p>
          <a:p>
            <a:pPr eaLnBrk="1" hangingPunct="1">
              <a:buFontTx/>
              <a:buNone/>
            </a:pPr>
            <a:r>
              <a:rPr lang="en-US" altLang="nl-NL" smtClean="0">
                <a:cs typeface="Times New Roman" pitchFamily="18" charset="0"/>
              </a:rPr>
              <a:t>Find </a:t>
            </a:r>
            <a:r>
              <a:rPr lang="en-US" altLang="nl-NL" b="1" smtClean="0">
                <a:cs typeface="Times New Roman" pitchFamily="18" charset="0"/>
              </a:rPr>
              <a:t>X’</a:t>
            </a:r>
            <a:r>
              <a:rPr lang="en-US" altLang="nl-NL" smtClean="0">
                <a:cs typeface="Times New Roman" pitchFamily="18" charset="0"/>
              </a:rPr>
              <a:t>: (</a:t>
            </a:r>
            <a:r>
              <a:rPr lang="en-GB" altLang="nl-NL" i="1" smtClean="0"/>
              <a:t>x’,y’</a:t>
            </a:r>
            <a:r>
              <a:rPr lang="en-GB" altLang="nl-NL" smtClean="0"/>
              <a:t>)-</a:t>
            </a:r>
            <a:r>
              <a:rPr lang="en-US" altLang="nl-NL" smtClean="0"/>
              <a:t>co</a:t>
            </a:r>
            <a:r>
              <a:rPr lang="en-US" altLang="nl-NL" smtClean="0">
                <a:cs typeface="Times New Roman" pitchFamily="18" charset="0"/>
              </a:rPr>
              <a:t>ordinates.</a:t>
            </a:r>
          </a:p>
          <a:p>
            <a:pPr eaLnBrk="1" hangingPunct="1">
              <a:buFontTx/>
              <a:buNone/>
            </a:pPr>
            <a:r>
              <a:rPr lang="en-US" altLang="nl-NL" smtClean="0">
                <a:cs typeface="Times New Roman" pitchFamily="18" charset="0"/>
              </a:rPr>
              <a:t>Here:</a:t>
            </a:r>
          </a:p>
          <a:p>
            <a:pPr eaLnBrk="1" hangingPunct="1">
              <a:buFontTx/>
              <a:buNone/>
            </a:pPr>
            <a:r>
              <a:rPr lang="en-US" altLang="nl-NL" b="1" smtClean="0">
                <a:cs typeface="Times New Roman" pitchFamily="18" charset="0"/>
              </a:rPr>
              <a:t>X’=M</a:t>
            </a:r>
            <a:r>
              <a:rPr lang="en-US" altLang="nl-NL" b="1" baseline="30000" smtClean="0">
                <a:cs typeface="Times New Roman" pitchFamily="18" charset="0"/>
              </a:rPr>
              <a:t>-1</a:t>
            </a:r>
            <a:r>
              <a:rPr lang="en-US" altLang="nl-NL" b="1" smtClean="0">
                <a:cs typeface="Times New Roman" pitchFamily="18" charset="0"/>
              </a:rPr>
              <a:t>X </a:t>
            </a:r>
            <a:r>
              <a:rPr lang="en-US" altLang="nl-NL" smtClean="0">
                <a:cs typeface="Times New Roman" pitchFamily="18" charset="0"/>
              </a:rPr>
              <a:t>(from global to local)</a:t>
            </a:r>
          </a:p>
          <a:p>
            <a:pPr eaLnBrk="1" hangingPunct="1">
              <a:buFontTx/>
              <a:buNone/>
            </a:pPr>
            <a:r>
              <a:rPr lang="en-US" altLang="nl-NL" smtClean="0">
                <a:cs typeface="Times New Roman" pitchFamily="18" charset="0"/>
              </a:rPr>
              <a:t>Approach 2:</a:t>
            </a:r>
          </a:p>
          <a:p>
            <a:pPr eaLnBrk="1" hangingPunct="1">
              <a:buFontTx/>
              <a:buChar char="-"/>
            </a:pPr>
            <a:r>
              <a:rPr lang="en-US" altLang="nl-NL" smtClean="0">
                <a:cs typeface="Times New Roman" pitchFamily="18" charset="0"/>
              </a:rPr>
              <a:t>construct transformation that maps local frame to global (</a:t>
            </a:r>
            <a:r>
              <a:rPr lang="en-US" altLang="nl-NL" i="1" smtClean="0">
                <a:cs typeface="Times New Roman" pitchFamily="18" charset="0"/>
              </a:rPr>
              <a:t>reverse of usual</a:t>
            </a:r>
            <a:r>
              <a:rPr lang="en-US" altLang="nl-NL" smtClean="0">
                <a:cs typeface="Times New Roman" pitchFamily="18" charset="0"/>
              </a:rPr>
              <a:t>)</a:t>
            </a:r>
            <a:r>
              <a:rPr lang="en-US" altLang="nl-NL" i="1" smtClean="0">
                <a:cs typeface="Times New Roman" pitchFamily="18" charset="0"/>
              </a:rPr>
              <a:t>.</a:t>
            </a:r>
          </a:p>
        </p:txBody>
      </p:sp>
      <p:sp>
        <p:nvSpPr>
          <p:cNvPr id="22" name="Rectangle 21"/>
          <p:cNvSpPr/>
          <p:nvPr/>
        </p:nvSpPr>
        <p:spPr bwMode="auto">
          <a:xfrm rot="20510768">
            <a:off x="9641127" y="3007797"/>
            <a:ext cx="18473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50181" name="Line 6"/>
          <p:cNvSpPr>
            <a:spLocks noChangeShapeType="1"/>
          </p:cNvSpPr>
          <p:nvPr/>
        </p:nvSpPr>
        <p:spPr bwMode="auto">
          <a:xfrm>
            <a:off x="7620001" y="4419600"/>
            <a:ext cx="345228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82" name="Line 7"/>
          <p:cNvSpPr>
            <a:spLocks noChangeShapeType="1"/>
          </p:cNvSpPr>
          <p:nvPr/>
        </p:nvSpPr>
        <p:spPr bwMode="auto">
          <a:xfrm flipV="1">
            <a:off x="8026400" y="2209800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83" name="Text Box 8"/>
          <p:cNvSpPr txBox="1">
            <a:spLocks noChangeArrowheads="1"/>
          </p:cNvSpPr>
          <p:nvPr/>
        </p:nvSpPr>
        <p:spPr bwMode="auto">
          <a:xfrm>
            <a:off x="10648952" y="3962400"/>
            <a:ext cx="320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i="1"/>
              <a:t>x</a:t>
            </a:r>
          </a:p>
        </p:txBody>
      </p:sp>
      <p:sp>
        <p:nvSpPr>
          <p:cNvPr id="50184" name="Text Box 9"/>
          <p:cNvSpPr txBox="1">
            <a:spLocks noChangeArrowheads="1"/>
          </p:cNvSpPr>
          <p:nvPr/>
        </p:nvSpPr>
        <p:spPr bwMode="auto">
          <a:xfrm>
            <a:off x="8026400" y="1981200"/>
            <a:ext cx="320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i="1"/>
              <a:t>y</a:t>
            </a:r>
          </a:p>
        </p:txBody>
      </p:sp>
      <p:grpSp>
        <p:nvGrpSpPr>
          <p:cNvPr id="50185" name="Group 19"/>
          <p:cNvGrpSpPr>
            <a:grpSpLocks/>
          </p:cNvGrpSpPr>
          <p:nvPr/>
        </p:nvGrpSpPr>
        <p:grpSpPr bwMode="auto">
          <a:xfrm rot="-1163410">
            <a:off x="8737601" y="2286000"/>
            <a:ext cx="2038351" cy="1258888"/>
            <a:chOff x="3696" y="1488"/>
            <a:chExt cx="1631" cy="1584"/>
          </a:xfrm>
        </p:grpSpPr>
        <p:sp>
          <p:nvSpPr>
            <p:cNvPr id="50199" name="Line 17"/>
            <p:cNvSpPr>
              <a:spLocks noChangeShapeType="1"/>
            </p:cNvSpPr>
            <p:nvPr/>
          </p:nvSpPr>
          <p:spPr bwMode="auto">
            <a:xfrm>
              <a:off x="3696" y="2880"/>
              <a:ext cx="163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0200" name="Line 18"/>
            <p:cNvSpPr>
              <a:spLocks noChangeShapeType="1"/>
            </p:cNvSpPr>
            <p:nvPr/>
          </p:nvSpPr>
          <p:spPr bwMode="auto">
            <a:xfrm flipV="1">
              <a:off x="3888" y="1488"/>
              <a:ext cx="0" cy="15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0186" name="Text Box 20"/>
          <p:cNvSpPr txBox="1">
            <a:spLocks noChangeArrowheads="1"/>
          </p:cNvSpPr>
          <p:nvPr/>
        </p:nvSpPr>
        <p:spPr bwMode="auto">
          <a:xfrm rot="-1135322">
            <a:off x="10635101" y="3121968"/>
            <a:ext cx="423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i="1"/>
              <a:t>x’</a:t>
            </a:r>
          </a:p>
        </p:txBody>
      </p:sp>
      <p:sp>
        <p:nvSpPr>
          <p:cNvPr id="50187" name="Text Box 21"/>
          <p:cNvSpPr txBox="1">
            <a:spLocks noChangeArrowheads="1"/>
          </p:cNvSpPr>
          <p:nvPr/>
        </p:nvSpPr>
        <p:spPr bwMode="auto">
          <a:xfrm rot="-1135322">
            <a:off x="8298301" y="2512368"/>
            <a:ext cx="423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nl-NL" i="1"/>
              <a:t>y’</a:t>
            </a:r>
            <a:endParaRPr lang="en-GB" altLang="nl-NL" i="1"/>
          </a:p>
        </p:txBody>
      </p:sp>
      <p:sp>
        <p:nvSpPr>
          <p:cNvPr id="50188" name="Line 22"/>
          <p:cNvSpPr>
            <a:spLocks noChangeShapeType="1"/>
          </p:cNvSpPr>
          <p:nvPr/>
        </p:nvSpPr>
        <p:spPr bwMode="auto">
          <a:xfrm>
            <a:off x="9245600" y="3581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0189" name="Text Box 23"/>
          <p:cNvSpPr txBox="1">
            <a:spLocks noChangeArrowheads="1"/>
          </p:cNvSpPr>
          <p:nvPr/>
        </p:nvSpPr>
        <p:spPr bwMode="auto">
          <a:xfrm>
            <a:off x="10114517" y="3200400"/>
            <a:ext cx="3449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nl-NL">
                <a:latin typeface="Symbol" pitchFamily="18" charset="2"/>
              </a:rPr>
              <a:t>q</a:t>
            </a:r>
            <a:endParaRPr lang="en-GB" altLang="nl-NL">
              <a:latin typeface="Symbol" pitchFamily="18" charset="2"/>
            </a:endParaRPr>
          </a:p>
        </p:txBody>
      </p:sp>
      <p:sp>
        <p:nvSpPr>
          <p:cNvPr id="50190" name="Text Box 24"/>
          <p:cNvSpPr txBox="1">
            <a:spLocks noChangeArrowheads="1"/>
          </p:cNvSpPr>
          <p:nvPr/>
        </p:nvSpPr>
        <p:spPr bwMode="auto">
          <a:xfrm>
            <a:off x="8636001" y="3581400"/>
            <a:ext cx="10214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/>
              <a:t>(</a:t>
            </a:r>
            <a:r>
              <a:rPr lang="en-GB" altLang="nl-NL" i="1"/>
              <a:t>x</a:t>
            </a:r>
            <a:r>
              <a:rPr lang="en-GB" altLang="nl-NL" baseline="-25000"/>
              <a:t>0</a:t>
            </a:r>
            <a:r>
              <a:rPr lang="en-GB" altLang="nl-NL" i="1"/>
              <a:t>, y</a:t>
            </a:r>
            <a:r>
              <a:rPr lang="en-GB" altLang="nl-NL" baseline="-25000"/>
              <a:t>0</a:t>
            </a:r>
            <a:r>
              <a:rPr lang="en-GB" altLang="nl-NL"/>
              <a:t>)</a:t>
            </a:r>
            <a:endParaRPr lang="en-GB" altLang="nl-NL" baseline="-25000"/>
          </a:p>
        </p:txBody>
      </p:sp>
      <p:grpSp>
        <p:nvGrpSpPr>
          <p:cNvPr id="50191" name="Group 22"/>
          <p:cNvGrpSpPr>
            <a:grpSpLocks/>
          </p:cNvGrpSpPr>
          <p:nvPr/>
        </p:nvGrpSpPr>
        <p:grpSpPr bwMode="auto">
          <a:xfrm>
            <a:off x="8015818" y="3068639"/>
            <a:ext cx="2112433" cy="1368425"/>
            <a:chOff x="6012160" y="3068960"/>
            <a:chExt cx="1584176" cy="1368152"/>
          </a:xfrm>
        </p:grpSpPr>
        <p:sp>
          <p:nvSpPr>
            <p:cNvPr id="50197" name="Line 22"/>
            <p:cNvSpPr>
              <a:spLocks noChangeShapeType="1"/>
            </p:cNvSpPr>
            <p:nvPr/>
          </p:nvSpPr>
          <p:spPr bwMode="auto">
            <a:xfrm>
              <a:off x="6012160" y="3068960"/>
              <a:ext cx="1584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0198" name="Line 22"/>
            <p:cNvSpPr>
              <a:spLocks noChangeShapeType="1"/>
            </p:cNvSpPr>
            <p:nvPr/>
          </p:nvSpPr>
          <p:spPr bwMode="auto">
            <a:xfrm>
              <a:off x="7524328" y="3068960"/>
              <a:ext cx="0" cy="1368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0192" name="Group 23"/>
          <p:cNvGrpSpPr>
            <a:grpSpLocks/>
          </p:cNvGrpSpPr>
          <p:nvPr/>
        </p:nvGrpSpPr>
        <p:grpSpPr bwMode="auto">
          <a:xfrm>
            <a:off x="9072034" y="3068638"/>
            <a:ext cx="1056217" cy="215900"/>
            <a:chOff x="6804248" y="3068960"/>
            <a:chExt cx="792088" cy="216024"/>
          </a:xfrm>
        </p:grpSpPr>
        <p:sp>
          <p:nvSpPr>
            <p:cNvPr id="50195" name="Line 22"/>
            <p:cNvSpPr>
              <a:spLocks noChangeShapeType="1"/>
            </p:cNvSpPr>
            <p:nvPr/>
          </p:nvSpPr>
          <p:spPr bwMode="auto">
            <a:xfrm flipV="1">
              <a:off x="6804248" y="3068960"/>
              <a:ext cx="720080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0196" name="Line 22"/>
            <p:cNvSpPr>
              <a:spLocks noChangeShapeType="1"/>
            </p:cNvSpPr>
            <p:nvPr/>
          </p:nvSpPr>
          <p:spPr bwMode="auto">
            <a:xfrm>
              <a:off x="7524328" y="3068960"/>
              <a:ext cx="72008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50193" name="Oval 16"/>
          <p:cNvSpPr>
            <a:spLocks noChangeArrowheads="1"/>
          </p:cNvSpPr>
          <p:nvPr/>
        </p:nvSpPr>
        <p:spPr bwMode="auto">
          <a:xfrm>
            <a:off x="9902060" y="2997201"/>
            <a:ext cx="259766" cy="519351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50194" name="Text Box 21"/>
          <p:cNvSpPr txBox="1">
            <a:spLocks noChangeArrowheads="1"/>
          </p:cNvSpPr>
          <p:nvPr/>
        </p:nvSpPr>
        <p:spPr bwMode="auto">
          <a:xfrm>
            <a:off x="8737601" y="6019801"/>
            <a:ext cx="2449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nl-NL"/>
              <a:t>H&amp;B 7-8:246-248</a:t>
            </a:r>
            <a:endParaRPr lang="en-GB" altLang="nl-NL"/>
          </a:p>
        </p:txBody>
      </p:sp>
      <p:sp>
        <p:nvSpPr>
          <p:cNvPr id="25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59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creenshot (78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52251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xmlns="" val="65720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b="1" dirty="0" smtClean="0">
                <a:solidFill>
                  <a:schemeClr val="tx1"/>
                </a:solidFill>
              </a:rPr>
              <a:t>Other 2D transformations</a:t>
            </a:r>
            <a:endParaRPr lang="en-GB" altLang="nl-NL" b="1" dirty="0" smtClean="0">
              <a:solidFill>
                <a:schemeClr val="tx1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nl-NL" smtClean="0"/>
              <a:t>Reflection</a:t>
            </a:r>
          </a:p>
          <a:p>
            <a:pPr eaLnBrk="1" hangingPunct="1"/>
            <a:r>
              <a:rPr lang="en-US" altLang="nl-NL" smtClean="0"/>
              <a:t>Shear</a:t>
            </a:r>
          </a:p>
          <a:p>
            <a:pPr eaLnBrk="1" hangingPunct="1"/>
            <a:endParaRPr lang="en-US" altLang="nl-NL" smtClean="0"/>
          </a:p>
          <a:p>
            <a:pPr eaLnBrk="1" hangingPunct="1">
              <a:buFontTx/>
              <a:buNone/>
            </a:pPr>
            <a:r>
              <a:rPr lang="en-US" altLang="nl-NL" smtClean="0"/>
              <a:t>Can also be combined</a:t>
            </a:r>
            <a:endParaRPr lang="en-GB" altLang="nl-NL" smtClean="0"/>
          </a:p>
        </p:txBody>
      </p:sp>
      <p:sp>
        <p:nvSpPr>
          <p:cNvPr id="41988" name="Text Box 21"/>
          <p:cNvSpPr txBox="1">
            <a:spLocks noChangeArrowheads="1"/>
          </p:cNvSpPr>
          <p:nvPr/>
        </p:nvSpPr>
        <p:spPr bwMode="auto">
          <a:xfrm>
            <a:off x="8737600" y="6019801"/>
            <a:ext cx="18854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nl-NL"/>
              <a:t>H&amp;B 7-4:240</a:t>
            </a:r>
            <a:endParaRPr lang="en-GB" altLang="nl-NL"/>
          </a:p>
        </p:txBody>
      </p:sp>
      <p:sp>
        <p:nvSpPr>
          <p:cNvPr id="5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076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13"/>
          <p:cNvGraphicFramePr>
            <a:graphicFrameLocks noChangeAspect="1"/>
          </p:cNvGraphicFramePr>
          <p:nvPr/>
        </p:nvGraphicFramePr>
        <p:xfrm>
          <a:off x="1102785" y="3960814"/>
          <a:ext cx="4032249" cy="1844675"/>
        </p:xfrm>
        <a:graphic>
          <a:graphicData uri="http://schemas.openxmlformats.org/presentationml/2006/ole">
            <p:oleObj spid="_x0000_s26634" name="Equation" r:id="rId3" imgW="1066800" imgH="647700" progId="Equation.3">
              <p:embed/>
            </p:oleObj>
          </a:graphicData>
        </a:graphic>
      </p:graphicFrame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b="1" dirty="0" smtClean="0">
                <a:solidFill>
                  <a:schemeClr val="tx1"/>
                </a:solidFill>
              </a:rPr>
              <a:t>Reflection over axis</a:t>
            </a:r>
            <a:endParaRPr lang="en-GB" altLang="nl-NL" b="1" dirty="0" smtClean="0">
              <a:solidFill>
                <a:schemeClr val="tx1"/>
              </a:solidFill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nl-NL" smtClean="0"/>
              <a:t>Reflext over </a:t>
            </a:r>
            <a:r>
              <a:rPr lang="en-GB" altLang="nl-NL" i="1" smtClean="0"/>
              <a:t>x-</a:t>
            </a:r>
            <a:r>
              <a:rPr lang="en-GB" altLang="nl-NL" smtClean="0"/>
              <a:t>axis:</a:t>
            </a:r>
          </a:p>
          <a:p>
            <a:pPr eaLnBrk="1" hangingPunct="1">
              <a:buFontTx/>
              <a:buNone/>
            </a:pPr>
            <a:r>
              <a:rPr lang="en-GB" altLang="nl-NL" i="1" smtClean="0"/>
              <a:t>      x’= x</a:t>
            </a:r>
            <a:r>
              <a:rPr lang="en-GB" altLang="nl-NL" smtClean="0"/>
              <a:t>,  </a:t>
            </a:r>
            <a:r>
              <a:rPr lang="en-GB" altLang="nl-NL" i="1" smtClean="0"/>
              <a:t>y’= </a:t>
            </a:r>
            <a:r>
              <a:rPr lang="en-GB" altLang="nl-NL" i="1" smtClean="0">
                <a:sym typeface="Symbol" pitchFamily="18" charset="2"/>
              </a:rPr>
              <a:t></a:t>
            </a:r>
            <a:r>
              <a:rPr lang="en-GB" altLang="nl-NL" i="1" smtClean="0"/>
              <a:t>y</a:t>
            </a:r>
            <a:endParaRPr lang="en-GB" altLang="nl-NL" smtClean="0"/>
          </a:p>
          <a:p>
            <a:pPr eaLnBrk="1" hangingPunct="1">
              <a:buFontTx/>
              <a:buNone/>
            </a:pPr>
            <a:r>
              <a:rPr lang="en-GB" altLang="nl-NL" smtClean="0"/>
              <a:t>or</a:t>
            </a:r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7620001" y="4419600"/>
            <a:ext cx="345228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 flipV="1">
            <a:off x="8026400" y="2209800"/>
            <a:ext cx="0" cy="3505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10648952" y="3962400"/>
            <a:ext cx="320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i="1"/>
              <a:t>x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8026400" y="1981200"/>
            <a:ext cx="320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i="1"/>
              <a:t>y</a:t>
            </a:r>
          </a:p>
        </p:txBody>
      </p:sp>
      <p:sp>
        <p:nvSpPr>
          <p:cNvPr id="43017" name="AutoShape 18"/>
          <p:cNvSpPr>
            <a:spLocks noChangeArrowheads="1"/>
          </p:cNvSpPr>
          <p:nvPr/>
        </p:nvSpPr>
        <p:spPr bwMode="auto">
          <a:xfrm>
            <a:off x="9163720" y="3290768"/>
            <a:ext cx="366960" cy="733663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43018" name="AutoShape 19"/>
          <p:cNvSpPr>
            <a:spLocks noChangeArrowheads="1"/>
          </p:cNvSpPr>
          <p:nvPr/>
        </p:nvSpPr>
        <p:spPr bwMode="auto">
          <a:xfrm flipV="1">
            <a:off x="8737600" y="4724400"/>
            <a:ext cx="12192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43019" name="Line 20"/>
          <p:cNvSpPr>
            <a:spLocks noChangeShapeType="1"/>
          </p:cNvSpPr>
          <p:nvPr/>
        </p:nvSpPr>
        <p:spPr bwMode="auto">
          <a:xfrm>
            <a:off x="9347200" y="3810000"/>
            <a:ext cx="0" cy="1219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020" name="Text Box 21"/>
          <p:cNvSpPr txBox="1">
            <a:spLocks noChangeArrowheads="1"/>
          </p:cNvSpPr>
          <p:nvPr/>
        </p:nvSpPr>
        <p:spPr bwMode="auto">
          <a:xfrm>
            <a:off x="8737601" y="6019801"/>
            <a:ext cx="2449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nl-NL"/>
              <a:t>H&amp;B 7-4:240-242</a:t>
            </a:r>
            <a:endParaRPr lang="en-GB" altLang="nl-NL"/>
          </a:p>
        </p:txBody>
      </p:sp>
      <p:sp>
        <p:nvSpPr>
          <p:cNvPr id="13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50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13"/>
          <p:cNvGraphicFramePr>
            <a:graphicFrameLocks noChangeAspect="1"/>
          </p:cNvGraphicFramePr>
          <p:nvPr/>
        </p:nvGraphicFramePr>
        <p:xfrm>
          <a:off x="935567" y="3644900"/>
          <a:ext cx="4777317" cy="2470150"/>
        </p:xfrm>
        <a:graphic>
          <a:graphicData uri="http://schemas.openxmlformats.org/presentationml/2006/ole">
            <p:oleObj spid="_x0000_s27658" name="Equation" r:id="rId3" imgW="1256755" imgH="863225" progId="Equation.3">
              <p:embed/>
            </p:oleObj>
          </a:graphicData>
        </a:graphic>
      </p:graphicFrame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b="1" dirty="0" smtClean="0">
                <a:solidFill>
                  <a:schemeClr val="tx1"/>
                </a:solidFill>
              </a:rPr>
              <a:t>Reflect over origin</a:t>
            </a:r>
            <a:endParaRPr lang="en-GB" altLang="nl-NL" b="1" dirty="0" smtClean="0">
              <a:solidFill>
                <a:schemeClr val="tx1"/>
              </a:solidFill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nl-NL" dirty="0" smtClean="0"/>
              <a:t>Reflect over origin:</a:t>
            </a:r>
          </a:p>
          <a:p>
            <a:pPr eaLnBrk="1" hangingPunct="1">
              <a:buFontTx/>
              <a:buNone/>
            </a:pPr>
            <a:r>
              <a:rPr lang="en-GB" altLang="nl-NL" i="1" dirty="0" smtClean="0"/>
              <a:t>      x’= </a:t>
            </a:r>
            <a:r>
              <a:rPr lang="en-GB" altLang="nl-NL" i="1" dirty="0" smtClean="0">
                <a:sym typeface="Symbol" pitchFamily="18" charset="2"/>
              </a:rPr>
              <a:t></a:t>
            </a:r>
            <a:r>
              <a:rPr lang="en-GB" altLang="nl-NL" i="1" dirty="0" smtClean="0"/>
              <a:t>x</a:t>
            </a:r>
            <a:r>
              <a:rPr lang="en-GB" altLang="nl-NL" dirty="0" smtClean="0"/>
              <a:t>,  </a:t>
            </a:r>
            <a:r>
              <a:rPr lang="en-GB" altLang="nl-NL" i="1" dirty="0" smtClean="0"/>
              <a:t>y’= </a:t>
            </a:r>
            <a:r>
              <a:rPr lang="en-GB" altLang="nl-NL" i="1" dirty="0" smtClean="0">
                <a:sym typeface="Symbol" pitchFamily="18" charset="2"/>
              </a:rPr>
              <a:t> </a:t>
            </a:r>
            <a:r>
              <a:rPr lang="en-GB" altLang="nl-NL" i="1" dirty="0" smtClean="0"/>
              <a:t>y</a:t>
            </a:r>
            <a:endParaRPr lang="en-GB" altLang="nl-NL" dirty="0" smtClean="0"/>
          </a:p>
          <a:p>
            <a:pPr eaLnBrk="1" hangingPunct="1">
              <a:buFontTx/>
              <a:buNone/>
            </a:pPr>
            <a:r>
              <a:rPr lang="en-GB" altLang="nl-NL" dirty="0" smtClean="0"/>
              <a:t>or</a:t>
            </a:r>
          </a:p>
        </p:txBody>
      </p:sp>
      <p:sp>
        <p:nvSpPr>
          <p:cNvPr id="44037" name="Line 4"/>
          <p:cNvSpPr>
            <a:spLocks noChangeShapeType="1"/>
          </p:cNvSpPr>
          <p:nvPr/>
        </p:nvSpPr>
        <p:spPr bwMode="auto">
          <a:xfrm>
            <a:off x="7620001" y="4419600"/>
            <a:ext cx="345228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38" name="Line 5"/>
          <p:cNvSpPr>
            <a:spLocks noChangeShapeType="1"/>
          </p:cNvSpPr>
          <p:nvPr/>
        </p:nvSpPr>
        <p:spPr bwMode="auto">
          <a:xfrm flipV="1">
            <a:off x="8026400" y="2209800"/>
            <a:ext cx="0" cy="3505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10648952" y="3962400"/>
            <a:ext cx="320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i="1"/>
              <a:t>x</a:t>
            </a:r>
          </a:p>
        </p:txBody>
      </p:sp>
      <p:sp>
        <p:nvSpPr>
          <p:cNvPr id="44040" name="Text Box 7"/>
          <p:cNvSpPr txBox="1">
            <a:spLocks noChangeArrowheads="1"/>
          </p:cNvSpPr>
          <p:nvPr/>
        </p:nvSpPr>
        <p:spPr bwMode="auto">
          <a:xfrm>
            <a:off x="8026400" y="1981200"/>
            <a:ext cx="320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i="1"/>
              <a:t>y</a:t>
            </a:r>
          </a:p>
        </p:txBody>
      </p:sp>
      <p:sp>
        <p:nvSpPr>
          <p:cNvPr id="44041" name="AutoShape 10"/>
          <p:cNvSpPr>
            <a:spLocks noChangeArrowheads="1"/>
          </p:cNvSpPr>
          <p:nvPr/>
        </p:nvSpPr>
        <p:spPr bwMode="auto">
          <a:xfrm>
            <a:off x="9163720" y="3290768"/>
            <a:ext cx="366960" cy="733663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44042" name="AutoShape 11"/>
          <p:cNvSpPr>
            <a:spLocks noChangeArrowheads="1"/>
          </p:cNvSpPr>
          <p:nvPr/>
        </p:nvSpPr>
        <p:spPr bwMode="auto">
          <a:xfrm flipV="1">
            <a:off x="5994400" y="4800600"/>
            <a:ext cx="12192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44043" name="Line 12"/>
          <p:cNvSpPr>
            <a:spLocks noChangeShapeType="1"/>
          </p:cNvSpPr>
          <p:nvPr/>
        </p:nvSpPr>
        <p:spPr bwMode="auto">
          <a:xfrm flipH="1">
            <a:off x="6604000" y="3810000"/>
            <a:ext cx="2743200" cy="1219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44" name="Text Box 21"/>
          <p:cNvSpPr txBox="1">
            <a:spLocks noChangeArrowheads="1"/>
          </p:cNvSpPr>
          <p:nvPr/>
        </p:nvSpPr>
        <p:spPr bwMode="auto">
          <a:xfrm>
            <a:off x="8737601" y="6019801"/>
            <a:ext cx="2449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nl-NL"/>
              <a:t>H&amp;B 7-4:240-242</a:t>
            </a:r>
            <a:endParaRPr lang="en-GB" altLang="nl-NL"/>
          </a:p>
        </p:txBody>
      </p:sp>
      <p:sp>
        <p:nvSpPr>
          <p:cNvPr id="13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70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17"/>
          <p:cNvGraphicFramePr>
            <a:graphicFrameLocks noChangeAspect="1"/>
          </p:cNvGraphicFramePr>
          <p:nvPr/>
        </p:nvGraphicFramePr>
        <p:xfrm>
          <a:off x="1102784" y="3644900"/>
          <a:ext cx="3841749" cy="2460625"/>
        </p:xfrm>
        <a:graphic>
          <a:graphicData uri="http://schemas.openxmlformats.org/presentationml/2006/ole">
            <p:oleObj spid="_x0000_s28682" name="Equation" r:id="rId3" imgW="1016000" imgH="863600" progId="Equation.3">
              <p:embed/>
            </p:oleObj>
          </a:graphicData>
        </a:graphic>
      </p:graphicFrame>
      <p:sp>
        <p:nvSpPr>
          <p:cNvPr id="45059" name="Rectangle 13"/>
          <p:cNvSpPr>
            <a:spLocks noChangeArrowheads="1"/>
          </p:cNvSpPr>
          <p:nvPr/>
        </p:nvSpPr>
        <p:spPr bwMode="auto">
          <a:xfrm>
            <a:off x="8026400" y="3663434"/>
            <a:ext cx="2235200" cy="369332"/>
          </a:xfrm>
          <a:prstGeom prst="rect">
            <a:avLst/>
          </a:prstGeom>
          <a:solidFill>
            <a:srgbClr val="D9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159758" name="AutoShape 14"/>
          <p:cNvSpPr>
            <a:spLocks noChangeArrowheads="1"/>
          </p:cNvSpPr>
          <p:nvPr/>
        </p:nvSpPr>
        <p:spPr bwMode="auto">
          <a:xfrm>
            <a:off x="9286643" y="3422332"/>
            <a:ext cx="425914" cy="851535"/>
          </a:xfrm>
          <a:prstGeom prst="parallelogram">
            <a:avLst>
              <a:gd name="adj" fmla="val 4833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b="1" dirty="0" smtClean="0">
                <a:solidFill>
                  <a:schemeClr val="tx1"/>
                </a:solidFill>
              </a:rPr>
              <a:t>Shear</a:t>
            </a:r>
            <a:endParaRPr lang="en-GB" altLang="nl-NL" b="1" dirty="0" smtClean="0">
              <a:solidFill>
                <a:schemeClr val="tx1"/>
              </a:solidFill>
            </a:endParaRPr>
          </a:p>
        </p:txBody>
      </p:sp>
      <p:sp>
        <p:nvSpPr>
          <p:cNvPr id="4506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nl-NL" smtClean="0"/>
              <a:t>Shear the </a:t>
            </a:r>
            <a:r>
              <a:rPr lang="en-GB" altLang="nl-NL" i="1" smtClean="0"/>
              <a:t>y</a:t>
            </a:r>
            <a:r>
              <a:rPr lang="en-GB" altLang="nl-NL" smtClean="0"/>
              <a:t>-as:</a:t>
            </a:r>
          </a:p>
          <a:p>
            <a:pPr eaLnBrk="1" hangingPunct="1">
              <a:buFontTx/>
              <a:buNone/>
            </a:pPr>
            <a:r>
              <a:rPr lang="en-GB" altLang="nl-NL" i="1" smtClean="0"/>
              <a:t>      x’=x+fy</a:t>
            </a:r>
            <a:r>
              <a:rPr lang="en-GB" altLang="nl-NL" smtClean="0"/>
              <a:t>,  </a:t>
            </a:r>
            <a:r>
              <a:rPr lang="en-GB" altLang="nl-NL" i="1" smtClean="0"/>
              <a:t>y’=y</a:t>
            </a:r>
            <a:endParaRPr lang="en-GB" altLang="nl-NL" smtClean="0"/>
          </a:p>
          <a:p>
            <a:pPr eaLnBrk="1" hangingPunct="1">
              <a:buFontTx/>
              <a:buNone/>
            </a:pPr>
            <a:r>
              <a:rPr lang="en-GB" altLang="nl-NL" smtClean="0"/>
              <a:t>or</a:t>
            </a:r>
          </a:p>
        </p:txBody>
      </p:sp>
      <p:sp>
        <p:nvSpPr>
          <p:cNvPr id="45063" name="Line 4"/>
          <p:cNvSpPr>
            <a:spLocks noChangeShapeType="1"/>
          </p:cNvSpPr>
          <p:nvPr/>
        </p:nvSpPr>
        <p:spPr bwMode="auto">
          <a:xfrm>
            <a:off x="7620001" y="4419600"/>
            <a:ext cx="345228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64" name="Line 5"/>
          <p:cNvSpPr>
            <a:spLocks noChangeShapeType="1"/>
          </p:cNvSpPr>
          <p:nvPr/>
        </p:nvSpPr>
        <p:spPr bwMode="auto">
          <a:xfrm flipV="1">
            <a:off x="8026400" y="2209800"/>
            <a:ext cx="0" cy="3505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65" name="Text Box 6"/>
          <p:cNvSpPr txBox="1">
            <a:spLocks noChangeArrowheads="1"/>
          </p:cNvSpPr>
          <p:nvPr/>
        </p:nvSpPr>
        <p:spPr bwMode="auto">
          <a:xfrm>
            <a:off x="10648952" y="3962400"/>
            <a:ext cx="320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i="1"/>
              <a:t>x</a:t>
            </a:r>
          </a:p>
        </p:txBody>
      </p:sp>
      <p:sp>
        <p:nvSpPr>
          <p:cNvPr id="45066" name="Text Box 7"/>
          <p:cNvSpPr txBox="1">
            <a:spLocks noChangeArrowheads="1"/>
          </p:cNvSpPr>
          <p:nvPr/>
        </p:nvSpPr>
        <p:spPr bwMode="auto">
          <a:xfrm>
            <a:off x="8026400" y="1981200"/>
            <a:ext cx="320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i="1"/>
              <a:t>y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8026400" y="2362200"/>
            <a:ext cx="1320800" cy="2057400"/>
            <a:chOff x="3792" y="1488"/>
            <a:chExt cx="624" cy="1296"/>
          </a:xfrm>
        </p:grpSpPr>
        <p:grpSp>
          <p:nvGrpSpPr>
            <p:cNvPr id="45069" name="Group 16"/>
            <p:cNvGrpSpPr>
              <a:grpSpLocks/>
            </p:cNvGrpSpPr>
            <p:nvPr/>
          </p:nvGrpSpPr>
          <p:grpSpPr bwMode="auto">
            <a:xfrm>
              <a:off x="3792" y="1488"/>
              <a:ext cx="624" cy="1296"/>
              <a:chOff x="3792" y="1488"/>
              <a:chExt cx="624" cy="1296"/>
            </a:xfrm>
          </p:grpSpPr>
          <p:sp>
            <p:nvSpPr>
              <p:cNvPr id="45071" name="Line 11"/>
              <p:cNvSpPr>
                <a:spLocks noChangeShapeType="1"/>
              </p:cNvSpPr>
              <p:nvPr/>
            </p:nvSpPr>
            <p:spPr bwMode="auto">
              <a:xfrm>
                <a:off x="3792" y="1920"/>
                <a:ext cx="40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72" name="Line 15"/>
              <p:cNvSpPr>
                <a:spLocks noChangeShapeType="1"/>
              </p:cNvSpPr>
              <p:nvPr/>
            </p:nvSpPr>
            <p:spPr bwMode="auto">
              <a:xfrm flipV="1">
                <a:off x="3792" y="1488"/>
                <a:ext cx="624" cy="129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5070" name="Text Box 17"/>
            <p:cNvSpPr txBox="1">
              <a:spLocks noChangeArrowheads="1"/>
            </p:cNvSpPr>
            <p:nvPr/>
          </p:nvSpPr>
          <p:spPr bwMode="auto">
            <a:xfrm>
              <a:off x="3915" y="1584"/>
              <a:ext cx="16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GB" altLang="nl-NL">
                  <a:solidFill>
                    <a:srgbClr val="FF3300"/>
                  </a:solidFill>
                  <a:sym typeface="Symbol" pitchFamily="18" charset="2"/>
                </a:rPr>
                <a:t></a:t>
              </a:r>
              <a:endParaRPr lang="en-GB" altLang="nl-NL">
                <a:solidFill>
                  <a:srgbClr val="FF3300"/>
                </a:solidFill>
              </a:endParaRPr>
            </a:p>
          </p:txBody>
        </p:sp>
      </p:grpSp>
      <p:sp>
        <p:nvSpPr>
          <p:cNvPr id="45068" name="Text Box 21"/>
          <p:cNvSpPr txBox="1">
            <a:spLocks noChangeArrowheads="1"/>
          </p:cNvSpPr>
          <p:nvPr/>
        </p:nvSpPr>
        <p:spPr bwMode="auto">
          <a:xfrm>
            <a:off x="8737601" y="6019801"/>
            <a:ext cx="2449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nl-NL"/>
              <a:t>H&amp;B 7-4:242-243</a:t>
            </a:r>
            <a:endParaRPr lang="en-GB" altLang="nl-NL"/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218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b="1" dirty="0" smtClean="0">
                <a:solidFill>
                  <a:schemeClr val="tx1"/>
                </a:solidFill>
              </a:rPr>
              <a:t>Transformations co</a:t>
            </a:r>
            <a:r>
              <a:rPr lang="en-US" altLang="nl-NL" b="1" dirty="0" smtClean="0">
                <a:solidFill>
                  <a:schemeClr val="tx1"/>
                </a:solidFill>
                <a:cs typeface="Times New Roman" pitchFamily="18" charset="0"/>
              </a:rPr>
              <a:t>ordinates</a:t>
            </a:r>
            <a:endParaRPr lang="en-GB" altLang="nl-NL" b="1" dirty="0" smtClean="0">
              <a:solidFill>
                <a:schemeClr val="tx1"/>
              </a:solidFill>
            </a:endParaRPr>
          </a:p>
        </p:txBody>
      </p:sp>
      <p:sp>
        <p:nvSpPr>
          <p:cNvPr id="46083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nl-NL" smtClean="0"/>
              <a:t>Given (</a:t>
            </a:r>
            <a:r>
              <a:rPr lang="en-GB" altLang="nl-NL" i="1" smtClean="0"/>
              <a:t>x,y</a:t>
            </a:r>
            <a:r>
              <a:rPr lang="en-GB" altLang="nl-NL" smtClean="0"/>
              <a:t>)-</a:t>
            </a:r>
            <a:r>
              <a:rPr lang="en-US" altLang="nl-NL" smtClean="0"/>
              <a:t>co</a:t>
            </a:r>
            <a:r>
              <a:rPr lang="en-US" altLang="nl-NL" smtClean="0">
                <a:cs typeface="Times New Roman" pitchFamily="18" charset="0"/>
              </a:rPr>
              <a:t>ordinates,</a:t>
            </a:r>
          </a:p>
          <a:p>
            <a:pPr eaLnBrk="1" hangingPunct="1">
              <a:buFontTx/>
              <a:buNone/>
            </a:pPr>
            <a:r>
              <a:rPr lang="en-US" altLang="nl-NL" smtClean="0">
                <a:cs typeface="Times New Roman" pitchFamily="18" charset="0"/>
              </a:rPr>
              <a:t>Find (</a:t>
            </a:r>
            <a:r>
              <a:rPr lang="en-GB" altLang="nl-NL" i="1" smtClean="0"/>
              <a:t>x’,y’</a:t>
            </a:r>
            <a:r>
              <a:rPr lang="en-GB" altLang="nl-NL" smtClean="0"/>
              <a:t>)-</a:t>
            </a:r>
            <a:r>
              <a:rPr lang="en-US" altLang="nl-NL" smtClean="0"/>
              <a:t>co</a:t>
            </a:r>
            <a:r>
              <a:rPr lang="en-US" altLang="nl-NL" smtClean="0">
                <a:cs typeface="Times New Roman" pitchFamily="18" charset="0"/>
              </a:rPr>
              <a:t>ordinates.</a:t>
            </a:r>
          </a:p>
          <a:p>
            <a:pPr eaLnBrk="1" hangingPunct="1">
              <a:buFontTx/>
              <a:buNone/>
            </a:pPr>
            <a:endParaRPr lang="en-GB" altLang="nl-NL" smtClean="0"/>
          </a:p>
          <a:p>
            <a:pPr eaLnBrk="1" hangingPunct="1">
              <a:buFontTx/>
              <a:buNone/>
            </a:pPr>
            <a:r>
              <a:rPr lang="en-GB" altLang="nl-NL" smtClean="0"/>
              <a:t>Reverse route as</a:t>
            </a:r>
          </a:p>
          <a:p>
            <a:pPr eaLnBrk="1" hangingPunct="1">
              <a:buFontTx/>
              <a:buNone/>
            </a:pPr>
            <a:r>
              <a:rPr lang="en-GB" altLang="nl-NL" smtClean="0"/>
              <a:t>object transformaties.</a:t>
            </a:r>
            <a:endParaRPr lang="en-US" altLang="nl-NL" smtClean="0"/>
          </a:p>
        </p:txBody>
      </p:sp>
      <p:sp>
        <p:nvSpPr>
          <p:cNvPr id="46084" name="Line 6"/>
          <p:cNvSpPr>
            <a:spLocks noChangeShapeType="1"/>
          </p:cNvSpPr>
          <p:nvPr/>
        </p:nvSpPr>
        <p:spPr bwMode="auto">
          <a:xfrm>
            <a:off x="7620001" y="4419600"/>
            <a:ext cx="345228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085" name="Line 7"/>
          <p:cNvSpPr>
            <a:spLocks noChangeShapeType="1"/>
          </p:cNvSpPr>
          <p:nvPr/>
        </p:nvSpPr>
        <p:spPr bwMode="auto">
          <a:xfrm flipV="1">
            <a:off x="8026400" y="2209800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086" name="Text Box 8"/>
          <p:cNvSpPr txBox="1">
            <a:spLocks noChangeArrowheads="1"/>
          </p:cNvSpPr>
          <p:nvPr/>
        </p:nvSpPr>
        <p:spPr bwMode="auto">
          <a:xfrm>
            <a:off x="10648952" y="3962400"/>
            <a:ext cx="320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i="1"/>
              <a:t>x</a:t>
            </a:r>
          </a:p>
        </p:txBody>
      </p:sp>
      <p:sp>
        <p:nvSpPr>
          <p:cNvPr id="46087" name="Text Box 9"/>
          <p:cNvSpPr txBox="1">
            <a:spLocks noChangeArrowheads="1"/>
          </p:cNvSpPr>
          <p:nvPr/>
        </p:nvSpPr>
        <p:spPr bwMode="auto">
          <a:xfrm>
            <a:off x="8026400" y="1981200"/>
            <a:ext cx="320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i="1"/>
              <a:t>y</a:t>
            </a:r>
          </a:p>
        </p:txBody>
      </p:sp>
      <p:grpSp>
        <p:nvGrpSpPr>
          <p:cNvPr id="46088" name="Group 19"/>
          <p:cNvGrpSpPr>
            <a:grpSpLocks/>
          </p:cNvGrpSpPr>
          <p:nvPr/>
        </p:nvGrpSpPr>
        <p:grpSpPr bwMode="auto">
          <a:xfrm rot="-1163410">
            <a:off x="8737601" y="2286000"/>
            <a:ext cx="2038351" cy="1258888"/>
            <a:chOff x="3696" y="1488"/>
            <a:chExt cx="1631" cy="1584"/>
          </a:xfrm>
        </p:grpSpPr>
        <p:sp>
          <p:nvSpPr>
            <p:cNvPr id="46095" name="Line 17"/>
            <p:cNvSpPr>
              <a:spLocks noChangeShapeType="1"/>
            </p:cNvSpPr>
            <p:nvPr/>
          </p:nvSpPr>
          <p:spPr bwMode="auto">
            <a:xfrm>
              <a:off x="3696" y="2880"/>
              <a:ext cx="163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096" name="Line 18"/>
            <p:cNvSpPr>
              <a:spLocks noChangeShapeType="1"/>
            </p:cNvSpPr>
            <p:nvPr/>
          </p:nvSpPr>
          <p:spPr bwMode="auto">
            <a:xfrm flipV="1">
              <a:off x="3888" y="1488"/>
              <a:ext cx="0" cy="15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6089" name="Text Box 20"/>
          <p:cNvSpPr txBox="1">
            <a:spLocks noChangeArrowheads="1"/>
          </p:cNvSpPr>
          <p:nvPr/>
        </p:nvSpPr>
        <p:spPr bwMode="auto">
          <a:xfrm rot="-1135322">
            <a:off x="10635101" y="3121968"/>
            <a:ext cx="423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i="1"/>
              <a:t>x’</a:t>
            </a:r>
          </a:p>
        </p:txBody>
      </p:sp>
      <p:sp>
        <p:nvSpPr>
          <p:cNvPr id="46090" name="Text Box 21"/>
          <p:cNvSpPr txBox="1">
            <a:spLocks noChangeArrowheads="1"/>
          </p:cNvSpPr>
          <p:nvPr/>
        </p:nvSpPr>
        <p:spPr bwMode="auto">
          <a:xfrm rot="-1135322">
            <a:off x="8298301" y="2512368"/>
            <a:ext cx="423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nl-NL" i="1"/>
              <a:t>y’</a:t>
            </a:r>
            <a:endParaRPr lang="en-GB" altLang="nl-NL" i="1"/>
          </a:p>
        </p:txBody>
      </p:sp>
      <p:sp>
        <p:nvSpPr>
          <p:cNvPr id="46091" name="Line 22"/>
          <p:cNvSpPr>
            <a:spLocks noChangeShapeType="1"/>
          </p:cNvSpPr>
          <p:nvPr/>
        </p:nvSpPr>
        <p:spPr bwMode="auto">
          <a:xfrm>
            <a:off x="9245600" y="3581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092" name="Text Box 23"/>
          <p:cNvSpPr txBox="1">
            <a:spLocks noChangeArrowheads="1"/>
          </p:cNvSpPr>
          <p:nvPr/>
        </p:nvSpPr>
        <p:spPr bwMode="auto">
          <a:xfrm>
            <a:off x="10114517" y="3200400"/>
            <a:ext cx="3449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nl-NL">
                <a:latin typeface="Symbol" pitchFamily="18" charset="2"/>
              </a:rPr>
              <a:t>q</a:t>
            </a:r>
            <a:endParaRPr lang="en-GB" altLang="nl-NL">
              <a:latin typeface="Symbol" pitchFamily="18" charset="2"/>
            </a:endParaRPr>
          </a:p>
        </p:txBody>
      </p:sp>
      <p:sp>
        <p:nvSpPr>
          <p:cNvPr id="46093" name="Text Box 24"/>
          <p:cNvSpPr txBox="1">
            <a:spLocks noChangeArrowheads="1"/>
          </p:cNvSpPr>
          <p:nvPr/>
        </p:nvSpPr>
        <p:spPr bwMode="auto">
          <a:xfrm>
            <a:off x="8636001" y="3581400"/>
            <a:ext cx="10214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/>
              <a:t>(</a:t>
            </a:r>
            <a:r>
              <a:rPr lang="en-GB" altLang="nl-NL" i="1"/>
              <a:t>x</a:t>
            </a:r>
            <a:r>
              <a:rPr lang="en-GB" altLang="nl-NL" baseline="-25000"/>
              <a:t>0</a:t>
            </a:r>
            <a:r>
              <a:rPr lang="en-GB" altLang="nl-NL" i="1"/>
              <a:t>, y</a:t>
            </a:r>
            <a:r>
              <a:rPr lang="en-GB" altLang="nl-NL" baseline="-25000"/>
              <a:t>0</a:t>
            </a:r>
            <a:r>
              <a:rPr lang="en-GB" altLang="nl-NL"/>
              <a:t>)</a:t>
            </a:r>
            <a:endParaRPr lang="en-GB" altLang="nl-NL" baseline="-25000"/>
          </a:p>
        </p:txBody>
      </p:sp>
      <p:sp>
        <p:nvSpPr>
          <p:cNvPr id="46094" name="Text Box 21"/>
          <p:cNvSpPr txBox="1">
            <a:spLocks noChangeArrowheads="1"/>
          </p:cNvSpPr>
          <p:nvPr/>
        </p:nvSpPr>
        <p:spPr bwMode="auto">
          <a:xfrm>
            <a:off x="8737601" y="6019801"/>
            <a:ext cx="2449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nl-NL"/>
              <a:t>H&amp;B 7-8:246-248</a:t>
            </a:r>
            <a:endParaRPr lang="en-GB" altLang="nl-NL"/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940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b="1" dirty="0" smtClean="0">
                <a:solidFill>
                  <a:schemeClr val="tx1"/>
                </a:solidFill>
              </a:rPr>
              <a:t>Transformations co</a:t>
            </a:r>
            <a:r>
              <a:rPr lang="en-US" altLang="nl-NL" b="1" dirty="0" smtClean="0">
                <a:solidFill>
                  <a:schemeClr val="tx1"/>
                </a:solidFill>
                <a:cs typeface="Times New Roman" pitchFamily="18" charset="0"/>
              </a:rPr>
              <a:t>ordinates</a:t>
            </a:r>
            <a:endParaRPr lang="en-GB" altLang="nl-NL" b="1" dirty="0" smtClean="0">
              <a:solidFill>
                <a:schemeClr val="tx1"/>
              </a:solidFill>
            </a:endParaRPr>
          </a:p>
        </p:txBody>
      </p:sp>
      <p:sp>
        <p:nvSpPr>
          <p:cNvPr id="47106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nl-NL" smtClean="0"/>
              <a:t>Given (</a:t>
            </a:r>
            <a:r>
              <a:rPr lang="en-GB" altLang="nl-NL" i="1" smtClean="0"/>
              <a:t>x,y</a:t>
            </a:r>
            <a:r>
              <a:rPr lang="en-GB" altLang="nl-NL" smtClean="0"/>
              <a:t>)-</a:t>
            </a:r>
            <a:r>
              <a:rPr lang="en-US" altLang="nl-NL" smtClean="0"/>
              <a:t>co</a:t>
            </a:r>
            <a:r>
              <a:rPr lang="en-US" altLang="nl-NL" smtClean="0">
                <a:cs typeface="Times New Roman" pitchFamily="18" charset="0"/>
              </a:rPr>
              <a:t>ordinates,</a:t>
            </a:r>
          </a:p>
          <a:p>
            <a:pPr eaLnBrk="1" hangingPunct="1">
              <a:buFontTx/>
              <a:buNone/>
            </a:pPr>
            <a:r>
              <a:rPr lang="en-US" altLang="nl-NL" smtClean="0">
                <a:cs typeface="Times New Roman" pitchFamily="18" charset="0"/>
              </a:rPr>
              <a:t>Find (</a:t>
            </a:r>
            <a:r>
              <a:rPr lang="en-GB" altLang="nl-NL" i="1" smtClean="0"/>
              <a:t>x’,y’</a:t>
            </a:r>
            <a:r>
              <a:rPr lang="en-GB" altLang="nl-NL" smtClean="0"/>
              <a:t>)-</a:t>
            </a:r>
            <a:r>
              <a:rPr lang="en-US" altLang="nl-NL" smtClean="0"/>
              <a:t>co</a:t>
            </a:r>
            <a:r>
              <a:rPr lang="en-US" altLang="nl-NL" smtClean="0">
                <a:cs typeface="Times New Roman" pitchFamily="18" charset="0"/>
              </a:rPr>
              <a:t>ordinates.</a:t>
            </a:r>
          </a:p>
          <a:p>
            <a:pPr eaLnBrk="1" hangingPunct="1">
              <a:buFontTx/>
              <a:buNone/>
            </a:pPr>
            <a:endParaRPr lang="en-US" altLang="nl-NL" i="1" smtClean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nl-NL" smtClean="0">
                <a:cs typeface="Times New Roman" pitchFamily="18" charset="0"/>
              </a:rPr>
              <a:t>Example: user points at</a:t>
            </a:r>
          </a:p>
          <a:p>
            <a:pPr eaLnBrk="1" hangingPunct="1">
              <a:buFontTx/>
              <a:buNone/>
            </a:pPr>
            <a:r>
              <a:rPr lang="en-US" altLang="nl-NL" smtClean="0">
                <a:cs typeface="Times New Roman" pitchFamily="18" charset="0"/>
              </a:rPr>
              <a:t>(</a:t>
            </a:r>
            <a:r>
              <a:rPr lang="en-US" altLang="nl-NL" i="1" smtClean="0">
                <a:cs typeface="Times New Roman" pitchFamily="18" charset="0"/>
              </a:rPr>
              <a:t>x,y</a:t>
            </a:r>
            <a:r>
              <a:rPr lang="en-US" altLang="nl-NL" smtClean="0">
                <a:cs typeface="Times New Roman" pitchFamily="18" charset="0"/>
              </a:rPr>
              <a:t>)</a:t>
            </a:r>
            <a:r>
              <a:rPr lang="en-US" altLang="nl-NL" i="1" smtClean="0">
                <a:cs typeface="Times New Roman" pitchFamily="18" charset="0"/>
              </a:rPr>
              <a:t>, </a:t>
            </a:r>
            <a:r>
              <a:rPr lang="en-US" altLang="nl-NL" smtClean="0">
                <a:cs typeface="Times New Roman" pitchFamily="18" charset="0"/>
              </a:rPr>
              <a:t>what’s the position</a:t>
            </a:r>
          </a:p>
          <a:p>
            <a:pPr eaLnBrk="1" hangingPunct="1">
              <a:buFontTx/>
              <a:buNone/>
            </a:pPr>
            <a:r>
              <a:rPr lang="en-US" altLang="nl-NL" smtClean="0">
                <a:cs typeface="Times New Roman" pitchFamily="18" charset="0"/>
              </a:rPr>
              <a:t>in local coordinates?</a:t>
            </a:r>
          </a:p>
        </p:txBody>
      </p:sp>
      <p:sp>
        <p:nvSpPr>
          <p:cNvPr id="22" name="Rectangle 21"/>
          <p:cNvSpPr/>
          <p:nvPr/>
        </p:nvSpPr>
        <p:spPr bwMode="auto">
          <a:xfrm rot="20510768">
            <a:off x="9641127" y="3007797"/>
            <a:ext cx="18473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47109" name="Line 6"/>
          <p:cNvSpPr>
            <a:spLocks noChangeShapeType="1"/>
          </p:cNvSpPr>
          <p:nvPr/>
        </p:nvSpPr>
        <p:spPr bwMode="auto">
          <a:xfrm>
            <a:off x="7620001" y="4419600"/>
            <a:ext cx="345228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110" name="Line 7"/>
          <p:cNvSpPr>
            <a:spLocks noChangeShapeType="1"/>
          </p:cNvSpPr>
          <p:nvPr/>
        </p:nvSpPr>
        <p:spPr bwMode="auto">
          <a:xfrm flipV="1">
            <a:off x="8026400" y="2209800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111" name="Text Box 8"/>
          <p:cNvSpPr txBox="1">
            <a:spLocks noChangeArrowheads="1"/>
          </p:cNvSpPr>
          <p:nvPr/>
        </p:nvSpPr>
        <p:spPr bwMode="auto">
          <a:xfrm>
            <a:off x="10648952" y="3962400"/>
            <a:ext cx="320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i="1"/>
              <a:t>x</a:t>
            </a:r>
          </a:p>
        </p:txBody>
      </p:sp>
      <p:sp>
        <p:nvSpPr>
          <p:cNvPr id="47112" name="Text Box 9"/>
          <p:cNvSpPr txBox="1">
            <a:spLocks noChangeArrowheads="1"/>
          </p:cNvSpPr>
          <p:nvPr/>
        </p:nvSpPr>
        <p:spPr bwMode="auto">
          <a:xfrm>
            <a:off x="8026400" y="1981200"/>
            <a:ext cx="320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i="1"/>
              <a:t>y</a:t>
            </a:r>
          </a:p>
        </p:txBody>
      </p:sp>
      <p:grpSp>
        <p:nvGrpSpPr>
          <p:cNvPr id="47113" name="Group 19"/>
          <p:cNvGrpSpPr>
            <a:grpSpLocks/>
          </p:cNvGrpSpPr>
          <p:nvPr/>
        </p:nvGrpSpPr>
        <p:grpSpPr bwMode="auto">
          <a:xfrm rot="-1163410">
            <a:off x="8737601" y="2286000"/>
            <a:ext cx="2038351" cy="1258888"/>
            <a:chOff x="3696" y="1488"/>
            <a:chExt cx="1631" cy="1584"/>
          </a:xfrm>
        </p:grpSpPr>
        <p:sp>
          <p:nvSpPr>
            <p:cNvPr id="47127" name="Line 17"/>
            <p:cNvSpPr>
              <a:spLocks noChangeShapeType="1"/>
            </p:cNvSpPr>
            <p:nvPr/>
          </p:nvSpPr>
          <p:spPr bwMode="auto">
            <a:xfrm>
              <a:off x="3696" y="2880"/>
              <a:ext cx="163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128" name="Line 18"/>
            <p:cNvSpPr>
              <a:spLocks noChangeShapeType="1"/>
            </p:cNvSpPr>
            <p:nvPr/>
          </p:nvSpPr>
          <p:spPr bwMode="auto">
            <a:xfrm flipV="1">
              <a:off x="3888" y="1488"/>
              <a:ext cx="0" cy="15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114" name="Text Box 20"/>
          <p:cNvSpPr txBox="1">
            <a:spLocks noChangeArrowheads="1"/>
          </p:cNvSpPr>
          <p:nvPr/>
        </p:nvSpPr>
        <p:spPr bwMode="auto">
          <a:xfrm rot="-1135322">
            <a:off x="10635101" y="3121968"/>
            <a:ext cx="423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i="1"/>
              <a:t>x’</a:t>
            </a:r>
          </a:p>
        </p:txBody>
      </p:sp>
      <p:sp>
        <p:nvSpPr>
          <p:cNvPr id="47115" name="Text Box 21"/>
          <p:cNvSpPr txBox="1">
            <a:spLocks noChangeArrowheads="1"/>
          </p:cNvSpPr>
          <p:nvPr/>
        </p:nvSpPr>
        <p:spPr bwMode="auto">
          <a:xfrm rot="-1135322">
            <a:off x="8298301" y="2512368"/>
            <a:ext cx="423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nl-NL" i="1"/>
              <a:t>y’</a:t>
            </a:r>
            <a:endParaRPr lang="en-GB" altLang="nl-NL" i="1"/>
          </a:p>
        </p:txBody>
      </p:sp>
      <p:sp>
        <p:nvSpPr>
          <p:cNvPr id="47116" name="Line 22"/>
          <p:cNvSpPr>
            <a:spLocks noChangeShapeType="1"/>
          </p:cNvSpPr>
          <p:nvPr/>
        </p:nvSpPr>
        <p:spPr bwMode="auto">
          <a:xfrm>
            <a:off x="9245600" y="3581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7117" name="Text Box 23"/>
          <p:cNvSpPr txBox="1">
            <a:spLocks noChangeArrowheads="1"/>
          </p:cNvSpPr>
          <p:nvPr/>
        </p:nvSpPr>
        <p:spPr bwMode="auto">
          <a:xfrm>
            <a:off x="10114517" y="3200400"/>
            <a:ext cx="3449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nl-NL">
                <a:latin typeface="Symbol" pitchFamily="18" charset="2"/>
              </a:rPr>
              <a:t>q</a:t>
            </a:r>
            <a:endParaRPr lang="en-GB" altLang="nl-NL">
              <a:latin typeface="Symbol" pitchFamily="18" charset="2"/>
            </a:endParaRPr>
          </a:p>
        </p:txBody>
      </p:sp>
      <p:sp>
        <p:nvSpPr>
          <p:cNvPr id="47118" name="Text Box 24"/>
          <p:cNvSpPr txBox="1">
            <a:spLocks noChangeArrowheads="1"/>
          </p:cNvSpPr>
          <p:nvPr/>
        </p:nvSpPr>
        <p:spPr bwMode="auto">
          <a:xfrm>
            <a:off x="8636001" y="3581400"/>
            <a:ext cx="10214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/>
              <a:t>(</a:t>
            </a:r>
            <a:r>
              <a:rPr lang="en-GB" altLang="nl-NL" i="1"/>
              <a:t>x</a:t>
            </a:r>
            <a:r>
              <a:rPr lang="en-GB" altLang="nl-NL" baseline="-25000"/>
              <a:t>0</a:t>
            </a:r>
            <a:r>
              <a:rPr lang="en-GB" altLang="nl-NL" i="1"/>
              <a:t>, y</a:t>
            </a:r>
            <a:r>
              <a:rPr lang="en-GB" altLang="nl-NL" baseline="-25000"/>
              <a:t>0</a:t>
            </a:r>
            <a:r>
              <a:rPr lang="en-GB" altLang="nl-NL"/>
              <a:t>)</a:t>
            </a:r>
            <a:endParaRPr lang="en-GB" altLang="nl-NL" baseline="-25000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8015818" y="3068639"/>
            <a:ext cx="2112433" cy="1368425"/>
            <a:chOff x="6012160" y="3068960"/>
            <a:chExt cx="1584176" cy="1368152"/>
          </a:xfrm>
        </p:grpSpPr>
        <p:sp>
          <p:nvSpPr>
            <p:cNvPr id="47125" name="Line 22"/>
            <p:cNvSpPr>
              <a:spLocks noChangeShapeType="1"/>
            </p:cNvSpPr>
            <p:nvPr/>
          </p:nvSpPr>
          <p:spPr bwMode="auto">
            <a:xfrm>
              <a:off x="6012160" y="3068960"/>
              <a:ext cx="1584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>
              <a:off x="7524328" y="3068960"/>
              <a:ext cx="0" cy="1368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9072034" y="3068638"/>
            <a:ext cx="1056217" cy="215900"/>
            <a:chOff x="6804248" y="3068960"/>
            <a:chExt cx="792088" cy="216024"/>
          </a:xfrm>
        </p:grpSpPr>
        <p:sp>
          <p:nvSpPr>
            <p:cNvPr id="47123" name="Line 22"/>
            <p:cNvSpPr>
              <a:spLocks noChangeShapeType="1"/>
            </p:cNvSpPr>
            <p:nvPr/>
          </p:nvSpPr>
          <p:spPr bwMode="auto">
            <a:xfrm flipV="1">
              <a:off x="6804248" y="3068960"/>
              <a:ext cx="720080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7124" name="Line 22"/>
            <p:cNvSpPr>
              <a:spLocks noChangeShapeType="1"/>
            </p:cNvSpPr>
            <p:nvPr/>
          </p:nvSpPr>
          <p:spPr bwMode="auto">
            <a:xfrm>
              <a:off x="7524328" y="3068960"/>
              <a:ext cx="72008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9902060" y="2997201"/>
            <a:ext cx="259766" cy="519351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47122" name="Text Box 21"/>
          <p:cNvSpPr txBox="1">
            <a:spLocks noChangeArrowheads="1"/>
          </p:cNvSpPr>
          <p:nvPr/>
        </p:nvSpPr>
        <p:spPr bwMode="auto">
          <a:xfrm>
            <a:off x="8737601" y="6019801"/>
            <a:ext cx="2449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nl-NL"/>
              <a:t>H&amp;B 7-8:246-248</a:t>
            </a:r>
            <a:endParaRPr lang="en-GB" altLang="nl-NL"/>
          </a:p>
        </p:txBody>
      </p:sp>
      <p:sp>
        <p:nvSpPr>
          <p:cNvPr id="25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893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b="1" dirty="0" smtClean="0">
                <a:solidFill>
                  <a:schemeClr val="tx1"/>
                </a:solidFill>
              </a:rPr>
              <a:t>Transformations co</a:t>
            </a:r>
            <a:r>
              <a:rPr lang="en-US" altLang="nl-NL" b="1" dirty="0" smtClean="0">
                <a:solidFill>
                  <a:schemeClr val="tx1"/>
                </a:solidFill>
                <a:cs typeface="Times New Roman" pitchFamily="18" charset="0"/>
              </a:rPr>
              <a:t>ordinates</a:t>
            </a:r>
            <a:endParaRPr lang="en-GB" altLang="nl-NL" b="1" dirty="0" smtClean="0">
              <a:solidFill>
                <a:schemeClr val="tx1"/>
              </a:solidFill>
            </a:endParaRPr>
          </a:p>
        </p:txBody>
      </p:sp>
      <p:sp>
        <p:nvSpPr>
          <p:cNvPr id="48130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0" y="1981200"/>
            <a:ext cx="10363200" cy="2384425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FontTx/>
              <a:buNone/>
            </a:pPr>
            <a:r>
              <a:rPr lang="en-GB" altLang="nl-NL" smtClean="0"/>
              <a:t>Given </a:t>
            </a:r>
            <a:r>
              <a:rPr lang="en-GB" altLang="nl-NL" b="1" smtClean="0"/>
              <a:t>X</a:t>
            </a:r>
            <a:r>
              <a:rPr lang="en-GB" altLang="nl-NL" smtClean="0"/>
              <a:t>: (</a:t>
            </a:r>
            <a:r>
              <a:rPr lang="en-GB" altLang="nl-NL" i="1" smtClean="0"/>
              <a:t>x,y</a:t>
            </a:r>
            <a:r>
              <a:rPr lang="en-GB" altLang="nl-NL" smtClean="0"/>
              <a:t>)-</a:t>
            </a:r>
            <a:r>
              <a:rPr lang="en-US" altLang="nl-NL" smtClean="0"/>
              <a:t>co</a:t>
            </a:r>
            <a:r>
              <a:rPr lang="en-US" altLang="nl-NL" smtClean="0">
                <a:cs typeface="Times New Roman" pitchFamily="18" charset="0"/>
              </a:rPr>
              <a:t>ordinates,</a:t>
            </a:r>
          </a:p>
          <a:p>
            <a:pPr eaLnBrk="1" hangingPunct="1">
              <a:buFontTx/>
              <a:buNone/>
            </a:pPr>
            <a:r>
              <a:rPr lang="en-US" altLang="nl-NL" smtClean="0">
                <a:cs typeface="Times New Roman" pitchFamily="18" charset="0"/>
              </a:rPr>
              <a:t>Find </a:t>
            </a:r>
            <a:r>
              <a:rPr lang="en-US" altLang="nl-NL" b="1" smtClean="0">
                <a:cs typeface="Times New Roman" pitchFamily="18" charset="0"/>
              </a:rPr>
              <a:t>X’</a:t>
            </a:r>
            <a:r>
              <a:rPr lang="en-US" altLang="nl-NL" smtClean="0">
                <a:cs typeface="Times New Roman" pitchFamily="18" charset="0"/>
              </a:rPr>
              <a:t>: (</a:t>
            </a:r>
            <a:r>
              <a:rPr lang="en-GB" altLang="nl-NL" i="1" smtClean="0"/>
              <a:t>x’,y’</a:t>
            </a:r>
            <a:r>
              <a:rPr lang="en-GB" altLang="nl-NL" smtClean="0"/>
              <a:t>)-</a:t>
            </a:r>
            <a:r>
              <a:rPr lang="en-US" altLang="nl-NL" smtClean="0"/>
              <a:t>co</a:t>
            </a:r>
            <a:r>
              <a:rPr lang="en-US" altLang="nl-NL" smtClean="0">
                <a:cs typeface="Times New Roman" pitchFamily="18" charset="0"/>
              </a:rPr>
              <a:t>ordinates.</a:t>
            </a:r>
          </a:p>
          <a:p>
            <a:pPr eaLnBrk="1" hangingPunct="1">
              <a:buFontTx/>
              <a:buNone/>
            </a:pPr>
            <a:r>
              <a:rPr lang="en-US" altLang="nl-NL" smtClean="0">
                <a:cs typeface="Times New Roman" pitchFamily="18" charset="0"/>
              </a:rPr>
              <a:t>Standard:</a:t>
            </a:r>
          </a:p>
          <a:p>
            <a:pPr eaLnBrk="1" hangingPunct="1">
              <a:buFontTx/>
              <a:buNone/>
            </a:pPr>
            <a:r>
              <a:rPr lang="en-US" altLang="nl-NL" b="1" smtClean="0">
                <a:cs typeface="Times New Roman" pitchFamily="18" charset="0"/>
              </a:rPr>
              <a:t>X=MX’ </a:t>
            </a:r>
            <a:r>
              <a:rPr lang="en-US" altLang="nl-NL" smtClean="0">
                <a:cs typeface="Times New Roman" pitchFamily="18" charset="0"/>
              </a:rPr>
              <a:t>(object trafo:</a:t>
            </a:r>
          </a:p>
          <a:p>
            <a:pPr eaLnBrk="1" hangingPunct="1">
              <a:buFontTx/>
              <a:buNone/>
            </a:pPr>
            <a:r>
              <a:rPr lang="en-US" altLang="nl-NL" smtClean="0">
                <a:cs typeface="Times New Roman" pitchFamily="18" charset="0"/>
              </a:rPr>
              <a:t>               from local to global)</a:t>
            </a:r>
          </a:p>
          <a:p>
            <a:pPr eaLnBrk="1" hangingPunct="1">
              <a:buFontTx/>
              <a:buNone/>
            </a:pPr>
            <a:r>
              <a:rPr lang="en-US" altLang="nl-NL" smtClean="0">
                <a:cs typeface="Times New Roman" pitchFamily="18" charset="0"/>
              </a:rPr>
              <a:t>Here:</a:t>
            </a:r>
          </a:p>
          <a:p>
            <a:pPr eaLnBrk="1" hangingPunct="1">
              <a:buFontTx/>
              <a:buNone/>
            </a:pPr>
            <a:r>
              <a:rPr lang="en-US" altLang="nl-NL" b="1" smtClean="0">
                <a:cs typeface="Times New Roman" pitchFamily="18" charset="0"/>
              </a:rPr>
              <a:t>X’=M</a:t>
            </a:r>
            <a:r>
              <a:rPr lang="en-US" altLang="nl-NL" b="1" baseline="30000" smtClean="0">
                <a:cs typeface="Times New Roman" pitchFamily="18" charset="0"/>
              </a:rPr>
              <a:t>-1</a:t>
            </a:r>
            <a:r>
              <a:rPr lang="en-US" altLang="nl-NL" b="1" smtClean="0">
                <a:cs typeface="Times New Roman" pitchFamily="18" charset="0"/>
              </a:rPr>
              <a:t>X </a:t>
            </a:r>
            <a:r>
              <a:rPr lang="en-US" altLang="nl-NL" smtClean="0">
                <a:cs typeface="Times New Roman" pitchFamily="18" charset="0"/>
              </a:rPr>
              <a:t>(from global to local)</a:t>
            </a:r>
            <a:endParaRPr lang="en-US" altLang="nl-NL" b="1" smtClean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nl-NL" smtClean="0"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 rot="20510768">
            <a:off x="9641127" y="3007797"/>
            <a:ext cx="18473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48133" name="Line 6"/>
          <p:cNvSpPr>
            <a:spLocks noChangeShapeType="1"/>
          </p:cNvSpPr>
          <p:nvPr/>
        </p:nvSpPr>
        <p:spPr bwMode="auto">
          <a:xfrm>
            <a:off x="7620001" y="4419600"/>
            <a:ext cx="345228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134" name="Line 7"/>
          <p:cNvSpPr>
            <a:spLocks noChangeShapeType="1"/>
          </p:cNvSpPr>
          <p:nvPr/>
        </p:nvSpPr>
        <p:spPr bwMode="auto">
          <a:xfrm flipV="1">
            <a:off x="8026400" y="2209800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135" name="Text Box 8"/>
          <p:cNvSpPr txBox="1">
            <a:spLocks noChangeArrowheads="1"/>
          </p:cNvSpPr>
          <p:nvPr/>
        </p:nvSpPr>
        <p:spPr bwMode="auto">
          <a:xfrm>
            <a:off x="10648952" y="3962400"/>
            <a:ext cx="320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i="1"/>
              <a:t>x</a:t>
            </a:r>
          </a:p>
        </p:txBody>
      </p:sp>
      <p:sp>
        <p:nvSpPr>
          <p:cNvPr id="48136" name="Text Box 9"/>
          <p:cNvSpPr txBox="1">
            <a:spLocks noChangeArrowheads="1"/>
          </p:cNvSpPr>
          <p:nvPr/>
        </p:nvSpPr>
        <p:spPr bwMode="auto">
          <a:xfrm>
            <a:off x="8026400" y="1981200"/>
            <a:ext cx="320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i="1"/>
              <a:t>y</a:t>
            </a:r>
          </a:p>
        </p:txBody>
      </p:sp>
      <p:grpSp>
        <p:nvGrpSpPr>
          <p:cNvPr id="48137" name="Group 19"/>
          <p:cNvGrpSpPr>
            <a:grpSpLocks/>
          </p:cNvGrpSpPr>
          <p:nvPr/>
        </p:nvGrpSpPr>
        <p:grpSpPr bwMode="auto">
          <a:xfrm rot="-1163410">
            <a:off x="8737601" y="2286000"/>
            <a:ext cx="2038351" cy="1258888"/>
            <a:chOff x="3696" y="1488"/>
            <a:chExt cx="1631" cy="1584"/>
          </a:xfrm>
        </p:grpSpPr>
        <p:sp>
          <p:nvSpPr>
            <p:cNvPr id="48151" name="Line 17"/>
            <p:cNvSpPr>
              <a:spLocks noChangeShapeType="1"/>
            </p:cNvSpPr>
            <p:nvPr/>
          </p:nvSpPr>
          <p:spPr bwMode="auto">
            <a:xfrm>
              <a:off x="3696" y="2880"/>
              <a:ext cx="163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152" name="Line 18"/>
            <p:cNvSpPr>
              <a:spLocks noChangeShapeType="1"/>
            </p:cNvSpPr>
            <p:nvPr/>
          </p:nvSpPr>
          <p:spPr bwMode="auto">
            <a:xfrm flipV="1">
              <a:off x="3888" y="1488"/>
              <a:ext cx="0" cy="15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8138" name="Text Box 20"/>
          <p:cNvSpPr txBox="1">
            <a:spLocks noChangeArrowheads="1"/>
          </p:cNvSpPr>
          <p:nvPr/>
        </p:nvSpPr>
        <p:spPr bwMode="auto">
          <a:xfrm rot="-1135322">
            <a:off x="10635101" y="3121968"/>
            <a:ext cx="423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i="1"/>
              <a:t>x’</a:t>
            </a:r>
          </a:p>
        </p:txBody>
      </p:sp>
      <p:sp>
        <p:nvSpPr>
          <p:cNvPr id="48139" name="Text Box 21"/>
          <p:cNvSpPr txBox="1">
            <a:spLocks noChangeArrowheads="1"/>
          </p:cNvSpPr>
          <p:nvPr/>
        </p:nvSpPr>
        <p:spPr bwMode="auto">
          <a:xfrm rot="-1135322">
            <a:off x="8298301" y="2512368"/>
            <a:ext cx="423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nl-NL" i="1"/>
              <a:t>y’</a:t>
            </a:r>
            <a:endParaRPr lang="en-GB" altLang="nl-NL" i="1"/>
          </a:p>
        </p:txBody>
      </p:sp>
      <p:sp>
        <p:nvSpPr>
          <p:cNvPr id="48140" name="Line 22"/>
          <p:cNvSpPr>
            <a:spLocks noChangeShapeType="1"/>
          </p:cNvSpPr>
          <p:nvPr/>
        </p:nvSpPr>
        <p:spPr bwMode="auto">
          <a:xfrm>
            <a:off x="9245600" y="3581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8141" name="Text Box 23"/>
          <p:cNvSpPr txBox="1">
            <a:spLocks noChangeArrowheads="1"/>
          </p:cNvSpPr>
          <p:nvPr/>
        </p:nvSpPr>
        <p:spPr bwMode="auto">
          <a:xfrm>
            <a:off x="10114517" y="3200400"/>
            <a:ext cx="3449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nl-NL">
                <a:latin typeface="Symbol" pitchFamily="18" charset="2"/>
              </a:rPr>
              <a:t>q</a:t>
            </a:r>
            <a:endParaRPr lang="en-GB" altLang="nl-NL">
              <a:latin typeface="Symbol" pitchFamily="18" charset="2"/>
            </a:endParaRPr>
          </a:p>
        </p:txBody>
      </p:sp>
      <p:sp>
        <p:nvSpPr>
          <p:cNvPr id="48142" name="Text Box 24"/>
          <p:cNvSpPr txBox="1">
            <a:spLocks noChangeArrowheads="1"/>
          </p:cNvSpPr>
          <p:nvPr/>
        </p:nvSpPr>
        <p:spPr bwMode="auto">
          <a:xfrm>
            <a:off x="8636001" y="3581400"/>
            <a:ext cx="10214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/>
              <a:t>(</a:t>
            </a:r>
            <a:r>
              <a:rPr lang="en-GB" altLang="nl-NL" i="1"/>
              <a:t>x</a:t>
            </a:r>
            <a:r>
              <a:rPr lang="en-GB" altLang="nl-NL" baseline="-25000"/>
              <a:t>0</a:t>
            </a:r>
            <a:r>
              <a:rPr lang="en-GB" altLang="nl-NL" i="1"/>
              <a:t>, y</a:t>
            </a:r>
            <a:r>
              <a:rPr lang="en-GB" altLang="nl-NL" baseline="-25000"/>
              <a:t>0</a:t>
            </a:r>
            <a:r>
              <a:rPr lang="en-GB" altLang="nl-NL"/>
              <a:t>)</a:t>
            </a:r>
            <a:endParaRPr lang="en-GB" altLang="nl-NL" baseline="-25000"/>
          </a:p>
        </p:txBody>
      </p:sp>
      <p:grpSp>
        <p:nvGrpSpPr>
          <p:cNvPr id="48143" name="Group 22"/>
          <p:cNvGrpSpPr>
            <a:grpSpLocks/>
          </p:cNvGrpSpPr>
          <p:nvPr/>
        </p:nvGrpSpPr>
        <p:grpSpPr bwMode="auto">
          <a:xfrm>
            <a:off x="8015818" y="3068639"/>
            <a:ext cx="2112433" cy="1368425"/>
            <a:chOff x="6012160" y="3068960"/>
            <a:chExt cx="1584176" cy="1368152"/>
          </a:xfrm>
        </p:grpSpPr>
        <p:sp>
          <p:nvSpPr>
            <p:cNvPr id="48149" name="Line 22"/>
            <p:cNvSpPr>
              <a:spLocks noChangeShapeType="1"/>
            </p:cNvSpPr>
            <p:nvPr/>
          </p:nvSpPr>
          <p:spPr bwMode="auto">
            <a:xfrm>
              <a:off x="6012160" y="3068960"/>
              <a:ext cx="1584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8150" name="Line 22"/>
            <p:cNvSpPr>
              <a:spLocks noChangeShapeType="1"/>
            </p:cNvSpPr>
            <p:nvPr/>
          </p:nvSpPr>
          <p:spPr bwMode="auto">
            <a:xfrm>
              <a:off x="7524328" y="3068960"/>
              <a:ext cx="0" cy="1368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8144" name="Group 23"/>
          <p:cNvGrpSpPr>
            <a:grpSpLocks/>
          </p:cNvGrpSpPr>
          <p:nvPr/>
        </p:nvGrpSpPr>
        <p:grpSpPr bwMode="auto">
          <a:xfrm>
            <a:off x="9072034" y="3068638"/>
            <a:ext cx="1056217" cy="215900"/>
            <a:chOff x="6804248" y="3068960"/>
            <a:chExt cx="792088" cy="216024"/>
          </a:xfrm>
        </p:grpSpPr>
        <p:sp>
          <p:nvSpPr>
            <p:cNvPr id="48147" name="Line 22"/>
            <p:cNvSpPr>
              <a:spLocks noChangeShapeType="1"/>
            </p:cNvSpPr>
            <p:nvPr/>
          </p:nvSpPr>
          <p:spPr bwMode="auto">
            <a:xfrm flipV="1">
              <a:off x="6804248" y="3068960"/>
              <a:ext cx="720080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8148" name="Line 22"/>
            <p:cNvSpPr>
              <a:spLocks noChangeShapeType="1"/>
            </p:cNvSpPr>
            <p:nvPr/>
          </p:nvSpPr>
          <p:spPr bwMode="auto">
            <a:xfrm>
              <a:off x="7524328" y="3068960"/>
              <a:ext cx="72008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8145" name="Oval 16"/>
          <p:cNvSpPr>
            <a:spLocks noChangeArrowheads="1"/>
          </p:cNvSpPr>
          <p:nvPr/>
        </p:nvSpPr>
        <p:spPr bwMode="auto">
          <a:xfrm>
            <a:off x="9902060" y="2997201"/>
            <a:ext cx="259766" cy="519351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48146" name="Text Box 21"/>
          <p:cNvSpPr txBox="1">
            <a:spLocks noChangeArrowheads="1"/>
          </p:cNvSpPr>
          <p:nvPr/>
        </p:nvSpPr>
        <p:spPr bwMode="auto">
          <a:xfrm>
            <a:off x="8737601" y="6019801"/>
            <a:ext cx="2449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nl-NL"/>
              <a:t>H&amp;B 7-8:246-248</a:t>
            </a:r>
            <a:endParaRPr lang="en-GB" altLang="nl-NL"/>
          </a:p>
        </p:txBody>
      </p:sp>
      <p:sp>
        <p:nvSpPr>
          <p:cNvPr id="25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68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b="1" dirty="0" smtClean="0">
                <a:solidFill>
                  <a:schemeClr val="tx1"/>
                </a:solidFill>
              </a:rPr>
              <a:t>Transformations co</a:t>
            </a:r>
            <a:r>
              <a:rPr lang="en-US" altLang="nl-NL" b="1" dirty="0" smtClean="0">
                <a:solidFill>
                  <a:schemeClr val="tx1"/>
                </a:solidFill>
                <a:cs typeface="Times New Roman" pitchFamily="18" charset="0"/>
              </a:rPr>
              <a:t>ordinates</a:t>
            </a:r>
            <a:endParaRPr lang="en-GB" altLang="nl-NL" b="1" dirty="0" smtClean="0">
              <a:solidFill>
                <a:schemeClr val="tx1"/>
              </a:solidFill>
            </a:endParaRPr>
          </a:p>
        </p:txBody>
      </p:sp>
      <p:sp>
        <p:nvSpPr>
          <p:cNvPr id="49154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0" y="1981200"/>
            <a:ext cx="10363200" cy="23844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Tx/>
              <a:buNone/>
            </a:pPr>
            <a:r>
              <a:rPr lang="en-GB" altLang="nl-NL" smtClean="0"/>
              <a:t>Given </a:t>
            </a:r>
            <a:r>
              <a:rPr lang="en-GB" altLang="nl-NL" b="1" smtClean="0"/>
              <a:t>X</a:t>
            </a:r>
            <a:r>
              <a:rPr lang="en-GB" altLang="nl-NL" smtClean="0"/>
              <a:t>: (</a:t>
            </a:r>
            <a:r>
              <a:rPr lang="en-GB" altLang="nl-NL" i="1" smtClean="0"/>
              <a:t>x,y</a:t>
            </a:r>
            <a:r>
              <a:rPr lang="en-GB" altLang="nl-NL" smtClean="0"/>
              <a:t>)-</a:t>
            </a:r>
            <a:r>
              <a:rPr lang="en-US" altLang="nl-NL" smtClean="0"/>
              <a:t>co</a:t>
            </a:r>
            <a:r>
              <a:rPr lang="en-US" altLang="nl-NL" smtClean="0">
                <a:cs typeface="Times New Roman" pitchFamily="18" charset="0"/>
              </a:rPr>
              <a:t>ordinates,</a:t>
            </a:r>
          </a:p>
          <a:p>
            <a:pPr eaLnBrk="1" hangingPunct="1">
              <a:buFontTx/>
              <a:buNone/>
            </a:pPr>
            <a:r>
              <a:rPr lang="en-US" altLang="nl-NL" smtClean="0">
                <a:cs typeface="Times New Roman" pitchFamily="18" charset="0"/>
              </a:rPr>
              <a:t>Find </a:t>
            </a:r>
            <a:r>
              <a:rPr lang="en-US" altLang="nl-NL" b="1" smtClean="0">
                <a:cs typeface="Times New Roman" pitchFamily="18" charset="0"/>
              </a:rPr>
              <a:t>X’</a:t>
            </a:r>
            <a:r>
              <a:rPr lang="en-US" altLang="nl-NL" smtClean="0">
                <a:cs typeface="Times New Roman" pitchFamily="18" charset="0"/>
              </a:rPr>
              <a:t>: (</a:t>
            </a:r>
            <a:r>
              <a:rPr lang="en-GB" altLang="nl-NL" i="1" smtClean="0"/>
              <a:t>x’,y’</a:t>
            </a:r>
            <a:r>
              <a:rPr lang="en-GB" altLang="nl-NL" smtClean="0"/>
              <a:t>)-</a:t>
            </a:r>
            <a:r>
              <a:rPr lang="en-US" altLang="nl-NL" smtClean="0"/>
              <a:t>co</a:t>
            </a:r>
            <a:r>
              <a:rPr lang="en-US" altLang="nl-NL" smtClean="0">
                <a:cs typeface="Times New Roman" pitchFamily="18" charset="0"/>
              </a:rPr>
              <a:t>ordinates.</a:t>
            </a:r>
          </a:p>
          <a:p>
            <a:pPr eaLnBrk="1" hangingPunct="1">
              <a:buFontTx/>
              <a:buNone/>
            </a:pPr>
            <a:r>
              <a:rPr lang="en-US" altLang="nl-NL" smtClean="0">
                <a:cs typeface="Times New Roman" pitchFamily="18" charset="0"/>
              </a:rPr>
              <a:t>Here:</a:t>
            </a:r>
          </a:p>
          <a:p>
            <a:pPr eaLnBrk="1" hangingPunct="1">
              <a:buFontTx/>
              <a:buNone/>
            </a:pPr>
            <a:r>
              <a:rPr lang="en-US" altLang="nl-NL" b="1" smtClean="0">
                <a:cs typeface="Times New Roman" pitchFamily="18" charset="0"/>
              </a:rPr>
              <a:t>X’=M</a:t>
            </a:r>
            <a:r>
              <a:rPr lang="en-US" altLang="nl-NL" b="1" baseline="30000" smtClean="0">
                <a:cs typeface="Times New Roman" pitchFamily="18" charset="0"/>
              </a:rPr>
              <a:t>-1</a:t>
            </a:r>
            <a:r>
              <a:rPr lang="en-US" altLang="nl-NL" b="1" smtClean="0">
                <a:cs typeface="Times New Roman" pitchFamily="18" charset="0"/>
              </a:rPr>
              <a:t>X </a:t>
            </a:r>
            <a:r>
              <a:rPr lang="en-US" altLang="nl-NL" smtClean="0">
                <a:cs typeface="Times New Roman" pitchFamily="18" charset="0"/>
              </a:rPr>
              <a:t>(from global to local)</a:t>
            </a:r>
          </a:p>
          <a:p>
            <a:pPr eaLnBrk="1" hangingPunct="1">
              <a:buFontTx/>
              <a:buNone/>
            </a:pPr>
            <a:r>
              <a:rPr lang="en-US" altLang="nl-NL" smtClean="0">
                <a:cs typeface="Times New Roman" pitchFamily="18" charset="0"/>
              </a:rPr>
              <a:t>Approach 1:</a:t>
            </a:r>
          </a:p>
          <a:p>
            <a:pPr eaLnBrk="1" hangingPunct="1">
              <a:buFontTx/>
              <a:buNone/>
            </a:pPr>
            <a:r>
              <a:rPr lang="en-US" altLang="nl-NL" smtClean="0">
                <a:cs typeface="Times New Roman" pitchFamily="18" charset="0"/>
              </a:rPr>
              <a:t>- Determine “standard matrix” </a:t>
            </a:r>
            <a:r>
              <a:rPr lang="en-US" altLang="nl-NL" b="1" smtClean="0">
                <a:cs typeface="Times New Roman" pitchFamily="18" charset="0"/>
              </a:rPr>
              <a:t>M </a:t>
            </a:r>
            <a:r>
              <a:rPr lang="en-US" altLang="nl-NL" smtClean="0">
                <a:cs typeface="Times New Roman" pitchFamily="18" charset="0"/>
              </a:rPr>
              <a:t>(from local to global coordinates) and invert</a:t>
            </a:r>
          </a:p>
        </p:txBody>
      </p:sp>
      <p:sp>
        <p:nvSpPr>
          <p:cNvPr id="22" name="Rectangle 21"/>
          <p:cNvSpPr/>
          <p:nvPr/>
        </p:nvSpPr>
        <p:spPr bwMode="auto">
          <a:xfrm rot="20510768">
            <a:off x="9641127" y="3007797"/>
            <a:ext cx="18473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49157" name="Line 6"/>
          <p:cNvSpPr>
            <a:spLocks noChangeShapeType="1"/>
          </p:cNvSpPr>
          <p:nvPr/>
        </p:nvSpPr>
        <p:spPr bwMode="auto">
          <a:xfrm>
            <a:off x="7620001" y="4419600"/>
            <a:ext cx="345228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158" name="Line 7"/>
          <p:cNvSpPr>
            <a:spLocks noChangeShapeType="1"/>
          </p:cNvSpPr>
          <p:nvPr/>
        </p:nvSpPr>
        <p:spPr bwMode="auto">
          <a:xfrm flipV="1">
            <a:off x="8026400" y="2209800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159" name="Text Box 8"/>
          <p:cNvSpPr txBox="1">
            <a:spLocks noChangeArrowheads="1"/>
          </p:cNvSpPr>
          <p:nvPr/>
        </p:nvSpPr>
        <p:spPr bwMode="auto">
          <a:xfrm>
            <a:off x="10648952" y="3962400"/>
            <a:ext cx="320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i="1"/>
              <a:t>x</a:t>
            </a:r>
          </a:p>
        </p:txBody>
      </p:sp>
      <p:sp>
        <p:nvSpPr>
          <p:cNvPr id="49160" name="Text Box 9"/>
          <p:cNvSpPr txBox="1">
            <a:spLocks noChangeArrowheads="1"/>
          </p:cNvSpPr>
          <p:nvPr/>
        </p:nvSpPr>
        <p:spPr bwMode="auto">
          <a:xfrm>
            <a:off x="8026400" y="1981200"/>
            <a:ext cx="320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i="1"/>
              <a:t>y</a:t>
            </a:r>
          </a:p>
        </p:txBody>
      </p:sp>
      <p:grpSp>
        <p:nvGrpSpPr>
          <p:cNvPr id="49161" name="Group 19"/>
          <p:cNvGrpSpPr>
            <a:grpSpLocks/>
          </p:cNvGrpSpPr>
          <p:nvPr/>
        </p:nvGrpSpPr>
        <p:grpSpPr bwMode="auto">
          <a:xfrm rot="-1163410">
            <a:off x="8737601" y="2286000"/>
            <a:ext cx="2038351" cy="1258888"/>
            <a:chOff x="3696" y="1488"/>
            <a:chExt cx="1631" cy="1584"/>
          </a:xfrm>
        </p:grpSpPr>
        <p:sp>
          <p:nvSpPr>
            <p:cNvPr id="49175" name="Line 17"/>
            <p:cNvSpPr>
              <a:spLocks noChangeShapeType="1"/>
            </p:cNvSpPr>
            <p:nvPr/>
          </p:nvSpPr>
          <p:spPr bwMode="auto">
            <a:xfrm>
              <a:off x="3696" y="2880"/>
              <a:ext cx="163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9176" name="Line 18"/>
            <p:cNvSpPr>
              <a:spLocks noChangeShapeType="1"/>
            </p:cNvSpPr>
            <p:nvPr/>
          </p:nvSpPr>
          <p:spPr bwMode="auto">
            <a:xfrm flipV="1">
              <a:off x="3888" y="1488"/>
              <a:ext cx="0" cy="15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9162" name="Text Box 20"/>
          <p:cNvSpPr txBox="1">
            <a:spLocks noChangeArrowheads="1"/>
          </p:cNvSpPr>
          <p:nvPr/>
        </p:nvSpPr>
        <p:spPr bwMode="auto">
          <a:xfrm rot="-1135322">
            <a:off x="10635101" y="3121968"/>
            <a:ext cx="423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i="1"/>
              <a:t>x’</a:t>
            </a:r>
          </a:p>
        </p:txBody>
      </p:sp>
      <p:sp>
        <p:nvSpPr>
          <p:cNvPr id="49163" name="Text Box 21"/>
          <p:cNvSpPr txBox="1">
            <a:spLocks noChangeArrowheads="1"/>
          </p:cNvSpPr>
          <p:nvPr/>
        </p:nvSpPr>
        <p:spPr bwMode="auto">
          <a:xfrm rot="-1135322">
            <a:off x="8298301" y="2512368"/>
            <a:ext cx="423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nl-NL" i="1"/>
              <a:t>y’</a:t>
            </a:r>
            <a:endParaRPr lang="en-GB" altLang="nl-NL" i="1"/>
          </a:p>
        </p:txBody>
      </p:sp>
      <p:sp>
        <p:nvSpPr>
          <p:cNvPr id="49164" name="Line 22"/>
          <p:cNvSpPr>
            <a:spLocks noChangeShapeType="1"/>
          </p:cNvSpPr>
          <p:nvPr/>
        </p:nvSpPr>
        <p:spPr bwMode="auto">
          <a:xfrm>
            <a:off x="9245600" y="3581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9165" name="Text Box 23"/>
          <p:cNvSpPr txBox="1">
            <a:spLocks noChangeArrowheads="1"/>
          </p:cNvSpPr>
          <p:nvPr/>
        </p:nvSpPr>
        <p:spPr bwMode="auto">
          <a:xfrm>
            <a:off x="10114517" y="3200400"/>
            <a:ext cx="3449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nl-NL">
                <a:latin typeface="Symbol" pitchFamily="18" charset="2"/>
              </a:rPr>
              <a:t>q</a:t>
            </a:r>
            <a:endParaRPr lang="en-GB" altLang="nl-NL">
              <a:latin typeface="Symbol" pitchFamily="18" charset="2"/>
            </a:endParaRPr>
          </a:p>
        </p:txBody>
      </p:sp>
      <p:sp>
        <p:nvSpPr>
          <p:cNvPr id="49166" name="Text Box 24"/>
          <p:cNvSpPr txBox="1">
            <a:spLocks noChangeArrowheads="1"/>
          </p:cNvSpPr>
          <p:nvPr/>
        </p:nvSpPr>
        <p:spPr bwMode="auto">
          <a:xfrm>
            <a:off x="8636001" y="3581400"/>
            <a:ext cx="10214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/>
              <a:t>(</a:t>
            </a:r>
            <a:r>
              <a:rPr lang="en-GB" altLang="nl-NL" i="1"/>
              <a:t>x</a:t>
            </a:r>
            <a:r>
              <a:rPr lang="en-GB" altLang="nl-NL" baseline="-25000"/>
              <a:t>0</a:t>
            </a:r>
            <a:r>
              <a:rPr lang="en-GB" altLang="nl-NL" i="1"/>
              <a:t>, y</a:t>
            </a:r>
            <a:r>
              <a:rPr lang="en-GB" altLang="nl-NL" baseline="-25000"/>
              <a:t>0</a:t>
            </a:r>
            <a:r>
              <a:rPr lang="en-GB" altLang="nl-NL"/>
              <a:t>)</a:t>
            </a:r>
            <a:endParaRPr lang="en-GB" altLang="nl-NL" baseline="-25000"/>
          </a:p>
        </p:txBody>
      </p:sp>
      <p:grpSp>
        <p:nvGrpSpPr>
          <p:cNvPr id="49167" name="Group 22"/>
          <p:cNvGrpSpPr>
            <a:grpSpLocks/>
          </p:cNvGrpSpPr>
          <p:nvPr/>
        </p:nvGrpSpPr>
        <p:grpSpPr bwMode="auto">
          <a:xfrm>
            <a:off x="8015818" y="3068639"/>
            <a:ext cx="2112433" cy="1368425"/>
            <a:chOff x="6012160" y="3068960"/>
            <a:chExt cx="1584176" cy="1368152"/>
          </a:xfrm>
        </p:grpSpPr>
        <p:sp>
          <p:nvSpPr>
            <p:cNvPr id="49173" name="Line 22"/>
            <p:cNvSpPr>
              <a:spLocks noChangeShapeType="1"/>
            </p:cNvSpPr>
            <p:nvPr/>
          </p:nvSpPr>
          <p:spPr bwMode="auto">
            <a:xfrm>
              <a:off x="6012160" y="3068960"/>
              <a:ext cx="1584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9174" name="Line 22"/>
            <p:cNvSpPr>
              <a:spLocks noChangeShapeType="1"/>
            </p:cNvSpPr>
            <p:nvPr/>
          </p:nvSpPr>
          <p:spPr bwMode="auto">
            <a:xfrm>
              <a:off x="7524328" y="3068960"/>
              <a:ext cx="0" cy="1368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9168" name="Group 23"/>
          <p:cNvGrpSpPr>
            <a:grpSpLocks/>
          </p:cNvGrpSpPr>
          <p:nvPr/>
        </p:nvGrpSpPr>
        <p:grpSpPr bwMode="auto">
          <a:xfrm>
            <a:off x="9072034" y="3068638"/>
            <a:ext cx="1056217" cy="215900"/>
            <a:chOff x="6804248" y="3068960"/>
            <a:chExt cx="792088" cy="216024"/>
          </a:xfrm>
        </p:grpSpPr>
        <p:sp>
          <p:nvSpPr>
            <p:cNvPr id="49171" name="Line 22"/>
            <p:cNvSpPr>
              <a:spLocks noChangeShapeType="1"/>
            </p:cNvSpPr>
            <p:nvPr/>
          </p:nvSpPr>
          <p:spPr bwMode="auto">
            <a:xfrm flipV="1">
              <a:off x="6804248" y="3068960"/>
              <a:ext cx="720080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9172" name="Line 22"/>
            <p:cNvSpPr>
              <a:spLocks noChangeShapeType="1"/>
            </p:cNvSpPr>
            <p:nvPr/>
          </p:nvSpPr>
          <p:spPr bwMode="auto">
            <a:xfrm>
              <a:off x="7524328" y="3068960"/>
              <a:ext cx="72008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9169" name="Oval 16"/>
          <p:cNvSpPr>
            <a:spLocks noChangeArrowheads="1"/>
          </p:cNvSpPr>
          <p:nvPr/>
        </p:nvSpPr>
        <p:spPr bwMode="auto">
          <a:xfrm>
            <a:off x="9902060" y="2997201"/>
            <a:ext cx="259766" cy="519351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49170" name="Text Box 21"/>
          <p:cNvSpPr txBox="1">
            <a:spLocks noChangeArrowheads="1"/>
          </p:cNvSpPr>
          <p:nvPr/>
        </p:nvSpPr>
        <p:spPr bwMode="auto">
          <a:xfrm>
            <a:off x="8737601" y="6019801"/>
            <a:ext cx="2449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nl-NL"/>
              <a:t>H&amp;B 7-8:246-248</a:t>
            </a:r>
            <a:endParaRPr lang="en-GB" altLang="nl-NL"/>
          </a:p>
        </p:txBody>
      </p:sp>
      <p:sp>
        <p:nvSpPr>
          <p:cNvPr id="25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251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 graphic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mputer graphic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 graphics</Template>
  <TotalTime>669</TotalTime>
  <Words>376</Words>
  <Application>Microsoft Office PowerPoint</Application>
  <PresentationFormat>Custom</PresentationFormat>
  <Paragraphs>122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Computer graphics</vt:lpstr>
      <vt:lpstr>1_Computer graphics</vt:lpstr>
      <vt:lpstr>Equation</vt:lpstr>
      <vt:lpstr>      SCHOOL  OF COMPUTING SCIENCE AND ENGINEERING </vt:lpstr>
      <vt:lpstr>  Other 2D transformations</vt:lpstr>
      <vt:lpstr>  Reflection over axis</vt:lpstr>
      <vt:lpstr>  Reflect over origin</vt:lpstr>
      <vt:lpstr>  Shear</vt:lpstr>
      <vt:lpstr>  Transformations coordinates</vt:lpstr>
      <vt:lpstr>  Transformations coordinates</vt:lpstr>
      <vt:lpstr>  Transformations coordinates</vt:lpstr>
      <vt:lpstr>  Transformations coordinates</vt:lpstr>
      <vt:lpstr>  Transformations coordinates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THIRU</cp:lastModifiedBy>
  <cp:revision>111</cp:revision>
  <dcterms:created xsi:type="dcterms:W3CDTF">2020-05-05T09:43:45Z</dcterms:created>
  <dcterms:modified xsi:type="dcterms:W3CDTF">2020-11-25T06:36:30Z</dcterms:modified>
</cp:coreProperties>
</file>