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4" r:id="rId2"/>
  </p:sldMasterIdLst>
  <p:notesMasterIdLst>
    <p:notesMasterId r:id="rId14"/>
  </p:notesMasterIdLst>
  <p:handoutMasterIdLst>
    <p:handoutMasterId r:id="rId15"/>
  </p:handoutMasterIdLst>
  <p:sldIdLst>
    <p:sldId id="35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59" autoAdjust="0"/>
    <p:restoredTop sz="94696"/>
  </p:normalViewPr>
  <p:slideViewPr>
    <p:cSldViewPr snapToGrid="0" snapToObjects="1">
      <p:cViewPr>
        <p:scale>
          <a:sx n="66" d="100"/>
          <a:sy n="66" d="100"/>
        </p:scale>
        <p:origin x="-1122" y="-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0DCB-54F7-47FF-8DA1-4BF9D1F9E725}" type="slidenum">
              <a:rPr lang="en-US" altLang="nl-NL" smtClean="0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xmlns="" val="231166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 noChangeArrowheads="1"/>
          </p:cNvSpPr>
          <p:nvPr userDrawn="1"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 noChangeArrowheads="1"/>
          </p:cNvSpPr>
          <p:nvPr userDrawn="1"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ChangeArrowheads="1"/>
          </p:cNvSpPr>
          <p:nvPr userDrawn="1"/>
        </p:nvSpPr>
        <p:spPr>
          <a:xfrm>
            <a:off x="-4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 userDrawn="1"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5" y="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0DCB-54F7-47FF-8DA1-4BF9D1F9E725}" type="slidenum">
              <a:rPr lang="en-US" altLang="nl-NL" smtClean="0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xmlns="" val="2311667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4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6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6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896"/>
            <a:ext cx="11582400" cy="11430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b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</a:b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 </a:t>
            </a:r>
            <a:r>
              <a:rPr lang="en-US" sz="3100" b="1" dirty="0" smtClean="0">
                <a:solidFill>
                  <a:srgbClr val="FF0000"/>
                </a:solidFill>
                <a:latin typeface="Bookman Old Style" pitchFamily="18" charset="0"/>
              </a:rPr>
              <a:t>SCHOOL  OF COMPUTING SCIENCE AND ENGINEERING</a:t>
            </a:r>
            <a: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</a:b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981201"/>
            <a:ext cx="9245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Course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BTCS2401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Course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Computer Graphics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Teacher 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Dr.M.Thirunavukkarasan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971800"/>
            <a:ext cx="6096000" cy="3886200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767840" cy="1112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760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2D transformations summarized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81200"/>
            <a:ext cx="10363200" cy="266700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buFontTx/>
              <a:buChar char="-"/>
            </a:pPr>
            <a:r>
              <a:rPr lang="en-GB" altLang="nl-NL" sz="2800" smtClean="0"/>
              <a:t>Transformations: modeling, viewing, animation;</a:t>
            </a:r>
          </a:p>
          <a:p>
            <a:pPr marL="609600" indent="-609600" eaLnBrk="1" hangingPunct="1">
              <a:buFontTx/>
              <a:buChar char="-"/>
            </a:pPr>
            <a:r>
              <a:rPr lang="en-GB" altLang="nl-NL" sz="2800" smtClean="0"/>
              <a:t>Several kinds of transformations;</a:t>
            </a:r>
          </a:p>
          <a:p>
            <a:pPr marL="609600" indent="-609600" eaLnBrk="1" hangingPunct="1">
              <a:buFontTx/>
              <a:buChar char="-"/>
            </a:pPr>
            <a:r>
              <a:rPr lang="en-GB" altLang="nl-NL" sz="2800" smtClean="0"/>
              <a:t>Homogeneous co</a:t>
            </a:r>
            <a:r>
              <a:rPr lang="en-US" altLang="nl-NL" sz="2800" smtClean="0">
                <a:cs typeface="Times New Roman" pitchFamily="18" charset="0"/>
              </a:rPr>
              <a:t>ordinates;</a:t>
            </a:r>
          </a:p>
          <a:p>
            <a:pPr marL="609600" indent="-609600" eaLnBrk="1" hangingPunct="1">
              <a:buFontTx/>
              <a:buChar char="-"/>
            </a:pPr>
            <a:r>
              <a:rPr lang="en-US" altLang="nl-NL" sz="2800" smtClean="0">
                <a:cs typeface="Times New Roman" pitchFamily="18" charset="0"/>
              </a:rPr>
              <a:t>Combine transformations using matrix multiplication.</a:t>
            </a:r>
          </a:p>
          <a:p>
            <a:pPr marL="609600" indent="-609600" eaLnBrk="1" hangingPunct="1">
              <a:buFontTx/>
              <a:buNone/>
            </a:pPr>
            <a:endParaRPr lang="en-GB" altLang="nl-NL" sz="2800" smtClean="0"/>
          </a:p>
          <a:p>
            <a:pPr marL="609600" indent="-609600" eaLnBrk="1" hangingPunct="1">
              <a:buFontTx/>
              <a:buNone/>
            </a:pPr>
            <a:r>
              <a:rPr lang="en-GB" altLang="nl-NL" sz="2800" smtClean="0"/>
              <a:t>Up to 3D!</a:t>
            </a:r>
          </a:p>
        </p:txBody>
      </p:sp>
      <p:sp>
        <p:nvSpPr>
          <p:cNvPr id="4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86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225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xmlns="" val="65720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Transformations </a:t>
            </a:r>
            <a:r>
              <a:rPr lang="en-US" altLang="nl-NL" b="1" dirty="0" smtClean="0">
                <a:solidFill>
                  <a:schemeClr val="tx1"/>
                </a:solidFill>
              </a:rPr>
              <a:t>co</a:t>
            </a:r>
            <a:r>
              <a:rPr lang="en-US" altLang="nl-NL" b="1" dirty="0" smtClean="0">
                <a:solidFill>
                  <a:schemeClr val="tx1"/>
                </a:solidFill>
                <a:cs typeface="Times New Roman" pitchFamily="18" charset="0"/>
              </a:rPr>
              <a:t>ordinates </a:t>
            </a:r>
            <a:r>
              <a:rPr lang="en-US" altLang="nl-NL" b="1" dirty="0" err="1" smtClean="0">
                <a:solidFill>
                  <a:schemeClr val="tx1"/>
                </a:solidFill>
                <a:cs typeface="Times New Roman" pitchFamily="18" charset="0"/>
              </a:rPr>
              <a:t>conti</a:t>
            </a:r>
            <a:r>
              <a:rPr lang="en-US" altLang="nl-NL" b="1" dirty="0" smtClean="0">
                <a:solidFill>
                  <a:schemeClr val="tx1"/>
                </a:solidFill>
                <a:cs typeface="Times New Roman" pitchFamily="18" charset="0"/>
              </a:rPr>
              <a:t>…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0" y="1981200"/>
            <a:ext cx="10363200" cy="238442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GB" dirty="0" smtClean="0"/>
              <a:t>Given </a:t>
            </a:r>
            <a:r>
              <a:rPr lang="en-GB" b="1" dirty="0" smtClean="0"/>
              <a:t>X</a:t>
            </a:r>
            <a:r>
              <a:rPr lang="en-GB" dirty="0" smtClean="0"/>
              <a:t>: (</a:t>
            </a:r>
            <a:r>
              <a:rPr lang="en-GB" i="1" dirty="0" smtClean="0"/>
              <a:t>x,y</a:t>
            </a:r>
            <a:r>
              <a:rPr lang="en-GB" dirty="0" smtClean="0"/>
              <a:t>)-</a:t>
            </a:r>
            <a:r>
              <a:rPr lang="en-US" dirty="0" smtClean="0"/>
              <a:t>co</a:t>
            </a:r>
            <a:r>
              <a:rPr lang="en-US" dirty="0" smtClean="0">
                <a:cs typeface="Times New Roman" charset="0"/>
              </a:rPr>
              <a:t>ordinates,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cs typeface="Times New Roman" charset="0"/>
              </a:rPr>
              <a:t>Find </a:t>
            </a:r>
            <a:r>
              <a:rPr lang="en-US" b="1" dirty="0" smtClean="0">
                <a:cs typeface="Times New Roman" charset="0"/>
              </a:rPr>
              <a:t>X’</a:t>
            </a:r>
            <a:r>
              <a:rPr lang="en-US" dirty="0" smtClean="0">
                <a:cs typeface="Times New Roman" charset="0"/>
              </a:rPr>
              <a:t>: (</a:t>
            </a:r>
            <a:r>
              <a:rPr lang="en-GB" i="1" dirty="0" err="1" smtClean="0"/>
              <a:t>x’,y</a:t>
            </a:r>
            <a:r>
              <a:rPr lang="en-GB" i="1" dirty="0" smtClean="0"/>
              <a:t>’</a:t>
            </a:r>
            <a:r>
              <a:rPr lang="en-GB" dirty="0" smtClean="0"/>
              <a:t>)-</a:t>
            </a:r>
            <a:r>
              <a:rPr lang="en-US" dirty="0" smtClean="0"/>
              <a:t>co</a:t>
            </a:r>
            <a:r>
              <a:rPr lang="en-US" dirty="0" smtClean="0">
                <a:cs typeface="Times New Roman" charset="0"/>
              </a:rPr>
              <a:t>ordinates.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cs typeface="Times New Roman" charset="0"/>
              </a:rPr>
              <a:t>Here:</a:t>
            </a:r>
          </a:p>
          <a:p>
            <a:pPr eaLnBrk="1" hangingPunct="1">
              <a:buFontTx/>
              <a:buNone/>
              <a:defRPr/>
            </a:pPr>
            <a:r>
              <a:rPr lang="en-US" b="1" dirty="0" smtClean="0">
                <a:cs typeface="Times New Roman" charset="0"/>
              </a:rPr>
              <a:t>X’=M</a:t>
            </a:r>
            <a:r>
              <a:rPr lang="en-US" b="1" baseline="30000" dirty="0" smtClean="0">
                <a:cs typeface="Times New Roman" charset="0"/>
              </a:rPr>
              <a:t>-1</a:t>
            </a:r>
            <a:r>
              <a:rPr lang="en-US" b="1" dirty="0" smtClean="0">
                <a:cs typeface="Times New Roman" charset="0"/>
              </a:rPr>
              <a:t>X </a:t>
            </a:r>
            <a:r>
              <a:rPr lang="en-US" dirty="0" smtClean="0">
                <a:cs typeface="Times New Roman" charset="0"/>
              </a:rPr>
              <a:t>(from global to local)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cs typeface="Times New Roman" charset="0"/>
              </a:rPr>
              <a:t>Approach 2: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GB" dirty="0" smtClean="0"/>
              <a:t>Translate (</a:t>
            </a:r>
            <a:r>
              <a:rPr lang="en-GB" i="1" dirty="0" smtClean="0"/>
              <a:t>x</a:t>
            </a:r>
            <a:r>
              <a:rPr lang="en-GB" baseline="-25000" dirty="0" smtClean="0"/>
              <a:t>0</a:t>
            </a:r>
            <a:r>
              <a:rPr lang="en-GB" i="1" dirty="0" smtClean="0"/>
              <a:t>, y</a:t>
            </a:r>
            <a:r>
              <a:rPr lang="en-GB" baseline="-25000" dirty="0" smtClean="0"/>
              <a:t>0</a:t>
            </a:r>
            <a:r>
              <a:rPr lang="en-GB" dirty="0" smtClean="0"/>
              <a:t>) to origin;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 smtClean="0"/>
              <a:t>Rotate </a:t>
            </a:r>
            <a:r>
              <a:rPr lang="en-US" i="1" dirty="0" smtClean="0"/>
              <a:t>x’-</a:t>
            </a:r>
            <a:r>
              <a:rPr lang="en-US" dirty="0" smtClean="0"/>
              <a:t>axis to </a:t>
            </a:r>
            <a:r>
              <a:rPr lang="en-US" i="1" dirty="0" smtClean="0"/>
              <a:t>x-</a:t>
            </a:r>
            <a:r>
              <a:rPr lang="en-US" dirty="0" smtClean="0"/>
              <a:t>axis.</a:t>
            </a:r>
          </a:p>
          <a:p>
            <a:pPr eaLnBrk="1" hangingPunct="1">
              <a:buFontTx/>
              <a:buNone/>
              <a:defRPr/>
            </a:pPr>
            <a:endParaRPr lang="en-US" dirty="0" smtClean="0">
              <a:cs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9641127" y="3007797"/>
            <a:ext cx="1847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7620001" y="4419600"/>
            <a:ext cx="345228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 flipV="1">
            <a:off x="80264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51209" name="Group 19"/>
          <p:cNvGrpSpPr>
            <a:grpSpLocks/>
          </p:cNvGrpSpPr>
          <p:nvPr/>
        </p:nvGrpSpPr>
        <p:grpSpPr bwMode="auto">
          <a:xfrm rot="-1163410">
            <a:off x="8737601" y="2286000"/>
            <a:ext cx="2038351" cy="1258888"/>
            <a:chOff x="3696" y="1488"/>
            <a:chExt cx="1631" cy="1584"/>
          </a:xfrm>
        </p:grpSpPr>
        <p:sp>
          <p:nvSpPr>
            <p:cNvPr id="51223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24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210" name="Text Box 20"/>
          <p:cNvSpPr txBox="1">
            <a:spLocks noChangeArrowheads="1"/>
          </p:cNvSpPr>
          <p:nvPr/>
        </p:nvSpPr>
        <p:spPr bwMode="auto">
          <a:xfrm rot="-1135322">
            <a:off x="10635101" y="31219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51211" name="Text Box 21"/>
          <p:cNvSpPr txBox="1">
            <a:spLocks noChangeArrowheads="1"/>
          </p:cNvSpPr>
          <p:nvPr/>
        </p:nvSpPr>
        <p:spPr bwMode="auto">
          <a:xfrm rot="-1135322">
            <a:off x="8298301" y="25123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51212" name="Line 22"/>
          <p:cNvSpPr>
            <a:spLocks noChangeShapeType="1"/>
          </p:cNvSpPr>
          <p:nvPr/>
        </p:nvSpPr>
        <p:spPr bwMode="auto">
          <a:xfrm>
            <a:off x="92456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13" name="Text Box 23"/>
          <p:cNvSpPr txBox="1">
            <a:spLocks noChangeArrowheads="1"/>
          </p:cNvSpPr>
          <p:nvPr/>
        </p:nvSpPr>
        <p:spPr bwMode="auto">
          <a:xfrm>
            <a:off x="10114517" y="3200400"/>
            <a:ext cx="344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51214" name="Text Box 24"/>
          <p:cNvSpPr txBox="1">
            <a:spLocks noChangeArrowheads="1"/>
          </p:cNvSpPr>
          <p:nvPr/>
        </p:nvSpPr>
        <p:spPr bwMode="auto">
          <a:xfrm>
            <a:off x="8636001" y="3581400"/>
            <a:ext cx="1021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51215" name="Group 22"/>
          <p:cNvGrpSpPr>
            <a:grpSpLocks/>
          </p:cNvGrpSpPr>
          <p:nvPr/>
        </p:nvGrpSpPr>
        <p:grpSpPr bwMode="auto">
          <a:xfrm>
            <a:off x="8015818" y="3068639"/>
            <a:ext cx="2112433" cy="1368425"/>
            <a:chOff x="6012160" y="3068960"/>
            <a:chExt cx="1584176" cy="1368152"/>
          </a:xfrm>
        </p:grpSpPr>
        <p:sp>
          <p:nvSpPr>
            <p:cNvPr id="51221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16" name="Group 23"/>
          <p:cNvGrpSpPr>
            <a:grpSpLocks/>
          </p:cNvGrpSpPr>
          <p:nvPr/>
        </p:nvGrpSpPr>
        <p:grpSpPr bwMode="auto">
          <a:xfrm>
            <a:off x="9072034" y="3068638"/>
            <a:ext cx="1056217" cy="215900"/>
            <a:chOff x="6804248" y="3068960"/>
            <a:chExt cx="792088" cy="216024"/>
          </a:xfrm>
        </p:grpSpPr>
        <p:sp>
          <p:nvSpPr>
            <p:cNvPr id="51219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20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1217" name="Oval 16"/>
          <p:cNvSpPr>
            <a:spLocks noChangeArrowheads="1"/>
          </p:cNvSpPr>
          <p:nvPr/>
        </p:nvSpPr>
        <p:spPr bwMode="auto">
          <a:xfrm>
            <a:off x="9902060" y="2997201"/>
            <a:ext cx="259766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51218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7-8:246-248</a:t>
            </a:r>
            <a:endParaRPr lang="en-GB" altLang="nl-NL"/>
          </a:p>
        </p:txBody>
      </p:sp>
      <p:sp>
        <p:nvSpPr>
          <p:cNvPr id="2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8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Transformations co</a:t>
            </a:r>
            <a:r>
              <a:rPr lang="en-US" altLang="nl-NL" b="1" dirty="0" smtClean="0">
                <a:solidFill>
                  <a:schemeClr val="tx1"/>
                </a:solidFill>
                <a:cs typeface="Times New Roman" pitchFamily="18" charset="0"/>
              </a:rPr>
              <a:t>ordinates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52226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0" y="1981200"/>
            <a:ext cx="10363200" cy="23844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GB" altLang="nl-NL" smtClean="0"/>
              <a:t>Given </a:t>
            </a:r>
            <a:r>
              <a:rPr lang="en-GB" altLang="nl-NL" b="1" smtClean="0"/>
              <a:t>X</a:t>
            </a:r>
            <a:r>
              <a:rPr lang="en-GB" altLang="nl-NL" smtClean="0"/>
              <a:t>: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</a:t>
            </a:r>
            <a:r>
              <a:rPr lang="en-US" altLang="nl-NL" b="1" smtClean="0">
                <a:cs typeface="Times New Roman" pitchFamily="18" charset="0"/>
              </a:rPr>
              <a:t>X’</a:t>
            </a:r>
            <a:r>
              <a:rPr lang="en-US" altLang="nl-NL" smtClean="0">
                <a:cs typeface="Times New Roman" pitchFamily="18" charset="0"/>
              </a:rPr>
              <a:t>: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X’=M</a:t>
            </a:r>
            <a:r>
              <a:rPr lang="en-US" altLang="nl-NL" b="1" baseline="30000" smtClean="0">
                <a:cs typeface="Times New Roman" pitchFamily="18" charset="0"/>
              </a:rPr>
              <a:t>-1</a:t>
            </a:r>
            <a:r>
              <a:rPr lang="en-US" altLang="nl-NL" b="1" smtClean="0">
                <a:cs typeface="Times New Roman" pitchFamily="18" charset="0"/>
              </a:rPr>
              <a:t>X </a:t>
            </a:r>
            <a:r>
              <a:rPr lang="en-US" altLang="nl-NL" smtClean="0">
                <a:cs typeface="Times New Roman" pitchFamily="18" charset="0"/>
              </a:rPr>
              <a:t>(from global to local)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Approach 2: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M</a:t>
            </a:r>
            <a:r>
              <a:rPr lang="en-US" altLang="nl-NL" b="1" baseline="30000" smtClean="0">
                <a:cs typeface="Times New Roman" pitchFamily="18" charset="0"/>
              </a:rPr>
              <a:t>-1</a:t>
            </a:r>
            <a:r>
              <a:rPr lang="en-US" altLang="nl-NL" b="1" smtClean="0">
                <a:cs typeface="Times New Roman" pitchFamily="18" charset="0"/>
              </a:rPr>
              <a:t> = </a:t>
            </a:r>
            <a:r>
              <a:rPr lang="en-US" altLang="nl-NL" b="1" smtClean="0"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nl-NL" smtClean="0">
                <a:cs typeface="Times New Roman" pitchFamily="18" charset="0"/>
                <a:sym typeface="Symbol" pitchFamily="18" charset="2"/>
              </a:rPr>
              <a:t>(</a:t>
            </a:r>
            <a:r>
              <a:rPr lang="en-US" altLang="nl-NL" i="1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nl-NL" i="1" baseline="-2500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nl-NL" smtClean="0">
                <a:cs typeface="Times New Roman" pitchFamily="18" charset="0"/>
                <a:sym typeface="Symbol" pitchFamily="18" charset="2"/>
              </a:rPr>
              <a:t>, </a:t>
            </a:r>
            <a:r>
              <a:rPr lang="en-US" altLang="nl-NL" i="1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nl-NL" i="1" baseline="-2500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nl-NL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nl-NL" b="1" smtClean="0">
                <a:cs typeface="Times New Roman" pitchFamily="18" charset="0"/>
              </a:rPr>
              <a:t> R</a:t>
            </a:r>
            <a:r>
              <a:rPr lang="en-US" altLang="nl-NL" smtClean="0">
                <a:cs typeface="Times New Roman" pitchFamily="18" charset="0"/>
              </a:rPr>
              <a:t>(</a:t>
            </a:r>
            <a:r>
              <a:rPr lang="en-US" altLang="nl-NL" smtClean="0">
                <a:cs typeface="Times New Roman" pitchFamily="18" charset="0"/>
                <a:sym typeface="Symbol" pitchFamily="18" charset="2"/>
              </a:rPr>
              <a:t>)</a:t>
            </a:r>
            <a:endParaRPr lang="en-US" altLang="nl-NL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nl-NL" smtClean="0"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9641127" y="3007797"/>
            <a:ext cx="1847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>
            <a:off x="7620001" y="4419600"/>
            <a:ext cx="345228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V="1">
            <a:off x="80264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52233" name="Group 19"/>
          <p:cNvGrpSpPr>
            <a:grpSpLocks/>
          </p:cNvGrpSpPr>
          <p:nvPr/>
        </p:nvGrpSpPr>
        <p:grpSpPr bwMode="auto">
          <a:xfrm rot="-1163410">
            <a:off x="8737601" y="2286000"/>
            <a:ext cx="2038351" cy="1258888"/>
            <a:chOff x="3696" y="1488"/>
            <a:chExt cx="1631" cy="1584"/>
          </a:xfrm>
        </p:grpSpPr>
        <p:sp>
          <p:nvSpPr>
            <p:cNvPr id="52247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48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2234" name="Text Box 20"/>
          <p:cNvSpPr txBox="1">
            <a:spLocks noChangeArrowheads="1"/>
          </p:cNvSpPr>
          <p:nvPr/>
        </p:nvSpPr>
        <p:spPr bwMode="auto">
          <a:xfrm rot="-1135322">
            <a:off x="10635101" y="31219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52235" name="Text Box 21"/>
          <p:cNvSpPr txBox="1">
            <a:spLocks noChangeArrowheads="1"/>
          </p:cNvSpPr>
          <p:nvPr/>
        </p:nvSpPr>
        <p:spPr bwMode="auto">
          <a:xfrm rot="-1135322">
            <a:off x="8298301" y="25123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52236" name="Line 22"/>
          <p:cNvSpPr>
            <a:spLocks noChangeShapeType="1"/>
          </p:cNvSpPr>
          <p:nvPr/>
        </p:nvSpPr>
        <p:spPr bwMode="auto">
          <a:xfrm>
            <a:off x="92456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237" name="Text Box 23"/>
          <p:cNvSpPr txBox="1">
            <a:spLocks noChangeArrowheads="1"/>
          </p:cNvSpPr>
          <p:nvPr/>
        </p:nvSpPr>
        <p:spPr bwMode="auto">
          <a:xfrm>
            <a:off x="10114517" y="3200400"/>
            <a:ext cx="344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52238" name="Text Box 24"/>
          <p:cNvSpPr txBox="1">
            <a:spLocks noChangeArrowheads="1"/>
          </p:cNvSpPr>
          <p:nvPr/>
        </p:nvSpPr>
        <p:spPr bwMode="auto">
          <a:xfrm>
            <a:off x="8636001" y="3581400"/>
            <a:ext cx="1021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52239" name="Group 22"/>
          <p:cNvGrpSpPr>
            <a:grpSpLocks/>
          </p:cNvGrpSpPr>
          <p:nvPr/>
        </p:nvGrpSpPr>
        <p:grpSpPr bwMode="auto">
          <a:xfrm>
            <a:off x="8015818" y="3068639"/>
            <a:ext cx="2112433" cy="1368425"/>
            <a:chOff x="6012160" y="3068960"/>
            <a:chExt cx="1584176" cy="1368152"/>
          </a:xfrm>
        </p:grpSpPr>
        <p:sp>
          <p:nvSpPr>
            <p:cNvPr id="52245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40" name="Group 23"/>
          <p:cNvGrpSpPr>
            <a:grpSpLocks/>
          </p:cNvGrpSpPr>
          <p:nvPr/>
        </p:nvGrpSpPr>
        <p:grpSpPr bwMode="auto">
          <a:xfrm>
            <a:off x="9072034" y="3068638"/>
            <a:ext cx="1056217" cy="215900"/>
            <a:chOff x="6804248" y="3068960"/>
            <a:chExt cx="792088" cy="216024"/>
          </a:xfrm>
        </p:grpSpPr>
        <p:sp>
          <p:nvSpPr>
            <p:cNvPr id="52243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44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2241" name="Oval 16"/>
          <p:cNvSpPr>
            <a:spLocks noChangeArrowheads="1"/>
          </p:cNvSpPr>
          <p:nvPr/>
        </p:nvSpPr>
        <p:spPr bwMode="auto">
          <a:xfrm>
            <a:off x="9902060" y="2997201"/>
            <a:ext cx="259766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52242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7-8:246-248</a:t>
            </a:r>
            <a:endParaRPr lang="en-GB" altLang="nl-NL"/>
          </a:p>
        </p:txBody>
      </p:sp>
      <p:sp>
        <p:nvSpPr>
          <p:cNvPr id="2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b="1" dirty="0" smtClean="0">
                <a:solidFill>
                  <a:schemeClr val="tx1"/>
                </a:solidFill>
              </a:rPr>
              <a:t>OpenGL 2D transformations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>
              <a:buFontTx/>
              <a:buNone/>
            </a:pPr>
            <a:r>
              <a:rPr lang="nl-NL" altLang="nl-NL" smtClean="0"/>
              <a:t>Internally:</a:t>
            </a:r>
          </a:p>
          <a:p>
            <a:r>
              <a:rPr lang="nl-NL" altLang="nl-NL" smtClean="0"/>
              <a:t>Coordinates are four-element row vectors</a:t>
            </a:r>
          </a:p>
          <a:p>
            <a:r>
              <a:rPr lang="nl-NL" altLang="nl-NL" smtClean="0"/>
              <a:t>Transformations are 4</a:t>
            </a:r>
            <a:r>
              <a:rPr lang="nl-NL" altLang="nl-NL" smtClean="0">
                <a:sym typeface="Symbol" pitchFamily="18" charset="2"/>
              </a:rPr>
              <a:t>4 matrices</a:t>
            </a:r>
          </a:p>
          <a:p>
            <a:pPr>
              <a:buFontTx/>
              <a:buNone/>
            </a:pPr>
            <a:endParaRPr lang="nl-NL" altLang="nl-NL" smtClean="0"/>
          </a:p>
          <a:p>
            <a:pPr>
              <a:buFontTx/>
              <a:buNone/>
            </a:pPr>
            <a:r>
              <a:rPr lang="nl-NL" altLang="nl-NL" smtClean="0"/>
              <a:t>2D trafo’s: Ignore </a:t>
            </a:r>
            <a:r>
              <a:rPr lang="nl-NL" altLang="nl-NL" i="1" smtClean="0"/>
              <a:t>z</a:t>
            </a:r>
            <a:r>
              <a:rPr lang="nl-NL" altLang="nl-NL" smtClean="0"/>
              <a:t>-coordinates, set </a:t>
            </a:r>
            <a:r>
              <a:rPr lang="nl-NL" altLang="nl-NL" i="1" smtClean="0"/>
              <a:t>z = </a:t>
            </a:r>
            <a:r>
              <a:rPr lang="nl-NL" altLang="nl-NL" smtClean="0"/>
              <a:t>0.</a:t>
            </a:r>
          </a:p>
        </p:txBody>
      </p:sp>
      <p:sp>
        <p:nvSpPr>
          <p:cNvPr id="53252" name="Text Box 21"/>
          <p:cNvSpPr txBox="1">
            <a:spLocks noChangeArrowheads="1"/>
          </p:cNvSpPr>
          <p:nvPr/>
        </p:nvSpPr>
        <p:spPr bwMode="auto">
          <a:xfrm>
            <a:off x="8737600" y="6019800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7-9:248-253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4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b="1" dirty="0" smtClean="0">
                <a:solidFill>
                  <a:schemeClr val="tx1"/>
                </a:solidFill>
              </a:rPr>
              <a:t>OpenGL 2D transformations 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>
              <a:buFontTx/>
              <a:buNone/>
            </a:pPr>
            <a:r>
              <a:rPr lang="nl-NL" altLang="nl-NL" sz="2800" smtClean="0">
                <a:sym typeface="Symbol" pitchFamily="18" charset="2"/>
              </a:rPr>
              <a:t>OpenGL maintains two matrices:</a:t>
            </a:r>
          </a:p>
          <a:p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GL_PROJECTION </a:t>
            </a:r>
          </a:p>
          <a:p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GL_MODELVIEW</a:t>
            </a:r>
          </a:p>
          <a:p>
            <a:endParaRPr lang="nl-NL" altLang="nl-NL" sz="2000" b="1" smtClean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nl-NL" altLang="nl-NL" sz="2800" smtClean="0"/>
              <a:t>Transformations are applied to the current matrix, to be selected with:</a:t>
            </a:r>
          </a:p>
          <a:p>
            <a:r>
              <a:rPr lang="nl-NL" altLang="nl-NL" sz="2000" b="1" smtClean="0">
                <a:latin typeface="Courier New" pitchFamily="49" charset="0"/>
              </a:rPr>
              <a:t>glMatrixMode(GL_PROJECTION) </a:t>
            </a:r>
            <a:r>
              <a:rPr lang="nl-NL" altLang="nl-NL" sz="2800" smtClean="0"/>
              <a:t>or</a:t>
            </a:r>
          </a:p>
          <a:p>
            <a:r>
              <a:rPr lang="nl-NL" altLang="nl-NL" sz="2000" b="1" smtClean="0">
                <a:latin typeface="Courier New" pitchFamily="49" charset="0"/>
              </a:rPr>
              <a:t>glMatrixMode(GL_MODELVIEW)</a:t>
            </a:r>
          </a:p>
        </p:txBody>
      </p:sp>
      <p:sp>
        <p:nvSpPr>
          <p:cNvPr id="54276" name="Text Box 21"/>
          <p:cNvSpPr txBox="1">
            <a:spLocks noChangeArrowheads="1"/>
          </p:cNvSpPr>
          <p:nvPr/>
        </p:nvSpPr>
        <p:spPr bwMode="auto">
          <a:xfrm>
            <a:off x="8737600" y="6019800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7-9:248-253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54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altLang="nl-NL" b="1" dirty="0" smtClean="0">
                <a:solidFill>
                  <a:schemeClr val="tx1"/>
                </a:solidFill>
              </a:rPr>
              <a:t/>
            </a:r>
            <a:br>
              <a:rPr lang="nl-NL" altLang="nl-NL" b="1" dirty="0" smtClean="0">
                <a:solidFill>
                  <a:schemeClr val="tx1"/>
                </a:solidFill>
              </a:rPr>
            </a:br>
            <a:r>
              <a:rPr lang="nl-NL" altLang="nl-NL" b="1" dirty="0" smtClean="0">
                <a:solidFill>
                  <a:schemeClr val="tx1"/>
                </a:solidFill>
              </a:rPr>
              <a:t/>
            </a:r>
            <a:br>
              <a:rPr lang="nl-NL" altLang="nl-NL" b="1" dirty="0" smtClean="0">
                <a:solidFill>
                  <a:schemeClr val="tx1"/>
                </a:solidFill>
              </a:rPr>
            </a:br>
            <a:r>
              <a:rPr lang="nl-NL" altLang="nl-NL" b="1" dirty="0" smtClean="0">
                <a:solidFill>
                  <a:schemeClr val="tx1"/>
                </a:solidFill>
              </a:rPr>
              <a:t>OpenGL 2D transformations </a:t>
            </a:r>
            <a:r>
              <a:rPr lang="nl-NL" altLang="nl-NL" dirty="0" smtClean="0"/>
              <a:t>3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81200"/>
            <a:ext cx="5564188" cy="44719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Initializing the matrix to </a:t>
            </a:r>
            <a:r>
              <a:rPr lang="nl-NL" altLang="nl-NL" sz="2400" b="1" smtClean="0">
                <a:sym typeface="Symbol" pitchFamily="18" charset="2"/>
              </a:rPr>
              <a:t>I</a:t>
            </a:r>
            <a:r>
              <a:rPr lang="nl-NL" altLang="nl-NL" sz="2400" smtClean="0"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glLoadIdentity();</a:t>
            </a:r>
          </a:p>
          <a:p>
            <a:pPr>
              <a:lnSpc>
                <a:spcPct val="90000"/>
              </a:lnSpc>
            </a:pPr>
            <a:endParaRPr lang="nl-NL" altLang="nl-NL" sz="1800" b="1" smtClean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Replace the matrix with </a:t>
            </a:r>
            <a:r>
              <a:rPr lang="nl-NL" altLang="nl-NL" sz="2400" b="1" smtClean="0">
                <a:sym typeface="Symbol" pitchFamily="18" charset="2"/>
              </a:rPr>
              <a:t>M</a:t>
            </a:r>
            <a:r>
              <a:rPr lang="nl-NL" altLang="nl-NL" sz="2400" smtClean="0">
                <a:sym typeface="Symbol" pitchFamily="18" charset="2"/>
              </a:rPr>
              <a:t>:</a:t>
            </a:r>
            <a:endParaRPr lang="nl-NL" altLang="nl-NL" sz="1800" b="1" smtClean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GLfloat M[16]; fill(M);</a:t>
            </a: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glLoadMatrix*(M);</a:t>
            </a:r>
          </a:p>
          <a:p>
            <a:pPr>
              <a:lnSpc>
                <a:spcPct val="90000"/>
              </a:lnSpc>
            </a:pPr>
            <a:endParaRPr lang="nl-NL" altLang="nl-NL" sz="1800" b="1" smtClean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/>
              <a:t>Matrices are specified in </a:t>
            </a:r>
            <a:r>
              <a:rPr lang="nl-NL" altLang="nl-NL" sz="2400" i="1" smtClean="0"/>
              <a:t>column-major </a:t>
            </a:r>
            <a:r>
              <a:rPr lang="nl-NL" altLang="nl-NL" sz="2400" smtClean="0"/>
              <a:t>order: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/>
              <a:t>Multiply current matrix with </a:t>
            </a:r>
            <a:r>
              <a:rPr lang="nl-NL" altLang="nl-NL" sz="2400" b="1" smtClean="0"/>
              <a:t>M</a:t>
            </a:r>
            <a:r>
              <a:rPr lang="nl-NL" altLang="nl-NL" sz="2400" smtClean="0"/>
              <a:t>:</a:t>
            </a: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glMultMatrix*(M);</a:t>
            </a:r>
            <a:endParaRPr lang="nl-NL" altLang="nl-NL" sz="2400" smtClean="0"/>
          </a:p>
          <a:p>
            <a:pPr>
              <a:lnSpc>
                <a:spcPct val="90000"/>
              </a:lnSpc>
              <a:buFontTx/>
              <a:buNone/>
            </a:pPr>
            <a:endParaRPr lang="nl-NL" altLang="nl-NL" sz="1800" b="1" smtClean="0">
              <a:latin typeface="Courier New" pitchFamily="49" charset="0"/>
            </a:endParaRPr>
          </a:p>
        </p:txBody>
      </p:sp>
      <p:graphicFrame>
        <p:nvGraphicFramePr>
          <p:cNvPr id="5530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374063" y="3789363"/>
          <a:ext cx="3817937" cy="1598612"/>
        </p:xfrm>
        <a:graphic>
          <a:graphicData uri="http://schemas.openxmlformats.org/presentationml/2006/ole">
            <p:oleObj spid="_x0000_s29706" name="Equation" r:id="rId3" imgW="2032000" imgH="850900" progId="Equation.3">
              <p:embed/>
            </p:oleObj>
          </a:graphicData>
        </a:graphic>
      </p:graphicFrame>
      <p:sp>
        <p:nvSpPr>
          <p:cNvPr id="55300" name="Text Box 21"/>
          <p:cNvSpPr txBox="1">
            <a:spLocks noChangeArrowheads="1"/>
          </p:cNvSpPr>
          <p:nvPr/>
        </p:nvSpPr>
        <p:spPr bwMode="auto">
          <a:xfrm>
            <a:off x="8737600" y="6019800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7-9:248-253</a:t>
            </a:r>
            <a:endParaRPr lang="en-GB" altLang="nl-NL"/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6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b="1" dirty="0" smtClean="0">
                <a:solidFill>
                  <a:schemeClr val="tx1"/>
                </a:solidFill>
              </a:rPr>
              <a:t>OpenGL 2D transformations 4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81200"/>
            <a:ext cx="10077450" cy="4687888"/>
          </a:xfrm>
        </p:spPr>
        <p:txBody>
          <a:bodyPr/>
          <a:lstStyle/>
          <a:p>
            <a:pPr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Basic transformation functions: generate matrix and post-multiply this with current matrix.</a:t>
            </a:r>
          </a:p>
          <a:p>
            <a:pPr>
              <a:buFontTx/>
              <a:buNone/>
            </a:pPr>
            <a:endParaRPr lang="nl-NL" altLang="nl-NL" sz="24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Translate over [tx, ty, tz]:</a:t>
            </a:r>
          </a:p>
          <a:p>
            <a:pPr>
              <a:buFontTx/>
              <a:buNone/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	glTranslate*(tx, ty, tz);</a:t>
            </a:r>
          </a:p>
          <a:p>
            <a:endParaRPr lang="nl-NL" altLang="nl-NL" sz="1800" b="1" smtClean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Rotate over theta degrees (!) around axis [vx, vy, vz]:</a:t>
            </a:r>
          </a:p>
          <a:p>
            <a:pPr>
              <a:buFontTx/>
              <a:buNone/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	glRotate*(theta, vx, vy, vz);</a:t>
            </a:r>
          </a:p>
          <a:p>
            <a:pPr>
              <a:buFontTx/>
              <a:buNone/>
            </a:pPr>
            <a:endParaRPr lang="nl-NL" altLang="nl-NL" sz="1800" b="1" smtClean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Scale axes with factors sx, sy, sz:</a:t>
            </a:r>
          </a:p>
          <a:p>
            <a:pPr>
              <a:buFontTx/>
              <a:buNone/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	glScale*(sx, sy, sz);</a:t>
            </a:r>
          </a:p>
          <a:p>
            <a:endParaRPr lang="nl-NL" altLang="nl-NL" sz="1800" b="1" smtClean="0">
              <a:latin typeface="Courier New" pitchFamily="49" charset="0"/>
            </a:endParaRPr>
          </a:p>
        </p:txBody>
      </p:sp>
      <p:sp>
        <p:nvSpPr>
          <p:cNvPr id="56324" name="Text Box 21"/>
          <p:cNvSpPr txBox="1">
            <a:spLocks noChangeArrowheads="1"/>
          </p:cNvSpPr>
          <p:nvPr/>
        </p:nvSpPr>
        <p:spPr bwMode="auto">
          <a:xfrm>
            <a:off x="8737600" y="6019800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7-9:248-253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6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b="1" dirty="0" smtClean="0">
                <a:solidFill>
                  <a:schemeClr val="tx1"/>
                </a:solidFill>
              </a:rPr>
              <a:t>OpenGL 2D Transformations 5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54113" y="1981200"/>
            <a:ext cx="11037887" cy="4114800"/>
          </a:xfrm>
        </p:spPr>
        <p:txBody>
          <a:bodyPr/>
          <a:lstStyle/>
          <a:p>
            <a:pPr>
              <a:buFontTx/>
              <a:buNone/>
            </a:pPr>
            <a:r>
              <a:rPr lang="nl-NL" altLang="nl-NL" sz="2800" smtClean="0"/>
              <a:t>OpenGL maintains </a:t>
            </a:r>
            <a:r>
              <a:rPr lang="nl-NL" altLang="nl-NL" sz="2800" i="1" smtClean="0"/>
              <a:t>stacks </a:t>
            </a:r>
            <a:r>
              <a:rPr lang="nl-NL" altLang="nl-NL" sz="2800" smtClean="0"/>
              <a:t>of transformation matrices.</a:t>
            </a:r>
          </a:p>
          <a:p>
            <a:pPr>
              <a:buFontTx/>
              <a:buNone/>
            </a:pPr>
            <a:r>
              <a:rPr lang="nl-NL" altLang="nl-NL" sz="2800" smtClean="0"/>
              <a:t>Two operations:</a:t>
            </a:r>
          </a:p>
          <a:p>
            <a:r>
              <a:rPr lang="nl-NL" altLang="nl-NL" sz="2000" b="1" smtClean="0">
                <a:latin typeface="Courier New" pitchFamily="49" charset="0"/>
              </a:rPr>
              <a:t>glPushMatrix():</a:t>
            </a:r>
          </a:p>
          <a:p>
            <a:pPr lvl="1">
              <a:buFontTx/>
              <a:buNone/>
            </a:pPr>
            <a:r>
              <a:rPr lang="nl-NL" altLang="nl-NL" sz="2400" smtClean="0"/>
              <a:t>Make copy of current matrix and put that on top of the stack;</a:t>
            </a:r>
          </a:p>
          <a:p>
            <a:r>
              <a:rPr lang="nl-NL" altLang="nl-NL" sz="2000" b="1" smtClean="0">
                <a:latin typeface="Courier New" pitchFamily="49" charset="0"/>
              </a:rPr>
              <a:t>glPopMatrix():</a:t>
            </a:r>
          </a:p>
          <a:p>
            <a:pPr lvl="1">
              <a:buFontTx/>
              <a:buNone/>
            </a:pPr>
            <a:r>
              <a:rPr lang="nl-NL" altLang="nl-NL" sz="2400" smtClean="0"/>
              <a:t>Remove top element of the stack.</a:t>
            </a:r>
          </a:p>
          <a:p>
            <a:pPr>
              <a:buFontTx/>
              <a:buNone/>
            </a:pPr>
            <a:endParaRPr lang="nl-NL" altLang="nl-NL" sz="2800" smtClean="0"/>
          </a:p>
          <a:p>
            <a:pPr>
              <a:buFontTx/>
              <a:buNone/>
            </a:pPr>
            <a:r>
              <a:rPr lang="nl-NL" altLang="nl-NL" sz="2800" smtClean="0"/>
              <a:t>Handy for dealing with hierarchical models</a:t>
            </a:r>
          </a:p>
          <a:p>
            <a:pPr>
              <a:buFontTx/>
              <a:buNone/>
            </a:pPr>
            <a:r>
              <a:rPr lang="nl-NL" altLang="nl-NL" sz="2800" smtClean="0"/>
              <a:t>Handy for “undoing” transformations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534400" y="6096000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9-8:324-327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6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b="1" dirty="0" smtClean="0">
                <a:solidFill>
                  <a:schemeClr val="tx1"/>
                </a:solidFill>
              </a:rPr>
              <a:t>OpenGL 2D Transformations 6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smtClean="0"/>
              <a:t>Standard: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glRotate(10, 1, 2, 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glScale(2, 1, 0.5);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glTranslate(1, 2, 3);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glutWireCube(1);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glTranslate(</a:t>
            </a:r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</a:t>
            </a:r>
            <a:r>
              <a:rPr lang="nl-NL" altLang="nl-NL" sz="2000" b="1" smtClean="0">
                <a:latin typeface="Courier New" pitchFamily="49" charset="0"/>
              </a:rPr>
              <a:t>1, </a:t>
            </a:r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</a:t>
            </a:r>
            <a:r>
              <a:rPr lang="nl-NL" altLang="nl-NL" sz="2000" b="1" smtClean="0">
                <a:latin typeface="Courier New" pitchFamily="49" charset="0"/>
              </a:rPr>
              <a:t>2, </a:t>
            </a:r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</a:t>
            </a:r>
            <a:r>
              <a:rPr lang="nl-NL" altLang="nl-NL" sz="2000" b="1" smtClean="0">
                <a:latin typeface="Courier New" pitchFamily="49" charset="0"/>
              </a:rPr>
              <a:t>3);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glScale(0.5, 1, 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glRotate(</a:t>
            </a:r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</a:t>
            </a:r>
            <a:r>
              <a:rPr lang="nl-NL" altLang="nl-NL" sz="2000" b="1" smtClean="0">
                <a:latin typeface="Courier New" pitchFamily="49" charset="0"/>
              </a:rPr>
              <a:t>10, 1, 2, 0);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itchFamily="49" charset="0"/>
            </a:endParaRPr>
          </a:p>
        </p:txBody>
      </p:sp>
      <p:sp>
        <p:nvSpPr>
          <p:cNvPr id="58372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7112000" y="1989138"/>
            <a:ext cx="5080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smtClean="0"/>
              <a:t>Using the stack: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glPushMatrix();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glRotate(10, 1, 2, 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glScale(2, 1, 0.5);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glTranslate(1, 2, 3);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glutWireCube(1);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glPopMatrix();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smtClean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814917" y="5008841"/>
            <a:ext cx="5088467" cy="36933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6671733" y="5008841"/>
            <a:ext cx="3073400" cy="36933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5589032" y="6165850"/>
            <a:ext cx="2156936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nl-NL" altLang="nl-NL">
                <a:solidFill>
                  <a:srgbClr val="FF3300"/>
                </a:solidFill>
              </a:rPr>
              <a:t>Undo transformation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 flipV="1">
            <a:off x="3983567" y="5876926"/>
            <a:ext cx="768351" cy="358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 flipV="1">
            <a:off x="7632700" y="5589589"/>
            <a:ext cx="287867" cy="5746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9132777" y="5589589"/>
            <a:ext cx="213276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nl-NL" altLang="nl-NL">
                <a:solidFill>
                  <a:srgbClr val="FF3300"/>
                </a:solidFill>
              </a:rPr>
              <a:t>Shorter, more robust</a:t>
            </a:r>
          </a:p>
        </p:txBody>
      </p:sp>
      <p:sp>
        <p:nvSpPr>
          <p:cNvPr id="58379" name="Text Box 4"/>
          <p:cNvSpPr txBox="1">
            <a:spLocks noChangeArrowheads="1"/>
          </p:cNvSpPr>
          <p:nvPr/>
        </p:nvSpPr>
        <p:spPr bwMode="auto">
          <a:xfrm>
            <a:off x="8534400" y="6096000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9-8:324-327</a:t>
            </a:r>
            <a:endParaRPr lang="en-GB" altLang="nl-NL"/>
          </a:p>
        </p:txBody>
      </p:sp>
      <p:sp>
        <p:nvSpPr>
          <p:cNvPr id="12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481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7" grpId="0" animBg="1"/>
      <p:bldP spid="51208" grpId="0"/>
      <p:bldP spid="51209" grpId="0" animBg="1"/>
      <p:bldP spid="51210" grpId="0" animBg="1"/>
      <p:bldP spid="51211" grpId="0"/>
    </p:bldLst>
  </p:timing>
</p:sld>
</file>

<file path=ppt/theme/theme1.xml><?xml version="1.0" encoding="utf-8"?>
<a:theme xmlns:a="http://schemas.openxmlformats.org/drawingml/2006/main" name="Computer graph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puter graph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graphics</Template>
  <TotalTime>670</TotalTime>
  <Words>465</Words>
  <Application>Microsoft Office PowerPoint</Application>
  <PresentationFormat>Custom</PresentationFormat>
  <Paragraphs>137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Computer graphics</vt:lpstr>
      <vt:lpstr>1_Computer graphics</vt:lpstr>
      <vt:lpstr>Equation</vt:lpstr>
      <vt:lpstr>      SCHOOL  OF COMPUTING SCIENCE AND ENGINEERING </vt:lpstr>
      <vt:lpstr>  Transformations coordinates conti…</vt:lpstr>
      <vt:lpstr>  Transformations coordinates</vt:lpstr>
      <vt:lpstr>  OpenGL 2D transformations 1</vt:lpstr>
      <vt:lpstr>  OpenGL 2D transformations 2</vt:lpstr>
      <vt:lpstr>  OpenGL 2D transformations 3</vt:lpstr>
      <vt:lpstr>  OpenGL 2D transformations 4</vt:lpstr>
      <vt:lpstr>  OpenGL 2D Transformations 5</vt:lpstr>
      <vt:lpstr>  OpenGL 2D Transformations 6</vt:lpstr>
      <vt:lpstr>  2D transformations summarized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THIRU</cp:lastModifiedBy>
  <cp:revision>111</cp:revision>
  <dcterms:created xsi:type="dcterms:W3CDTF">2020-05-05T09:43:45Z</dcterms:created>
  <dcterms:modified xsi:type="dcterms:W3CDTF">2020-11-25T06:40:08Z</dcterms:modified>
</cp:coreProperties>
</file>