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340" r:id="rId3"/>
    <p:sldId id="343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458EE-7384-42EF-932F-AB39233AB5A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2791-40C7-4B68-9E98-DD4613C4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8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9A5BE3-5A5B-44E3-8AA7-2FF86D79916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BD3C1-236C-4266-A705-0CE62129A05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CAEDAA3-C774-417B-BDA7-EF306AEEC9B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3E2018-2781-4FDB-B3C2-6781341C6A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7666" y="595313"/>
            <a:ext cx="2997200" cy="40163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825FB51-6B9C-4324-A427-6EF1A852C3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99952" y="621327"/>
            <a:ext cx="3375346" cy="40163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IN" dirty="0"/>
              <a:t>Course Name: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97CE12-D510-4F33-9BB5-723BDB17CC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622" y="6435725"/>
            <a:ext cx="5938330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28C0D298-6A73-41EA-A2C5-D9A02D527B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683022" y="6415636"/>
            <a:ext cx="4947356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59B1-2429-42A8-9DF4-8FCB7FFA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618F27-CB8E-40E1-9C77-44F19B3E0D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7376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597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26BD-E764-4A4C-9011-EA352FC8D9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6338" y="2875230"/>
            <a:ext cx="7402512" cy="2832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7400" b="1" cap="none" spc="0">
                <a:ln w="0"/>
                <a:solidFill>
                  <a:schemeClr val="tx1"/>
                </a:solidFill>
                <a:effectLst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FBC8F38-893B-475B-926F-78FE4F7D399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</p:spTree>
    <p:extLst>
      <p:ext uri="{BB962C8B-B14F-4D97-AF65-F5344CB8AC3E}">
        <p14:creationId xmlns:p14="http://schemas.microsoft.com/office/powerpoint/2010/main" val="19463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D3E1D6-7737-41A0-8122-9D180736A63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0B161-5707-460A-A3B7-C31938B5AB7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DBE64E5-8EAF-45B4-8182-9635EF6DD25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31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ed.ac.uk/teaching/courses/cg/index2018.html" TargetMode="External"/><Relationship Id="rId2" Type="http://schemas.openxmlformats.org/officeDocument/2006/relationships/hyperlink" Target="https://www.tutorialspoint.com/computer_graphics/%0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GU%20DATA\2019-2020%20@GU%20Winter\Computer%20Graphics\%0dhttps:\nptel.ac.in\courses\106106090\%0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33AA3-B0DC-4C41-8622-28C53461CA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School of Computing Science and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10BD-CFDC-4706-B5BD-5BED1982A2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4947" y="610711"/>
            <a:ext cx="3966358" cy="401637"/>
          </a:xfrm>
        </p:spPr>
        <p:txBody>
          <a:bodyPr/>
          <a:lstStyle/>
          <a:p>
            <a:r>
              <a:rPr lang="en-IN" dirty="0"/>
              <a:t>Course Code:BTCS2401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B2BC-DF25-469F-8B90-0D8AE4B5DD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2163" y="610710"/>
            <a:ext cx="6940627" cy="401638"/>
          </a:xfrm>
        </p:spPr>
        <p:txBody>
          <a:bodyPr/>
          <a:lstStyle/>
          <a:p>
            <a:r>
              <a:rPr lang="en-IN" dirty="0"/>
              <a:t>Course Name: Computer 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9E84E8-A18B-4E0E-84B7-DDDC1663D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Mr. Damodharan D</a:t>
            </a:r>
            <a:endParaRPr lang="en-I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DACA-5BF7-46C4-A2F4-86B251C944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r>
              <a:rPr kumimoji="0" lang="en-IN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7D14-4651-436E-887F-13AB7163B65C}"/>
              </a:ext>
            </a:extLst>
          </p:cNvPr>
          <p:cNvSpPr txBox="1">
            <a:spLocks/>
          </p:cNvSpPr>
          <p:nvPr/>
        </p:nvSpPr>
        <p:spPr>
          <a:xfrm>
            <a:off x="1838325" y="1770635"/>
            <a:ext cx="8229600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Dimensional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5F96-4260-42DB-9C69-E047D6CD5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81EE7-DCA3-4979-AB6F-A5AEE80D3532}"/>
              </a:ext>
            </a:extLst>
          </p:cNvPr>
          <p:cNvSpPr txBox="1">
            <a:spLocks noChangeArrowheads="1"/>
          </p:cNvSpPr>
          <p:nvPr/>
        </p:nvSpPr>
        <p:spPr>
          <a:xfrm>
            <a:off x="741405" y="1303637"/>
            <a:ext cx="1035496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IE" altLang="en-US" b="1" dirty="0">
                <a:latin typeface="Times New Roman" panose="02020603050405020304" pitchFamily="18" charset="0"/>
              </a:rPr>
              <a:t>CASE – II </a:t>
            </a:r>
            <a:r>
              <a:rPr lang="en-IE" altLang="en-US" dirty="0">
                <a:latin typeface="Times New Roman" panose="02020603050405020304" pitchFamily="18" charset="0"/>
              </a:rPr>
              <a:t>Assigning region codes to endpoints for </a:t>
            </a:r>
            <a:r>
              <a:rPr lang="en-IE" altLang="en-US" b="1" i="1" dirty="0">
                <a:latin typeface="Times New Roman" panose="02020603050405020304" pitchFamily="18" charset="0"/>
              </a:rPr>
              <a:t>Canonical Perspective View Volume</a:t>
            </a:r>
            <a:r>
              <a:rPr lang="en-IE" altLang="en-US" dirty="0">
                <a:latin typeface="Times New Roman" panose="02020603050405020304" pitchFamily="18" charset="0"/>
              </a:rPr>
              <a:t>  defined by: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i="1" dirty="0">
                <a:latin typeface="Times New Roman" panose="02020603050405020304" pitchFamily="18" charset="0"/>
              </a:rPr>
              <a:t>	x = -z , x = z;	y = -z,  y = z;		z = </a:t>
            </a:r>
            <a:r>
              <a:rPr lang="en-GB" altLang="en-US" i="1" dirty="0" err="1">
                <a:latin typeface="Times New Roman" panose="02020603050405020304" pitchFamily="18" charset="0"/>
              </a:rPr>
              <a:t>z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f</a:t>
            </a:r>
            <a:r>
              <a:rPr lang="en-GB" altLang="en-US" i="1" dirty="0">
                <a:latin typeface="Times New Roman" panose="02020603050405020304" pitchFamily="18" charset="0"/>
              </a:rPr>
              <a:t> , z = 1</a:t>
            </a:r>
            <a:r>
              <a:rPr lang="en-IE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The bit codes can be set to true(1) or false(0) for depending on the test for these equations as follows: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</a:t>
            </a:r>
            <a:r>
              <a:rPr lang="en-IE" altLang="en-US" sz="1800" dirty="0">
                <a:latin typeface="Courier New" panose="02070309020205020404" pitchFamily="49" charset="0"/>
              </a:rPr>
              <a:t>Bit 1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Above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(y-z)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2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Below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(-z-y)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3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Right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(x-z)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4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Left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(-z-x)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5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Behind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(z-1)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6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Front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</a:t>
            </a:r>
            <a:r>
              <a:rPr lang="en-IE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z</a:t>
            </a:r>
            <a:r>
              <a:rPr lang="en-IE" altLang="en-US" sz="1800" i="1" baseline="-25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-z)</a:t>
            </a:r>
            <a:endParaRPr lang="en-IE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1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BB20-5D2C-4852-8370-F23477D2F1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A2D7CF-5D3C-448C-A36F-72D7E028DFF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1105535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>
                <a:latin typeface="Times New Roman" panose="02020603050405020304" pitchFamily="18" charset="0"/>
              </a:rPr>
              <a:t>To clip lines we first label all end points with the appropriate region codes.</a:t>
            </a:r>
          </a:p>
          <a:p>
            <a:r>
              <a:rPr lang="en-GB" altLang="en-US" dirty="0">
                <a:latin typeface="Times New Roman" panose="02020603050405020304" pitchFamily="18" charset="0"/>
              </a:rPr>
              <a:t>Classify the category of the Line segment as follows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altLang="en-US" sz="2000" b="1" i="1" dirty="0">
                <a:latin typeface="Times New Roman" panose="02020603050405020304" pitchFamily="18" charset="0"/>
              </a:rPr>
              <a:t>Visible</a:t>
            </a:r>
            <a:r>
              <a:rPr lang="en-GB" altLang="en-US" sz="2000" dirty="0">
                <a:latin typeface="Times New Roman" panose="02020603050405020304" pitchFamily="18" charset="0"/>
              </a:rPr>
              <a:t>: if both end points are 000000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altLang="en-US" sz="2000" b="1" i="1" dirty="0">
                <a:latin typeface="Times New Roman" panose="02020603050405020304" pitchFamily="18" charset="0"/>
              </a:rPr>
              <a:t>Invisible</a:t>
            </a:r>
            <a:r>
              <a:rPr lang="en-GB" altLang="en-US" sz="2000" dirty="0">
                <a:latin typeface="Times New Roman" panose="02020603050405020304" pitchFamily="18" charset="0"/>
              </a:rPr>
              <a:t>: if the bitwise logical AND is not 000000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altLang="en-US" sz="2000" b="1" i="1" dirty="0">
                <a:latin typeface="Times New Roman" panose="02020603050405020304" pitchFamily="18" charset="0"/>
              </a:rPr>
              <a:t>Clipping Candidate</a:t>
            </a:r>
            <a:r>
              <a:rPr lang="en-GB" altLang="en-US" sz="2000" dirty="0">
                <a:latin typeface="Times New Roman" panose="02020603050405020304" pitchFamily="18" charset="0"/>
              </a:rPr>
              <a:t>: if the bitwise logical AND is 000000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We can trivially accept all lines with both end-points in the [000000] region.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We can trivially reject all lines whose end points share a common bit in any position.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4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A07A-8ECA-4184-B121-4004A01EBA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AADGHYQ0">
            <a:extLst>
              <a:ext uri="{FF2B5EF4-FFF2-40B4-BE49-F238E27FC236}">
                <a16:creationId xmlns:a16="http://schemas.microsoft.com/office/drawing/2014/main" id="{C6D3C1E4-5F15-48D3-92F0-1FCFE677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15070" r="20642" b="35764"/>
          <a:stretch>
            <a:fillRect/>
          </a:stretch>
        </p:blipFill>
        <p:spPr bwMode="auto">
          <a:xfrm>
            <a:off x="2672556" y="1558881"/>
            <a:ext cx="6846887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78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C679-8344-400C-A075-EE4B482E38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882F78-0A43-4DA4-AC79-8A4CB1FB2D1F}"/>
              </a:ext>
            </a:extLst>
          </p:cNvPr>
          <p:cNvSpPr txBox="1">
            <a:spLocks noChangeArrowheads="1"/>
          </p:cNvSpPr>
          <p:nvPr/>
        </p:nvSpPr>
        <p:spPr>
          <a:xfrm>
            <a:off x="568325" y="1166018"/>
            <a:ext cx="1105535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>
                <a:latin typeface="Times New Roman" panose="02020603050405020304" pitchFamily="18" charset="0"/>
              </a:rPr>
              <a:t>For clipping equations for three dimensional line segments are given in their parametric form.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For a line segment with end points 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y1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z1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h1</a:t>
            </a:r>
            <a:r>
              <a:rPr lang="en-IE" altLang="en-US" dirty="0">
                <a:latin typeface="Times New Roman" panose="02020603050405020304" pitchFamily="18" charset="0"/>
              </a:rPr>
              <a:t>) and 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y2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z2</a:t>
            </a:r>
            <a:r>
              <a:rPr lang="en-IE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E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h2</a:t>
            </a:r>
            <a:r>
              <a:rPr lang="en-IE" altLang="en-US" dirty="0">
                <a:latin typeface="Times New Roman" panose="02020603050405020304" pitchFamily="18" charset="0"/>
              </a:rPr>
              <a:t>) the parametric equation describing any point on the line is:</a:t>
            </a:r>
          </a:p>
          <a:p>
            <a:endParaRPr lang="en-IE" altLang="en-US" dirty="0">
              <a:latin typeface="Times New Roman" panose="02020603050405020304" pitchFamily="18" charset="0"/>
            </a:endParaRPr>
          </a:p>
          <a:p>
            <a:r>
              <a:rPr lang="en-IE" altLang="en-US" dirty="0">
                <a:latin typeface="Times New Roman" panose="02020603050405020304" pitchFamily="18" charset="0"/>
              </a:rPr>
              <a:t>From this parametric equation of a line we can generate the equations for the homogeneous coordinates: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2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D39A-FCD8-49B9-9A48-CD882FD8F6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E681A-E9DE-4278-BF79-D83E1EDE8C0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33500"/>
            <a:ext cx="11084011" cy="552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>
                <a:latin typeface="Times New Roman" panose="02020603050405020304" pitchFamily="18" charset="0"/>
              </a:rPr>
              <a:t>Consider the line P</a:t>
            </a:r>
            <a:r>
              <a:rPr lang="en-IE" altLang="en-US" baseline="-25000" dirty="0">
                <a:latin typeface="Times New Roman" panose="02020603050405020304" pitchFamily="18" charset="0"/>
              </a:rPr>
              <a:t>1</a:t>
            </a:r>
            <a:r>
              <a:rPr lang="en-IE" altLang="en-US" dirty="0">
                <a:latin typeface="Times New Roman" panose="02020603050405020304" pitchFamily="18" charset="0"/>
              </a:rPr>
              <a:t>[000010] to P</a:t>
            </a:r>
            <a:r>
              <a:rPr lang="en-IE" altLang="en-US" baseline="-25000" dirty="0">
                <a:latin typeface="Times New Roman" panose="02020603050405020304" pitchFamily="18" charset="0"/>
              </a:rPr>
              <a:t>2</a:t>
            </a:r>
            <a:r>
              <a:rPr lang="en-IE" altLang="en-US" dirty="0">
                <a:latin typeface="Times New Roman" panose="02020603050405020304" pitchFamily="18" charset="0"/>
              </a:rPr>
              <a:t>[001001]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Because the lines have different values in bit 2 we know the line crosses the right boundary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4" descr="AADGHYQ0">
            <a:extLst>
              <a:ext uri="{FF2B5EF4-FFF2-40B4-BE49-F238E27FC236}">
                <a16:creationId xmlns:a16="http://schemas.microsoft.com/office/drawing/2014/main" id="{06149280-5AC0-454F-9AC3-A987340F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15070" r="20642" b="35764"/>
          <a:stretch>
            <a:fillRect/>
          </a:stretch>
        </p:blipFill>
        <p:spPr bwMode="auto">
          <a:xfrm>
            <a:off x="4457185" y="2684462"/>
            <a:ext cx="6194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1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412-82F2-4D22-B801-7AE248CDB5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63737" y="281054"/>
            <a:ext cx="9605963" cy="64928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E6F2E57-F49E-4EB8-8457-0E32AC44DECE}"/>
              </a:ext>
            </a:extLst>
          </p:cNvPr>
          <p:cNvSpPr txBox="1">
            <a:spLocks/>
          </p:cNvSpPr>
          <p:nvPr/>
        </p:nvSpPr>
        <p:spPr>
          <a:xfrm>
            <a:off x="769215" y="1541402"/>
            <a:ext cx="10910166" cy="46654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Text books</a:t>
            </a: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Donald Hearn and M Pauline Baker, “Computer Graphics C Version”, Pearson Education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99060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 Books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Amrendra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Sinha and Arun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Computer Graphics”, TMH16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Steven Harrington, “Computer Graphics: A Programming Approach” , TMH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Rogers, “ Procedural Elements of Computer Graphics”, McGraw Hill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Additional online materials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https://www.tutorialspoint.com/computer_graphics/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https://www.inf.ed.ac.uk/teaching/courses/cg/index2018.html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https://nptel.ac.in/courses/106106090/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0F20-6282-4B49-9BA3-60A5DDB1C593}"/>
              </a:ext>
            </a:extLst>
          </p:cNvPr>
          <p:cNvSpPr txBox="1"/>
          <p:nvPr/>
        </p:nvSpPr>
        <p:spPr>
          <a:xfrm>
            <a:off x="2731076" y="1123299"/>
            <a:ext cx="5738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7B48-B59A-4F50-87D0-95C23C09BE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09895" y="2574810"/>
            <a:ext cx="7402512" cy="28321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8F14FC-97DE-4129-95B0-722FDDB9DE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56509" y="306528"/>
            <a:ext cx="9605963" cy="649287"/>
          </a:xfrm>
        </p:spPr>
        <p:txBody>
          <a:bodyPr/>
          <a:lstStyle/>
          <a:p>
            <a:r>
              <a:rPr lang="en-IN" dirty="0"/>
              <a:t>GALGOTIAS UNIVERSITY</a:t>
            </a:r>
          </a:p>
        </p:txBody>
      </p:sp>
    </p:spTree>
    <p:extLst>
      <p:ext uri="{BB962C8B-B14F-4D97-AF65-F5344CB8AC3E}">
        <p14:creationId xmlns:p14="http://schemas.microsoft.com/office/powerpoint/2010/main" val="104953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FA28-4A2F-445A-BC08-55E362B77C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6CB85-7501-4965-9F31-1F88868E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 III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Clipping</a:t>
            </a:r>
          </a:p>
          <a:p>
            <a:pPr lvl="4" algn="just"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Pipeline			</a:t>
            </a:r>
          </a:p>
        </p:txBody>
      </p:sp>
    </p:spTree>
    <p:extLst>
      <p:ext uri="{BB962C8B-B14F-4D97-AF65-F5344CB8AC3E}">
        <p14:creationId xmlns:p14="http://schemas.microsoft.com/office/powerpoint/2010/main" val="309188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0C32-DD91-434E-AD0F-95F7CB705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dirty="0">
                <a:latin typeface="Times New Roman" panose="02020603050405020304" pitchFamily="18" charset="0"/>
              </a:rPr>
              <a:t>3D Clipping</a:t>
            </a:r>
            <a:endParaRPr lang="en-GB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26C1F0-C672-4766-899B-2A3ED597242B}"/>
              </a:ext>
            </a:extLst>
          </p:cNvPr>
          <p:cNvSpPr txBox="1">
            <a:spLocks noChangeArrowheads="1"/>
          </p:cNvSpPr>
          <p:nvPr/>
        </p:nvSpPr>
        <p:spPr>
          <a:xfrm>
            <a:off x="704335" y="1068859"/>
            <a:ext cx="1105535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>
                <a:latin typeface="Times New Roman" panose="02020603050405020304" pitchFamily="18" charset="0"/>
              </a:rPr>
              <a:t>Just like the case in two dimensions, clipping removes objects that will not be visible from the scene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The point of this is to remove computational effort</a:t>
            </a:r>
          </a:p>
          <a:p>
            <a:r>
              <a:rPr lang="en-IE" altLang="en-US" dirty="0">
                <a:latin typeface="Times New Roman" panose="02020603050405020304" pitchFamily="18" charset="0"/>
              </a:rPr>
              <a:t>3-D clipping is achieved in two basic steps</a:t>
            </a:r>
          </a:p>
          <a:p>
            <a:pPr marL="457200" lvl="1" indent="0">
              <a:buNone/>
            </a:pPr>
            <a:r>
              <a:rPr lang="en-IE" altLang="en-US" sz="2000" dirty="0">
                <a:latin typeface="Times New Roman" panose="02020603050405020304" pitchFamily="18" charset="0"/>
              </a:rPr>
              <a:t>Discard objects that can’t be viewed</a:t>
            </a:r>
          </a:p>
          <a:p>
            <a:pPr lvl="2"/>
            <a:r>
              <a:rPr lang="en-IE" altLang="en-US" sz="1800" dirty="0">
                <a:latin typeface="Times New Roman" panose="02020603050405020304" pitchFamily="18" charset="0"/>
              </a:rPr>
              <a:t>i.e. objects that are behind the camera, outside the field of view, or too far away</a:t>
            </a:r>
          </a:p>
          <a:p>
            <a:pPr marL="457200" lvl="1" indent="0">
              <a:buNone/>
            </a:pPr>
            <a:r>
              <a:rPr lang="en-IE" altLang="en-US" sz="2000" dirty="0">
                <a:latin typeface="Times New Roman" panose="02020603050405020304" pitchFamily="18" charset="0"/>
              </a:rPr>
              <a:t>Clip objects that intersect with any clipping plane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485EBD2-6332-432B-A9A3-181D4A5B611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600200"/>
            <a:ext cx="1034260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Objects that are partially within the viewing volume need to be clipped – just like the 2D case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4" descr="009">
            <a:extLst>
              <a:ext uri="{FF2B5EF4-FFF2-40B4-BE49-F238E27FC236}">
                <a16:creationId xmlns:a16="http://schemas.microsoft.com/office/drawing/2014/main" id="{F1EE7E48-27F7-45E5-93D5-243684EC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50" y="2829311"/>
            <a:ext cx="58102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662146-F884-4B70-B54E-1844A47E0A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4700" y="207963"/>
            <a:ext cx="9605963" cy="649287"/>
          </a:xfrm>
        </p:spPr>
        <p:txBody>
          <a:bodyPr/>
          <a:lstStyle/>
          <a:p>
            <a:r>
              <a:rPr lang="en-IE" altLang="en-US" dirty="0">
                <a:latin typeface="Times New Roman" panose="02020603050405020304" pitchFamily="18" charset="0"/>
              </a:rPr>
              <a:t>3D Clipping</a:t>
            </a:r>
            <a:endParaRPr lang="en-GB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96B1-2944-4095-9D48-99A7891B57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dirty="0">
                <a:latin typeface="Times New Roman" panose="02020603050405020304" pitchFamily="18" charset="0"/>
              </a:rPr>
              <a:t>Clipping Algorithms</a:t>
            </a:r>
            <a:endParaRPr lang="en-GB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743AB-61CD-465F-B4FB-4F8A4C999D1C}"/>
              </a:ext>
            </a:extLst>
          </p:cNvPr>
          <p:cNvSpPr txBox="1">
            <a:spLocks noChangeArrowheads="1"/>
          </p:cNvSpPr>
          <p:nvPr/>
        </p:nvSpPr>
        <p:spPr>
          <a:xfrm>
            <a:off x="1023551" y="1166018"/>
            <a:ext cx="10144897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3D clipping algorithms are direct adaptation of 2D clipping algorithms with following modifications:</a:t>
            </a:r>
          </a:p>
          <a:p>
            <a:pPr marL="609600" indent="-609600">
              <a:buFontTx/>
              <a:buAutoNum type="arabicPeriod"/>
            </a:pPr>
            <a:r>
              <a:rPr lang="en-IE" altLang="en-US" b="1" i="1" dirty="0">
                <a:latin typeface="Times New Roman" panose="02020603050405020304" pitchFamily="18" charset="0"/>
              </a:rPr>
              <a:t>For Cohen Sutherland</a:t>
            </a:r>
            <a:r>
              <a:rPr lang="en-IE" altLang="en-US" b="1" dirty="0">
                <a:latin typeface="Times New Roman" panose="02020603050405020304" pitchFamily="18" charset="0"/>
              </a:rPr>
              <a:t>:</a:t>
            </a:r>
            <a:r>
              <a:rPr lang="en-IE" altLang="en-US" dirty="0">
                <a:latin typeface="Times New Roman" panose="02020603050405020304" pitchFamily="18" charset="0"/>
              </a:rPr>
              <a:t> Assignment of out codes</a:t>
            </a:r>
          </a:p>
          <a:p>
            <a:pPr marL="609600" indent="-609600">
              <a:buFontTx/>
              <a:buAutoNum type="arabicPeriod"/>
            </a:pPr>
            <a:r>
              <a:rPr lang="en-IE" altLang="en-US" b="1" i="1" dirty="0">
                <a:latin typeface="Times New Roman" panose="02020603050405020304" pitchFamily="18" charset="0"/>
              </a:rPr>
              <a:t>For Liang-Barsky:</a:t>
            </a:r>
            <a:r>
              <a:rPr lang="en-IE" altLang="en-US" dirty="0">
                <a:latin typeface="Times New Roman" panose="02020603050405020304" pitchFamily="18" charset="0"/>
              </a:rPr>
              <a:t> Introduction of new equations</a:t>
            </a:r>
          </a:p>
          <a:p>
            <a:pPr marL="609600" indent="-609600">
              <a:buFontTx/>
              <a:buAutoNum type="arabicPeriod"/>
            </a:pPr>
            <a:r>
              <a:rPr lang="en-IE" altLang="en-US" b="1" i="1" dirty="0">
                <a:latin typeface="Times New Roman" panose="02020603050405020304" pitchFamily="18" charset="0"/>
              </a:rPr>
              <a:t>For Sutherland </a:t>
            </a:r>
            <a:r>
              <a:rPr lang="en-IE" altLang="en-US" b="1" i="1" dirty="0" err="1">
                <a:latin typeface="Times New Roman" panose="02020603050405020304" pitchFamily="18" charset="0"/>
              </a:rPr>
              <a:t>Hodgeman</a:t>
            </a:r>
            <a:r>
              <a:rPr lang="en-IE" altLang="en-US" b="1" i="1" dirty="0">
                <a:latin typeface="Times New Roman" panose="02020603050405020304" pitchFamily="18" charset="0"/>
              </a:rPr>
              <a:t>:</a:t>
            </a:r>
            <a:r>
              <a:rPr lang="en-IE" altLang="en-US" dirty="0">
                <a:latin typeface="Times New Roman" panose="02020603050405020304" pitchFamily="18" charset="0"/>
              </a:rPr>
              <a:t> Inside/Out side Test</a:t>
            </a:r>
          </a:p>
          <a:p>
            <a:pPr marL="609600" indent="-609600">
              <a:buFontTx/>
              <a:buAutoNum type="arabicPeriod"/>
            </a:pPr>
            <a:r>
              <a:rPr lang="en-IE" altLang="en-US" b="1" i="1" dirty="0">
                <a:latin typeface="Times New Roman" panose="02020603050405020304" pitchFamily="18" charset="0"/>
              </a:rPr>
              <a:t>In general:</a:t>
            </a:r>
            <a:r>
              <a:rPr lang="en-IE" altLang="en-US" b="1" dirty="0">
                <a:latin typeface="Times New Roman" panose="02020603050405020304" pitchFamily="18" charset="0"/>
              </a:rPr>
              <a:t> </a:t>
            </a:r>
            <a:r>
              <a:rPr lang="en-IE" altLang="en-US" dirty="0">
                <a:latin typeface="Times New Roman" panose="02020603050405020304" pitchFamily="18" charset="0"/>
              </a:rPr>
              <a:t>Finding the intersection of Line with plane.</a:t>
            </a:r>
          </a:p>
        </p:txBody>
      </p:sp>
    </p:spTree>
    <p:extLst>
      <p:ext uri="{BB962C8B-B14F-4D97-AF65-F5344CB8AC3E}">
        <p14:creationId xmlns:p14="http://schemas.microsoft.com/office/powerpoint/2010/main" val="13408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2435-8956-4C25-9CA6-91C5CEAD10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B3DC2-E681-4F91-9789-DE517BED707E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600200"/>
            <a:ext cx="1079980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>
                <a:latin typeface="Times New Roman" panose="02020603050405020304" pitchFamily="18" charset="0"/>
              </a:rPr>
              <a:t>Similar to the case in two dimensions, we divide the world into regions</a:t>
            </a:r>
          </a:p>
          <a:p>
            <a:r>
              <a:rPr lang="en-IE" altLang="en-US">
                <a:latin typeface="Times New Roman" panose="02020603050405020304" pitchFamily="18" charset="0"/>
              </a:rPr>
              <a:t>This time we use a 6-bit region code to give us </a:t>
            </a:r>
            <a:r>
              <a:rPr lang="en-IE" altLang="en-US" b="1">
                <a:latin typeface="Times New Roman" panose="02020603050405020304" pitchFamily="18" charset="0"/>
              </a:rPr>
              <a:t>27 different region codes</a:t>
            </a:r>
          </a:p>
          <a:p>
            <a:r>
              <a:rPr lang="en-IE" altLang="en-US">
                <a:latin typeface="Times New Roman" panose="02020603050405020304" pitchFamily="18" charset="0"/>
              </a:rPr>
              <a:t>The bits in these regions codes are as follows: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27">
            <a:extLst>
              <a:ext uri="{FF2B5EF4-FFF2-40B4-BE49-F238E27FC236}">
                <a16:creationId xmlns:a16="http://schemas.microsoft.com/office/drawing/2014/main" id="{874A20FF-3793-48B6-AEEE-4FED9F5F8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44862"/>
              </p:ext>
            </p:extLst>
          </p:nvPr>
        </p:nvGraphicFramePr>
        <p:xfrm>
          <a:off x="1447800" y="4419600"/>
          <a:ext cx="7999854" cy="852488"/>
        </p:xfrm>
        <a:graphic>
          <a:graphicData uri="http://schemas.openxmlformats.org/drawingml/2006/table">
            <a:tbl>
              <a:tblPr/>
              <a:tblGrid>
                <a:gridCol w="133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Above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Below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Behind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Front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27F1-B4C3-4F47-9D65-140638C4B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AADGHYP0">
            <a:extLst>
              <a:ext uri="{FF2B5EF4-FFF2-40B4-BE49-F238E27FC236}">
                <a16:creationId xmlns:a16="http://schemas.microsoft.com/office/drawing/2014/main" id="{CE0764ED-AC74-481A-8BDE-4017AF2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 t="11250" r="24301" b="28310"/>
          <a:stretch>
            <a:fillRect/>
          </a:stretch>
        </p:blipFill>
        <p:spPr bwMode="auto">
          <a:xfrm>
            <a:off x="2786261" y="856663"/>
            <a:ext cx="7753909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5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7C70-ED15-4FC0-AE38-9D5425698A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3D Cohen-Sutherland Line Clipping</a:t>
            </a:r>
          </a:p>
          <a:p>
            <a:endParaRPr lang="en-IN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53B74E4-2BCF-45D2-87C8-4FA05AAD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9" y="1277837"/>
            <a:ext cx="4535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Now we use a 6 bit out code to handle the near and far plane.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testing strategy is virtually identical to the 2D case.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89D402-74DF-4704-88C5-352060DD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11" y="1321301"/>
            <a:ext cx="4999153" cy="4529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161B9D-AA21-45BB-98E3-9F827D0D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90" y="3026495"/>
            <a:ext cx="3620530" cy="33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A31F-21AB-47D5-873E-7BDF786B7E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en-US" sz="2800" dirty="0">
                <a:latin typeface="Times New Roman" panose="02020603050405020304" pitchFamily="18" charset="0"/>
              </a:rPr>
              <a:t>3D Cohen-Sutherland Line Clipping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2CB05-034D-4AC4-8EC7-D8B5F5294D56}"/>
              </a:ext>
            </a:extLst>
          </p:cNvPr>
          <p:cNvSpPr txBox="1">
            <a:spLocks noChangeArrowheads="1"/>
          </p:cNvSpPr>
          <p:nvPr/>
        </p:nvSpPr>
        <p:spPr>
          <a:xfrm>
            <a:off x="753762" y="1254211"/>
            <a:ext cx="1039203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IE" altLang="en-US" b="1" dirty="0">
                <a:latin typeface="Times New Roman" panose="02020603050405020304" pitchFamily="18" charset="0"/>
              </a:rPr>
              <a:t>CASE – I </a:t>
            </a:r>
            <a:r>
              <a:rPr lang="en-IE" altLang="en-US" dirty="0">
                <a:latin typeface="Times New Roman" panose="02020603050405020304" pitchFamily="18" charset="0"/>
              </a:rPr>
              <a:t>Assigning region codes to endpoints for </a:t>
            </a:r>
            <a:r>
              <a:rPr lang="en-IE" altLang="en-US" b="1" i="1" dirty="0">
                <a:latin typeface="Times New Roman" panose="02020603050405020304" pitchFamily="18" charset="0"/>
              </a:rPr>
              <a:t>Canonical Parallel View Volume</a:t>
            </a:r>
            <a:r>
              <a:rPr lang="en-IE" altLang="en-US" dirty="0">
                <a:latin typeface="Times New Roman" panose="02020603050405020304" pitchFamily="18" charset="0"/>
              </a:rPr>
              <a:t>  defined by: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i="1" dirty="0">
                <a:latin typeface="Times New Roman" panose="02020603050405020304" pitchFamily="18" charset="0"/>
              </a:rPr>
              <a:t>	x = 0 , x = 1;	y = 0,  y = 1;		z = 0, z = 1</a:t>
            </a:r>
            <a:r>
              <a:rPr lang="en-IE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The bit codes can be set to true(1) or false(0) for depending on the test for these equations as follows: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	</a:t>
            </a:r>
            <a:r>
              <a:rPr lang="en-IE" altLang="en-US" sz="1800" dirty="0">
                <a:latin typeface="Courier New" panose="02070309020205020404" pitchFamily="49" charset="0"/>
              </a:rPr>
              <a:t>Bit 1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Above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(y-1)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2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Below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(-y)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3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Right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(x-1)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4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Left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(-x)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5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Behind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(z-1)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altLang="en-US" sz="1800" dirty="0">
                <a:latin typeface="Courier New" panose="02070309020205020404" pitchFamily="49" charset="0"/>
              </a:rPr>
              <a:t>	Bit 6 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≡ endpoint is </a:t>
            </a:r>
            <a:r>
              <a:rPr lang="en-IE" altLang="en-US" sz="1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Front</a:t>
            </a:r>
            <a:r>
              <a:rPr lang="en-IE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view volume = sign (-z)</a:t>
            </a:r>
            <a:endParaRPr lang="en-IE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3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934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N</dc:creator>
  <cp:lastModifiedBy>Damodharan D</cp:lastModifiedBy>
  <cp:revision>385</cp:revision>
  <dcterms:created xsi:type="dcterms:W3CDTF">2020-10-16T05:05:42Z</dcterms:created>
  <dcterms:modified xsi:type="dcterms:W3CDTF">2020-12-01T19:25:15Z</dcterms:modified>
</cp:coreProperties>
</file>