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340" r:id="rId3"/>
    <p:sldId id="341" r:id="rId4"/>
    <p:sldId id="345" r:id="rId5"/>
    <p:sldId id="359" r:id="rId6"/>
    <p:sldId id="360" r:id="rId7"/>
    <p:sldId id="361" r:id="rId8"/>
    <p:sldId id="362" r:id="rId9"/>
    <p:sldId id="363" r:id="rId10"/>
    <p:sldId id="357" r:id="rId11"/>
    <p:sldId id="358" r:id="rId12"/>
    <p:sldId id="269" r:id="rId13"/>
    <p:sldId id="35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458EE-7384-42EF-932F-AB39233AB5AD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12791-40C7-4B68-9E98-DD4613C4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8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F9A5BE3-5A5B-44E3-8AA7-2FF86D79916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ABD3C1-236C-4266-A705-0CE62129A05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CAEDAA3-C774-417B-BDA7-EF306AEEC9B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45492" y="20089"/>
            <a:ext cx="9605963" cy="649287"/>
          </a:xfrm>
          <a:prstGeom prst="rect">
            <a:avLst/>
          </a:prstGeom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3E2018-2781-4FDB-B3C2-6781341C6A3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7666" y="595313"/>
            <a:ext cx="2997200" cy="401637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825FB51-6B9C-4324-A427-6EF1A852C39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99952" y="621327"/>
            <a:ext cx="3375346" cy="401638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IN" dirty="0"/>
              <a:t>Course Name: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C97CE12-D510-4F33-9BB5-723BDB17CC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622" y="6435725"/>
            <a:ext cx="5938330" cy="42227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Tinos"/>
              </a:defRPr>
            </a:lvl1pPr>
            <a:lvl2pPr>
              <a:defRPr>
                <a:solidFill>
                  <a:schemeClr val="bg1"/>
                </a:solidFill>
                <a:latin typeface="Tinos"/>
              </a:defRPr>
            </a:lvl2pPr>
            <a:lvl3pPr>
              <a:defRPr>
                <a:solidFill>
                  <a:schemeClr val="bg1"/>
                </a:solidFill>
                <a:latin typeface="Tinos"/>
              </a:defRPr>
            </a:lvl3pPr>
            <a:lvl4pPr>
              <a:defRPr>
                <a:solidFill>
                  <a:schemeClr val="bg1"/>
                </a:solidFill>
                <a:latin typeface="Tinos"/>
              </a:defRPr>
            </a:lvl4pPr>
            <a:lvl5pPr>
              <a:defRPr>
                <a:solidFill>
                  <a:schemeClr val="bg1"/>
                </a:solidFill>
                <a:latin typeface="Tinos"/>
              </a:defRPr>
            </a:lvl5pPr>
          </a:lstStyle>
          <a:p>
            <a:pPr lvl="0"/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Faculty Name: </a:t>
            </a:r>
            <a:endParaRPr lang="en-IN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28C0D298-6A73-41EA-A2C5-D9A02D527B4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683022" y="6415636"/>
            <a:ext cx="4947356" cy="42227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Tinos"/>
              </a:defRPr>
            </a:lvl1pPr>
            <a:lvl2pPr>
              <a:defRPr>
                <a:solidFill>
                  <a:schemeClr val="bg1"/>
                </a:solidFill>
                <a:latin typeface="Tinos"/>
              </a:defRPr>
            </a:lvl2pPr>
            <a:lvl3pPr>
              <a:defRPr>
                <a:solidFill>
                  <a:schemeClr val="bg1"/>
                </a:solidFill>
                <a:latin typeface="Tinos"/>
              </a:defRPr>
            </a:lvl3pPr>
            <a:lvl4pPr>
              <a:defRPr>
                <a:solidFill>
                  <a:schemeClr val="bg1"/>
                </a:solidFill>
                <a:latin typeface="Tinos"/>
              </a:defRPr>
            </a:lvl4pPr>
            <a:lvl5pPr>
              <a:defRPr>
                <a:solidFill>
                  <a:schemeClr val="bg1"/>
                </a:solidFill>
                <a:latin typeface="Tinos"/>
              </a:defRPr>
            </a:lvl5pPr>
          </a:lstStyle>
          <a:p>
            <a:pPr lvl="0"/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59B1-2429-42A8-9DF4-8FCB7FFA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279525"/>
            <a:ext cx="10890250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5618F27-CB8E-40E1-9C77-44F19B3E0D8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45492" y="207376"/>
            <a:ext cx="9605963" cy="649287"/>
          </a:xfrm>
          <a:prstGeom prst="rect">
            <a:avLst/>
          </a:prstGeom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5976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26BD-E764-4A4C-9011-EA352FC8D98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46338" y="2875230"/>
            <a:ext cx="7402512" cy="2832100"/>
          </a:xfrm>
          <a:prstGeom prst="rect">
            <a:avLst/>
          </a:prstGeom>
        </p:spPr>
        <p:txBody>
          <a:bodyPr/>
          <a:lstStyle>
            <a:lvl1pPr algn="ctr">
              <a:buNone/>
              <a:defRPr sz="7400" b="1" cap="none" spc="0">
                <a:ln w="0"/>
                <a:solidFill>
                  <a:schemeClr val="tx1"/>
                </a:solidFill>
                <a:effectLst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FBC8F38-893B-475B-926F-78FE4F7D399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45492" y="20089"/>
            <a:ext cx="9605963" cy="649287"/>
          </a:xfrm>
          <a:prstGeom prst="rect">
            <a:avLst/>
          </a:prstGeom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</a:t>
            </a:r>
          </a:p>
        </p:txBody>
      </p:sp>
    </p:spTree>
    <p:extLst>
      <p:ext uri="{BB962C8B-B14F-4D97-AF65-F5344CB8AC3E}">
        <p14:creationId xmlns:p14="http://schemas.microsoft.com/office/powerpoint/2010/main" val="194632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D3E1D6-7737-41A0-8122-9D180736A63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0B161-5707-460A-A3B7-C31938B5AB7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DBE64E5-8EAF-45B4-8182-9635EF6DD25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310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ed.ac.uk/teaching/courses/cg/index2018.html" TargetMode="External"/><Relationship Id="rId2" Type="http://schemas.openxmlformats.org/officeDocument/2006/relationships/hyperlink" Target="https://www.tutorialspoint.com/computer_graphics/%0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GU%20DATA\2019-2020%20@GU%20Winter\Computer%20Graphics\%0dhttps:\nptel.ac.in\courses\106106090\%0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damodharan@galgotiasuniversity.edu.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C33AA3-B0DC-4C41-8622-28C53461CA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School of Computing Science and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710BD-CFDC-4706-B5BD-5BED1982A2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04947" y="610711"/>
            <a:ext cx="3966358" cy="401637"/>
          </a:xfrm>
        </p:spPr>
        <p:txBody>
          <a:bodyPr/>
          <a:lstStyle/>
          <a:p>
            <a:r>
              <a:rPr lang="en-IN" dirty="0"/>
              <a:t>Course Code:BTCS2401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AB2BC-DF25-469F-8B90-0D8AE4B5DDC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2163" y="610710"/>
            <a:ext cx="6940627" cy="401638"/>
          </a:xfrm>
        </p:spPr>
        <p:txBody>
          <a:bodyPr/>
          <a:lstStyle/>
          <a:p>
            <a:r>
              <a:rPr lang="en-IN" dirty="0"/>
              <a:t>Course Name: Computer 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9E84E8-A18B-4E0E-84B7-DDDC1663DA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Faculty Name: Mr. Damodharan D</a:t>
            </a:r>
            <a:endParaRPr lang="en-IN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FCDACA-5BF7-46C4-A2F4-86B251C944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</a:t>
            </a:r>
            <a:r>
              <a:rPr kumimoji="0" lang="en-IN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07D14-4651-436E-887F-13AB7163B65C}"/>
              </a:ext>
            </a:extLst>
          </p:cNvPr>
          <p:cNvSpPr txBox="1">
            <a:spLocks/>
          </p:cNvSpPr>
          <p:nvPr/>
        </p:nvSpPr>
        <p:spPr>
          <a:xfrm>
            <a:off x="1838325" y="1770635"/>
            <a:ext cx="8229600" cy="330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(3D)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Dimensional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6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3"/>
    </mc:Choice>
    <mc:Fallback xmlns="">
      <p:transition spd="slow" advTm="85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9D12-267A-4614-8576-8E200B0C7C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View Volume for Parallel Projection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727FC-D7AD-464C-9872-DE2602FC7239}"/>
              </a:ext>
            </a:extLst>
          </p:cNvPr>
          <p:cNvSpPr txBox="1"/>
          <p:nvPr/>
        </p:nvSpPr>
        <p:spPr>
          <a:xfrm>
            <a:off x="849631" y="1225297"/>
            <a:ext cx="1048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View Volume for Parallel Projection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9E491-D4C9-4561-94CB-BEFD820E7B1E}"/>
              </a:ext>
            </a:extLst>
          </p:cNvPr>
          <p:cNvSpPr txBox="1"/>
          <p:nvPr/>
        </p:nvSpPr>
        <p:spPr>
          <a:xfrm>
            <a:off x="736138" y="2055596"/>
            <a:ext cx="638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-It's shape is an infinite parallelepiped with sides parallel to the direction of projection.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09487F-FA4D-4A9D-A14C-D240C057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1236" y="1084564"/>
            <a:ext cx="4705710" cy="306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A7D16-448C-40C0-9588-442D7D6B862C}"/>
              </a:ext>
            </a:extLst>
          </p:cNvPr>
          <p:cNvSpPr txBox="1"/>
          <p:nvPr/>
        </p:nvSpPr>
        <p:spPr>
          <a:xfrm>
            <a:off x="402336" y="5404104"/>
            <a:ext cx="97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Ref: Computer Graphics‟ by S. Harrington (pp. 279-284)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01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89"/>
    </mc:Choice>
    <mc:Fallback xmlns="">
      <p:transition spd="slow" advTm="499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908F-EB97-40D3-9A28-65D4BB8927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View Volume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5F82A-A297-49EE-91C4-9C24CB654688}"/>
              </a:ext>
            </a:extLst>
          </p:cNvPr>
          <p:cNvSpPr txBox="1"/>
          <p:nvPr/>
        </p:nvSpPr>
        <p:spPr>
          <a:xfrm>
            <a:off x="853440" y="1237867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View Volume</a:t>
            </a:r>
            <a:endParaRPr lang="en-US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C3333-04F9-431C-8C02-4B15684273CD}"/>
              </a:ext>
            </a:extLst>
          </p:cNvPr>
          <p:cNvSpPr txBox="1"/>
          <p:nvPr/>
        </p:nvSpPr>
        <p:spPr>
          <a:xfrm>
            <a:off x="1188720" y="2265402"/>
            <a:ext cx="6246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view volume bounds that portion of the 3D space that is to be clipped out and projected onto the view plane.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View Volume for Perspective Projection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its shape is semi-infinite pyramid with apex at the view point and edge passing through the corners of the window.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9275B2-00E2-41CC-865A-CC4CEA4C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7635" y="1884197"/>
            <a:ext cx="4214957" cy="327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22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21"/>
    </mc:Choice>
    <mc:Fallback xmlns="">
      <p:transition spd="slow" advTm="406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6412-82F2-4D22-B801-7AE248CDB5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63737" y="281054"/>
            <a:ext cx="9605963" cy="649287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E6F2E57-F49E-4EB8-8457-0E32AC44DECE}"/>
              </a:ext>
            </a:extLst>
          </p:cNvPr>
          <p:cNvSpPr txBox="1">
            <a:spLocks/>
          </p:cNvSpPr>
          <p:nvPr/>
        </p:nvSpPr>
        <p:spPr>
          <a:xfrm>
            <a:off x="769215" y="1541402"/>
            <a:ext cx="10910166" cy="466543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Text books</a:t>
            </a:r>
          </a:p>
          <a:p>
            <a:pPr marL="990600" indent="-276225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Donald Hearn and M Pauline Baker, “Computer Graphics C Version”, Pearson Education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indent="-990600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Reference Books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990600" indent="-276225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Amrendra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Sinha and Arun 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Computer Graphics”, TMH16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indent="-276225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Steven Harrington, “Computer Graphics: A Programming Approach” , TMH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indent="-276225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Rogers, “ Procedural Elements of Computer Graphics”, McGraw Hill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Additional online materials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https://www.tutorialspoint.com/computer_graphics/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https://www.inf.ed.ac.uk/teaching/courses/cg/index2018.html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https://nptel.ac.in/courses/106106090/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B0F20-6282-4B49-9BA3-60A5DDB1C593}"/>
              </a:ext>
            </a:extLst>
          </p:cNvPr>
          <p:cNvSpPr txBox="1"/>
          <p:nvPr/>
        </p:nvSpPr>
        <p:spPr>
          <a:xfrm>
            <a:off x="2731076" y="1123299"/>
            <a:ext cx="5738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9"/>
    </mc:Choice>
    <mc:Fallback xmlns="">
      <p:transition spd="slow" advTm="10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8F72A-1126-4F43-981D-7E684208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279525"/>
            <a:ext cx="10890250" cy="344025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Mr Damodharan 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Email.id: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damodharan@galgotiasuniversity.edu.in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F4BF-7692-4F74-81A1-3CBC89E273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400928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1"/>
    </mc:Choice>
    <mc:Fallback xmlns="">
      <p:transition spd="slow" advTm="834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C7B48-B59A-4F50-87D0-95C23C09BE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09895" y="2574810"/>
            <a:ext cx="7402512" cy="28321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8F14FC-97DE-4129-95B0-722FDDB9DE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56509" y="306528"/>
            <a:ext cx="9605963" cy="649287"/>
          </a:xfrm>
        </p:spPr>
        <p:txBody>
          <a:bodyPr/>
          <a:lstStyle/>
          <a:p>
            <a:r>
              <a:rPr lang="en-IN" dirty="0"/>
              <a:t>GALGOTIAS UNIVERSITY</a:t>
            </a:r>
          </a:p>
        </p:txBody>
      </p:sp>
    </p:spTree>
    <p:extLst>
      <p:ext uri="{BB962C8B-B14F-4D97-AF65-F5344CB8AC3E}">
        <p14:creationId xmlns:p14="http://schemas.microsoft.com/office/powerpoint/2010/main" val="10495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5"/>
    </mc:Choice>
    <mc:Fallback xmlns="">
      <p:transition spd="slow" advTm="25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FA28-4A2F-445A-BC08-55E362B77C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6CB85-7501-4965-9F31-1F88868E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279525"/>
            <a:ext cx="10890250" cy="22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Unit III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 Viewing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3-D Projections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0918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83"/>
    </mc:Choice>
    <mc:Fallback xmlns="">
      <p:transition spd="slow" advTm="2598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06E9-672A-4C74-921E-6551B7E2AA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67121" y="184408"/>
            <a:ext cx="9605963" cy="649287"/>
          </a:xfrm>
        </p:spPr>
        <p:txBody>
          <a:bodyPr/>
          <a:lstStyle/>
          <a:p>
            <a:r>
              <a:rPr lang="en-US" altLang="en-US" dirty="0"/>
              <a:t> 3D Viewing Pipeline</a:t>
            </a:r>
            <a:endParaRPr lang="en-GB" altLang="en-US" dirty="0"/>
          </a:p>
          <a:p>
            <a:endParaRPr lang="en-IN" dirty="0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A06E483E-FF98-44C2-9BCF-CF5E5B9F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749" y="1010636"/>
            <a:ext cx="9418502" cy="51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983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71"/>
    </mc:Choice>
    <mc:Fallback xmlns="">
      <p:transition spd="slow" advTm="750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0B11-1D3E-4D08-85A2-A45B095CD4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Parallel Projection.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3BB92-4A4D-412C-8413-0F48B11E2148}"/>
              </a:ext>
            </a:extLst>
          </p:cNvPr>
          <p:cNvSpPr txBox="1"/>
          <p:nvPr/>
        </p:nvSpPr>
        <p:spPr>
          <a:xfrm>
            <a:off x="853440" y="1292949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Parallel Projection.</a:t>
            </a:r>
            <a:endParaRPr lang="en-US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C7507-1B86-4C98-B0CF-EED5181773BA}"/>
              </a:ext>
            </a:extLst>
          </p:cNvPr>
          <p:cNvSpPr txBox="1"/>
          <p:nvPr/>
        </p:nvSpPr>
        <p:spPr>
          <a:xfrm>
            <a:off x="1166335" y="2353694"/>
            <a:ext cx="10485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Mostly used by drafters and engineers to create working drawings of an object which preserves its scale and shape.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distance between the COP and the projection plane is infinite i.e. The projectors are parallel to each other and have a fixed direction.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85EC391-0DEF-437E-B51D-9F2D2A527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9236" y="4384282"/>
            <a:ext cx="5349240" cy="177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07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20"/>
    </mc:Choice>
    <mc:Fallback xmlns="">
      <p:transition spd="slow" advTm="419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A87F-262E-4111-9C54-9240E7A1DA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Perspective Projection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E2266-724A-4925-A2E5-DF69DF406495}"/>
              </a:ext>
            </a:extLst>
          </p:cNvPr>
          <p:cNvSpPr txBox="1"/>
          <p:nvPr/>
        </p:nvSpPr>
        <p:spPr>
          <a:xfrm>
            <a:off x="853440" y="969784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Perspective Projection</a:t>
            </a:r>
            <a:endParaRPr lang="en-US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46145-F2A8-438E-AF83-632501A90780}"/>
              </a:ext>
            </a:extLst>
          </p:cNvPr>
          <p:cNvSpPr txBox="1"/>
          <p:nvPr/>
        </p:nvSpPr>
        <p:spPr>
          <a:xfrm>
            <a:off x="571499" y="1729236"/>
            <a:ext cx="89419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Generalization of the principles used by artists in drawing of scenes.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takes object representation in view space (L.H.S.) and produce a projection on the view plane (canvas used by the artist).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projection of a 3D point onto the view plane is the intersection of the line from the point to the COP (eye position of the artist).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Distance between the COP and projection plane is finite.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Perspective projection does not preserve object scale and shape.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C7F406-A784-48E9-84B8-EEDE1323A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6582" y="969784"/>
            <a:ext cx="2409490" cy="30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01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99"/>
    </mc:Choice>
    <mc:Fallback xmlns="">
      <p:transition spd="slow" advTm="835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BC22-FF38-4B1E-B0EB-064576BEC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Perspective Anomalies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06572-579D-4EE6-948F-3FE3902A9E6A}"/>
              </a:ext>
            </a:extLst>
          </p:cNvPr>
          <p:cNvSpPr txBox="1"/>
          <p:nvPr/>
        </p:nvSpPr>
        <p:spPr>
          <a:xfrm>
            <a:off x="853440" y="1106057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Perspective Anomalies</a:t>
            </a:r>
            <a:endParaRPr lang="en-US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168D2-8B93-455E-8AC7-27EC7CBE85E1}"/>
              </a:ext>
            </a:extLst>
          </p:cNvPr>
          <p:cNvSpPr txBox="1"/>
          <p:nvPr/>
        </p:nvSpPr>
        <p:spPr>
          <a:xfrm>
            <a:off x="1166335" y="1785251"/>
            <a:ext cx="1048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Perspective foreshortening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the out of an object from the COP, the smaller it appears (i.e. its projected size becomes smaller)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7007B0-3EDB-46A1-9BD3-844A4019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21" y="3315856"/>
            <a:ext cx="7562850" cy="280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029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95"/>
    </mc:Choice>
    <mc:Fallback xmlns="">
      <p:transition spd="slow" advTm="3469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657B-9252-4F4F-98C4-F7DA2175CE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Vanishing points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6C337-F6A1-4C38-8C21-0C9605D15C99}"/>
              </a:ext>
            </a:extLst>
          </p:cNvPr>
          <p:cNvSpPr txBox="1"/>
          <p:nvPr/>
        </p:nvSpPr>
        <p:spPr>
          <a:xfrm>
            <a:off x="849631" y="1619071"/>
            <a:ext cx="104851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Vanishing points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There is an illusion that certain sets of parallel lines (that are not parallel to the view plane ) appear to meet at some point on the view plane.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vanishing point for any set of parallel lines that are parallel to one of principal axis is referred to as a principal vanishing point (PVP).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PVPs is determined by the number of principal axes intersected by the view plane.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90"/>
    </mc:Choice>
    <mc:Fallback xmlns="">
      <p:transition spd="slow" advTm="428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1389-4F52-40F2-94FB-90690886BB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Vanishing points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B0E58-8A36-4A63-8A6E-20F2F0AAAF7D}"/>
              </a:ext>
            </a:extLst>
          </p:cNvPr>
          <p:cNvSpPr txBox="1"/>
          <p:nvPr/>
        </p:nvSpPr>
        <p:spPr>
          <a:xfrm>
            <a:off x="720322" y="1204465"/>
            <a:ext cx="1048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One principal vanishing point projection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51624-E092-4C02-9AC4-227E065ED982}"/>
              </a:ext>
            </a:extLst>
          </p:cNvPr>
          <p:cNvSpPr txBox="1"/>
          <p:nvPr/>
        </p:nvSpPr>
        <p:spPr>
          <a:xfrm>
            <a:off x="861366" y="2064900"/>
            <a:ext cx="6900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occurs when the projection plane is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perpendicular to one of the principal axes (x, y or z ).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52C137-114C-43A8-958A-BFFCA38A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9337" y="1021043"/>
            <a:ext cx="4273487" cy="220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4E567C-031E-4378-A9EE-882685C0543D}"/>
              </a:ext>
            </a:extLst>
          </p:cNvPr>
          <p:cNvSpPr txBox="1"/>
          <p:nvPr/>
        </p:nvSpPr>
        <p:spPr>
          <a:xfrm>
            <a:off x="756199" y="3309683"/>
            <a:ext cx="833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Two principal vanishing point projection.</a:t>
            </a:r>
            <a:endParaRPr lang="en-US" sz="2800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175851C-C2E8-42EF-B2A8-CDC70EC8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300" y="4246689"/>
            <a:ext cx="7892191" cy="165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19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40"/>
    </mc:Choice>
    <mc:Fallback xmlns="">
      <p:transition spd="slow" advTm="573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D139-5F5A-4E88-8A58-FEB79465BE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Vanishing points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C6391-DEF3-41E4-8DA0-2AD11A100A06}"/>
              </a:ext>
            </a:extLst>
          </p:cNvPr>
          <p:cNvSpPr txBox="1"/>
          <p:nvPr/>
        </p:nvSpPr>
        <p:spPr>
          <a:xfrm>
            <a:off x="664903" y="1298458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Three principal vanishing point intersection.</a:t>
            </a:r>
            <a:endParaRPr lang="en-US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91F89E-85E1-4EEB-8E33-7DF2C145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495" y="1944789"/>
            <a:ext cx="7016773" cy="382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57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94"/>
    </mc:Choice>
    <mc:Fallback xmlns="">
      <p:transition spd="slow" advTm="2479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598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 N</dc:creator>
  <cp:lastModifiedBy>Damodharan D</cp:lastModifiedBy>
  <cp:revision>396</cp:revision>
  <dcterms:created xsi:type="dcterms:W3CDTF">2020-10-16T05:05:42Z</dcterms:created>
  <dcterms:modified xsi:type="dcterms:W3CDTF">2020-12-04T08:56:18Z</dcterms:modified>
</cp:coreProperties>
</file>