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318" r:id="rId3"/>
    <p:sldId id="319" r:id="rId4"/>
    <p:sldId id="390" r:id="rId5"/>
    <p:sldId id="400" r:id="rId6"/>
    <p:sldId id="320" r:id="rId7"/>
    <p:sldId id="401" r:id="rId8"/>
    <p:sldId id="428" r:id="rId9"/>
    <p:sldId id="429" r:id="rId10"/>
    <p:sldId id="430" r:id="rId11"/>
    <p:sldId id="431" r:id="rId12"/>
    <p:sldId id="432" r:id="rId13"/>
    <p:sldId id="433" r:id="rId14"/>
    <p:sldId id="436" r:id="rId15"/>
    <p:sldId id="484" r:id="rId16"/>
    <p:sldId id="4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8897" autoAdjust="0"/>
    <p:restoredTop sz="94696" autoAdjust="0"/>
  </p:normalViewPr>
  <p:slideViewPr>
    <p:cSldViewPr snapToGrid="0" snapToObjects="1">
      <p:cViewPr>
        <p:scale>
          <a:sx n="60" d="100"/>
          <a:sy n="60" d="100"/>
        </p:scale>
        <p:origin x="-942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8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01-12-2020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nat/Courses/csi3120_2007/handouts/notes/02_History.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1189" y="2325189"/>
            <a:ext cx="3213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UNIT-2</a:t>
            </a:r>
            <a:endParaRPr 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4950" y="3505944"/>
            <a:ext cx="84750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2D Transformation</a:t>
            </a:r>
            <a:endParaRPr lang="en-US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 noChangeArrowheads="1"/>
          </p:cNvSpPr>
          <p:nvPr/>
        </p:nvSpPr>
        <p:spPr bwMode="auto">
          <a:xfrm>
            <a:off x="1504950" y="-71462"/>
            <a:ext cx="10687050" cy="10318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Computer Science &amp; Engineering</a:t>
            </a:r>
          </a:p>
          <a:p>
            <a:pPr algn="ctr"/>
            <a:endParaRPr lang="en-IN" sz="1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Course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Code: BTCS2041                 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Name: Computer Graphics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>
          <a:xfrm>
            <a:off x="0" y="6458968"/>
            <a:ext cx="12192000" cy="40163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Faculty 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Subhash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Chandra Gupta   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Program Name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: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B.Tech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>
              <a:lnSpc>
                <a:spcPct val="90000"/>
              </a:lnSpc>
              <a:defRPr/>
            </a:pPr>
            <a:endParaRPr lang="en-IN" altLang="zh-CN" sz="1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2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3362"/>
            <a:ext cx="150495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92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22013" y="1576552"/>
          <a:ext cx="5939367" cy="3770313"/>
        </p:xfrm>
        <a:graphic>
          <a:graphicData uri="http://schemas.openxmlformats.org/presentationml/2006/ole">
            <p:oleObj spid="_x0000_s130050" name="Equation" r:id="rId3" imgW="1892160" imgH="1600200" progId="Equation.3">
              <p:embed/>
            </p:oleObj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x Matrix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2953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Translation - repositioning an object along a straight-line path (the </a:t>
            </a:r>
            <a:r>
              <a:rPr lang="en-US" b="1" dirty="0" smtClean="0"/>
              <a:t>translation distances</a:t>
            </a:r>
            <a:r>
              <a:rPr lang="en-US" dirty="0" smtClean="0"/>
              <a:t>) from one coordinate location to another.</a:t>
            </a: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V="1">
            <a:off x="3729314" y="2785269"/>
            <a:ext cx="0" cy="2895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1697314" y="4085870"/>
            <a:ext cx="4572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1849714" y="5141002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301998" y="3587395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V="1">
            <a:off x="2002114" y="3736401"/>
            <a:ext cx="34544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579714" y="4771670"/>
            <a:ext cx="11176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558114" y="2866670"/>
            <a:ext cx="14224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x’</a:t>
            </a:r>
            <a:r>
              <a:rPr lang="en-US"/>
              <a:t>,</a:t>
            </a:r>
            <a:r>
              <a:rPr lang="en-US" i="1"/>
              <a:t>y’</a:t>
            </a:r>
            <a:r>
              <a:rPr lang="en-US"/>
              <a:t>)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306914" y="3704870"/>
            <a:ext cx="14224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</a:t>
            </a:r>
            <a:r>
              <a:rPr lang="en-US" baseline="-25000"/>
              <a:t>x</a:t>
            </a:r>
            <a:r>
              <a:rPr lang="en-US"/>
              <a:t>,t</a:t>
            </a:r>
            <a:r>
              <a:rPr lang="en-US" baseline="-25000"/>
              <a:t>y</a:t>
            </a:r>
            <a:r>
              <a:rPr lang="en-US"/>
              <a:t>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nimBg="1"/>
      <p:bldP spid="66569" grpId="0" animBg="1"/>
      <p:bldP spid="66571" grpId="0" animBg="1" autoUpdateAnimBg="0"/>
      <p:bldP spid="6657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08538"/>
            <a:ext cx="10515600" cy="4351338"/>
          </a:xfrm>
        </p:spPr>
        <p:txBody>
          <a:bodyPr/>
          <a:lstStyle/>
          <a:p>
            <a:r>
              <a:rPr lang="en-US" dirty="0" smtClean="0"/>
              <a:t>Given: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want: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form: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182814" y="1276350"/>
          <a:ext cx="2483780" cy="4670425"/>
        </p:xfrm>
        <a:graphic>
          <a:graphicData uri="http://schemas.openxmlformats.org/presentationml/2006/ole">
            <p:oleObj spid="_x0000_s131074" name="Equation" r:id="rId3" imgW="1066680" imgH="2082600" progId="Equation.3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5102866" y="1308100"/>
          <a:ext cx="2543393" cy="5143500"/>
        </p:xfrm>
        <a:graphic>
          <a:graphicData uri="http://schemas.openxmlformats.org/presentationml/2006/ole">
            <p:oleObj spid="_x0000_s131075" name="Equation" r:id="rId4" imgW="1346040" imgH="2286000" progId="Equation.3">
              <p:embed/>
            </p:oleObj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2576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P=(2,4), T=(-1,14), P’=(?,?)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P=(8.6,-1), T=(0.4,-0.2), P’=(?,?)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P=(0,0), T=(1,0), P’=(?,?)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328272" y="3260862"/>
            <a:ext cx="0" cy="2895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94672" y="4708662"/>
            <a:ext cx="4572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59772" y="5662750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99356" y="4210187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499472" y="4327662"/>
            <a:ext cx="34544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55472" y="3489462"/>
            <a:ext cx="14224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x’</a:t>
            </a:r>
            <a:r>
              <a:rPr lang="en-US"/>
              <a:t>,</a:t>
            </a:r>
            <a:r>
              <a:rPr lang="en-US" i="1"/>
              <a:t>y’</a:t>
            </a:r>
            <a:r>
              <a:rPr lang="en-US"/>
              <a:t>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04272" y="4327662"/>
            <a:ext cx="14224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</a:t>
            </a:r>
            <a:r>
              <a:rPr lang="en-US" baseline="-25000"/>
              <a:t>x</a:t>
            </a:r>
            <a:r>
              <a:rPr lang="en-US"/>
              <a:t>,t</a:t>
            </a:r>
            <a:r>
              <a:rPr lang="en-US" baseline="-25000"/>
              <a:t>y</a:t>
            </a:r>
            <a:r>
              <a:rPr lang="en-US"/>
              <a:t>)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007472" y="5394462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718672" y="5089662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3429872" y="4784862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4141072" y="4480062"/>
            <a:ext cx="30480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03200" y="5347164"/>
            <a:ext cx="11176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Examples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987389" y="1257675"/>
            <a:ext cx="5587128" cy="200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point is a position specified with coordinate values in some reference frame.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usually label a point in this reference point as the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points in the reference frame are given with respect to the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origin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6027" y="1032425"/>
            <a:ext cx="3436883" cy="72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Applying to Triangles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 flipV="1">
            <a:off x="2685299" y="1662114"/>
            <a:ext cx="0" cy="47244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V="1">
            <a:off x="536027" y="4114798"/>
            <a:ext cx="6243146" cy="45719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1262898" y="3733800"/>
            <a:ext cx="34544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1059698" y="3124200"/>
            <a:ext cx="14224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</a:t>
            </a:r>
            <a:r>
              <a:rPr lang="en-US" baseline="-25000"/>
              <a:t>x</a:t>
            </a:r>
            <a:r>
              <a:rPr lang="en-US"/>
              <a:t>,t</a:t>
            </a:r>
            <a:r>
              <a:rPr lang="en-US" baseline="-25000"/>
              <a:t>y</a:t>
            </a:r>
            <a:r>
              <a:rPr lang="en-US"/>
              <a:t>)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23199" y="4251326"/>
            <a:ext cx="1706033" cy="1790701"/>
            <a:chOff x="1998" y="2678"/>
            <a:chExt cx="806" cy="1128"/>
          </a:xfrm>
        </p:grpSpPr>
        <p:sp>
          <p:nvSpPr>
            <p:cNvPr id="24614" name="Oval 6"/>
            <p:cNvSpPr>
              <a:spLocks noChangeArrowheads="1"/>
            </p:cNvSpPr>
            <p:nvPr/>
          </p:nvSpPr>
          <p:spPr bwMode="auto">
            <a:xfrm>
              <a:off x="1998" y="3193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5" name="Oval 12"/>
            <p:cNvSpPr>
              <a:spLocks noChangeArrowheads="1"/>
            </p:cNvSpPr>
            <p:nvPr/>
          </p:nvSpPr>
          <p:spPr bwMode="auto">
            <a:xfrm>
              <a:off x="2660" y="3479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6" name="Oval 13"/>
            <p:cNvSpPr>
              <a:spLocks noChangeArrowheads="1"/>
            </p:cNvSpPr>
            <p:nvPr/>
          </p:nvSpPr>
          <p:spPr bwMode="auto">
            <a:xfrm>
              <a:off x="2468" y="2678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7" name="Line 14"/>
            <p:cNvSpPr>
              <a:spLocks noChangeShapeType="1"/>
            </p:cNvSpPr>
            <p:nvPr/>
          </p:nvSpPr>
          <p:spPr bwMode="auto">
            <a:xfrm flipV="1">
              <a:off x="2064" y="2736"/>
              <a:ext cx="480" cy="52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8" name="Line 15"/>
            <p:cNvSpPr>
              <a:spLocks noChangeShapeType="1"/>
            </p:cNvSpPr>
            <p:nvPr/>
          </p:nvSpPr>
          <p:spPr bwMode="auto">
            <a:xfrm flipH="1" flipV="1">
              <a:off x="2544" y="2736"/>
              <a:ext cx="192" cy="816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9" name="Line 16"/>
            <p:cNvSpPr>
              <a:spLocks noChangeShapeType="1"/>
            </p:cNvSpPr>
            <p:nvPr/>
          </p:nvSpPr>
          <p:spPr bwMode="auto">
            <a:xfrm flipH="1" flipV="1">
              <a:off x="2064" y="3264"/>
              <a:ext cx="672" cy="28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62782" y="2816226"/>
            <a:ext cx="1710267" cy="1790701"/>
            <a:chOff x="3623" y="1774"/>
            <a:chExt cx="808" cy="1128"/>
          </a:xfrm>
        </p:grpSpPr>
        <p:sp>
          <p:nvSpPr>
            <p:cNvPr id="24608" name="Oval 7"/>
            <p:cNvSpPr>
              <a:spLocks noChangeArrowheads="1"/>
            </p:cNvSpPr>
            <p:nvPr/>
          </p:nvSpPr>
          <p:spPr bwMode="auto">
            <a:xfrm>
              <a:off x="3623" y="2278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9" name="Oval 17"/>
            <p:cNvSpPr>
              <a:spLocks noChangeArrowheads="1"/>
            </p:cNvSpPr>
            <p:nvPr/>
          </p:nvSpPr>
          <p:spPr bwMode="auto">
            <a:xfrm>
              <a:off x="4287" y="2575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0" name="Oval 18"/>
            <p:cNvSpPr>
              <a:spLocks noChangeArrowheads="1"/>
            </p:cNvSpPr>
            <p:nvPr/>
          </p:nvSpPr>
          <p:spPr bwMode="auto">
            <a:xfrm>
              <a:off x="4095" y="1774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1" name="Line 19"/>
            <p:cNvSpPr>
              <a:spLocks noChangeShapeType="1"/>
            </p:cNvSpPr>
            <p:nvPr/>
          </p:nvSpPr>
          <p:spPr bwMode="auto">
            <a:xfrm flipV="1">
              <a:off x="3691" y="1832"/>
              <a:ext cx="480" cy="52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2" name="Line 20"/>
            <p:cNvSpPr>
              <a:spLocks noChangeShapeType="1"/>
            </p:cNvSpPr>
            <p:nvPr/>
          </p:nvSpPr>
          <p:spPr bwMode="auto">
            <a:xfrm flipH="1" flipV="1">
              <a:off x="4171" y="1832"/>
              <a:ext cx="192" cy="816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3" name="Line 21"/>
            <p:cNvSpPr>
              <a:spLocks noChangeShapeType="1"/>
            </p:cNvSpPr>
            <p:nvPr/>
          </p:nvSpPr>
          <p:spPr bwMode="auto">
            <a:xfrm flipH="1" flipV="1">
              <a:off x="3691" y="2360"/>
              <a:ext cx="672" cy="28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26" name="Line 22"/>
          <p:cNvSpPr>
            <a:spLocks noChangeShapeType="1"/>
          </p:cNvSpPr>
          <p:nvPr/>
        </p:nvSpPr>
        <p:spPr bwMode="auto">
          <a:xfrm flipV="1">
            <a:off x="2685298" y="4191000"/>
            <a:ext cx="34544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 flipV="1">
            <a:off x="2278898" y="2895600"/>
            <a:ext cx="34544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74099" y="3886201"/>
            <a:ext cx="1706033" cy="1790701"/>
            <a:chOff x="1998" y="2678"/>
            <a:chExt cx="806" cy="1128"/>
          </a:xfrm>
        </p:grpSpPr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1998" y="3193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3" name="Oval 27"/>
            <p:cNvSpPr>
              <a:spLocks noChangeArrowheads="1"/>
            </p:cNvSpPr>
            <p:nvPr/>
          </p:nvSpPr>
          <p:spPr bwMode="auto">
            <a:xfrm>
              <a:off x="2660" y="3479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4" name="Oval 28"/>
            <p:cNvSpPr>
              <a:spLocks noChangeArrowheads="1"/>
            </p:cNvSpPr>
            <p:nvPr/>
          </p:nvSpPr>
          <p:spPr bwMode="auto">
            <a:xfrm>
              <a:off x="2468" y="2678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V="1">
              <a:off x="2064" y="2736"/>
              <a:ext cx="480" cy="52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H="1" flipV="1">
              <a:off x="2544" y="2736"/>
              <a:ext cx="192" cy="816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 flipH="1" flipV="1">
              <a:off x="2064" y="3264"/>
              <a:ext cx="672" cy="28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990099" y="3505201"/>
            <a:ext cx="1706033" cy="1790701"/>
            <a:chOff x="1998" y="2678"/>
            <a:chExt cx="806" cy="1128"/>
          </a:xfrm>
        </p:grpSpPr>
        <p:sp>
          <p:nvSpPr>
            <p:cNvPr id="24596" name="Oval 33"/>
            <p:cNvSpPr>
              <a:spLocks noChangeArrowheads="1"/>
            </p:cNvSpPr>
            <p:nvPr/>
          </p:nvSpPr>
          <p:spPr bwMode="auto">
            <a:xfrm>
              <a:off x="1998" y="3193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7" name="Oval 34"/>
            <p:cNvSpPr>
              <a:spLocks noChangeArrowheads="1"/>
            </p:cNvSpPr>
            <p:nvPr/>
          </p:nvSpPr>
          <p:spPr bwMode="auto">
            <a:xfrm>
              <a:off x="2660" y="3479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8" name="Oval 35"/>
            <p:cNvSpPr>
              <a:spLocks noChangeArrowheads="1"/>
            </p:cNvSpPr>
            <p:nvPr/>
          </p:nvSpPr>
          <p:spPr bwMode="auto">
            <a:xfrm>
              <a:off x="2468" y="2678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9" name="Line 36"/>
            <p:cNvSpPr>
              <a:spLocks noChangeShapeType="1"/>
            </p:cNvSpPr>
            <p:nvPr/>
          </p:nvSpPr>
          <p:spPr bwMode="auto">
            <a:xfrm flipV="1">
              <a:off x="2064" y="2736"/>
              <a:ext cx="480" cy="52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0" name="Line 37"/>
            <p:cNvSpPr>
              <a:spLocks noChangeShapeType="1"/>
            </p:cNvSpPr>
            <p:nvPr/>
          </p:nvSpPr>
          <p:spPr bwMode="auto">
            <a:xfrm flipH="1" flipV="1">
              <a:off x="2544" y="2736"/>
              <a:ext cx="192" cy="816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1" name="Line 38"/>
            <p:cNvSpPr>
              <a:spLocks noChangeShapeType="1"/>
            </p:cNvSpPr>
            <p:nvPr/>
          </p:nvSpPr>
          <p:spPr bwMode="auto">
            <a:xfrm flipH="1" flipV="1">
              <a:off x="2064" y="3264"/>
              <a:ext cx="672" cy="28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904499" y="3148013"/>
            <a:ext cx="1706033" cy="1790699"/>
            <a:chOff x="1998" y="2678"/>
            <a:chExt cx="806" cy="1128"/>
          </a:xfrm>
        </p:grpSpPr>
        <p:sp>
          <p:nvSpPr>
            <p:cNvPr id="24590" name="Oval 40"/>
            <p:cNvSpPr>
              <a:spLocks noChangeArrowheads="1"/>
            </p:cNvSpPr>
            <p:nvPr/>
          </p:nvSpPr>
          <p:spPr bwMode="auto">
            <a:xfrm>
              <a:off x="1998" y="3193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1" name="Oval 41"/>
            <p:cNvSpPr>
              <a:spLocks noChangeArrowheads="1"/>
            </p:cNvSpPr>
            <p:nvPr/>
          </p:nvSpPr>
          <p:spPr bwMode="auto">
            <a:xfrm>
              <a:off x="2660" y="3479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2" name="Oval 42"/>
            <p:cNvSpPr>
              <a:spLocks noChangeArrowheads="1"/>
            </p:cNvSpPr>
            <p:nvPr/>
          </p:nvSpPr>
          <p:spPr bwMode="auto">
            <a:xfrm>
              <a:off x="2468" y="2678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3" name="Line 43"/>
            <p:cNvSpPr>
              <a:spLocks noChangeShapeType="1"/>
            </p:cNvSpPr>
            <p:nvPr/>
          </p:nvSpPr>
          <p:spPr bwMode="auto">
            <a:xfrm flipV="1">
              <a:off x="2064" y="2736"/>
              <a:ext cx="480" cy="52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4" name="Line 44"/>
            <p:cNvSpPr>
              <a:spLocks noChangeShapeType="1"/>
            </p:cNvSpPr>
            <p:nvPr/>
          </p:nvSpPr>
          <p:spPr bwMode="auto">
            <a:xfrm flipH="1" flipV="1">
              <a:off x="2544" y="2736"/>
              <a:ext cx="192" cy="816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5" name="Line 45"/>
            <p:cNvSpPr>
              <a:spLocks noChangeShapeType="1"/>
            </p:cNvSpPr>
            <p:nvPr/>
          </p:nvSpPr>
          <p:spPr bwMode="auto">
            <a:xfrm flipH="1" flipV="1">
              <a:off x="2064" y="3264"/>
              <a:ext cx="672" cy="28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26" grpId="0" animBg="1"/>
      <p:bldP spid="727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958" y="1660358"/>
            <a:ext cx="1073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https://www.tutorialspoint.com/computer_fundamentals/index.htm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A brief history of programming languages www.site.uottawa.ca › handouts › notes › 02_History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021" y="2217185"/>
            <a:ext cx="1102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subhash.chandra@galgotiasuniversity.edu.in</a:t>
            </a:r>
          </a:p>
          <a:p>
            <a:pPr algn="ctr"/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0228" y="1415141"/>
            <a:ext cx="1077685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Unit-1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Raster and Random Scan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CRT</a:t>
            </a:r>
            <a:endParaRPr lang="en-US" sz="28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Line Drawing Algorithm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Circle Drawing Algorithm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0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40228" y="1415141"/>
            <a:ext cx="1077685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2D Transformation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Matrix representation of  vertex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Translation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Translation matrix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0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Transformation in 2-D?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9227" y="1434662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Model of objects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world coordinates: </a:t>
            </a:r>
            <a:r>
              <a:rPr kumimoji="0" lang="en-GB" altLang="nl-NL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km, mm, etc.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Hierarchical models::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nl-NL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human = arm + arm + head + leg + leg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nl-NL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arm = upper-arm + lower-arm + hand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Viewing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zoom in, move drawing,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Animation</a:t>
            </a:r>
            <a:endParaRPr kumimoji="0" lang="en-GB" altLang="nl-NL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2D-Transformation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235075" y="4598272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1539875" y="3455272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768475" y="414107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911475" y="398867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844675" y="3734672"/>
            <a:ext cx="990600" cy="330200"/>
          </a:xfrm>
          <a:custGeom>
            <a:avLst/>
            <a:gdLst>
              <a:gd name="T0" fmla="*/ 0 w 624"/>
              <a:gd name="T1" fmla="*/ 208 h 208"/>
              <a:gd name="T2" fmla="*/ 192 w 624"/>
              <a:gd name="T3" fmla="*/ 16 h 208"/>
              <a:gd name="T4" fmla="*/ 624 w 624"/>
              <a:gd name="T5" fmla="*/ 112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895600" y="4653835"/>
            <a:ext cx="28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219200" y="358703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130675" y="347628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4435475" y="233328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791200" y="3531847"/>
            <a:ext cx="28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114800" y="246504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64075" y="2866684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502275" y="1952284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121275" y="271428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054475" y="5446372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4359275" y="4303372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715000" y="5501934"/>
            <a:ext cx="28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038600" y="443513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359275" y="4466884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359275" y="5000284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4930775" y="4762159"/>
            <a:ext cx="339725" cy="300038"/>
          </a:xfrm>
          <a:custGeom>
            <a:avLst/>
            <a:gdLst>
              <a:gd name="T0" fmla="*/ 0 w 214"/>
              <a:gd name="T1" fmla="*/ 0 h 189"/>
              <a:gd name="T2" fmla="*/ 126 w 214"/>
              <a:gd name="T3" fmla="*/ 36 h 189"/>
              <a:gd name="T4" fmla="*/ 180 w 214"/>
              <a:gd name="T5" fmla="*/ 90 h 189"/>
              <a:gd name="T6" fmla="*/ 207 w 214"/>
              <a:gd name="T7" fmla="*/ 108 h 189"/>
              <a:gd name="T8" fmla="*/ 207 w 214"/>
              <a:gd name="T9" fmla="*/ 189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38150" y="1245847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2D object, transformation is to change the object’s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 (translation)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(scaling)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Orientation (rotation)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Shapes (shear)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/>
              <a:t>Images (reflection)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-Transformation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602816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Rigid Body Transformations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 transformations that do not change the object. 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Translate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you translate a rectangle, it is still a rectangle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Scale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you scale a rectangle, it is still a rectangle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Rotate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you rotate a rectangle, it is still a rectangle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4705976"/>
            <a:ext cx="1447800" cy="685800"/>
          </a:xfrm>
          <a:prstGeom prst="rect">
            <a:avLst/>
          </a:prstGeom>
          <a:solidFill>
            <a:srgbClr val="00FF00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48000" y="4705976"/>
            <a:ext cx="1447800" cy="685800"/>
          </a:xfrm>
          <a:prstGeom prst="rect">
            <a:avLst/>
          </a:prstGeom>
          <a:solidFill>
            <a:srgbClr val="00FF00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800600" y="4477376"/>
            <a:ext cx="2057400" cy="1066800"/>
          </a:xfrm>
          <a:prstGeom prst="rect">
            <a:avLst/>
          </a:prstGeom>
          <a:solidFill>
            <a:srgbClr val="00FF00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636638">
            <a:off x="4800600" y="4508908"/>
            <a:ext cx="2057400" cy="1066800"/>
          </a:xfrm>
          <a:prstGeom prst="rect">
            <a:avLst/>
          </a:prstGeom>
          <a:solidFill>
            <a:srgbClr val="00FF00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507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6766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29"/>
            <a:ext cx="1504949" cy="102358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466193"/>
            <a:ext cx="7772400" cy="41148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have always represented vertices as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x,y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 alternate method is: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089275" y="2663825"/>
          <a:ext cx="1573213" cy="976313"/>
        </p:xfrm>
        <a:graphic>
          <a:graphicData uri="http://schemas.openxmlformats.org/presentationml/2006/ole">
            <p:oleObj spid="_x0000_s125954" name="Equation" r:id="rId5" imgW="736560" imgH="45720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076466" y="4107807"/>
          <a:ext cx="2197100" cy="976312"/>
        </p:xfrm>
        <a:graphic>
          <a:graphicData uri="http://schemas.openxmlformats.org/presentationml/2006/ole">
            <p:oleObj spid="_x0000_s125955" name="Equation" r:id="rId6" imgW="102852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21651" y="1405048"/>
          <a:ext cx="3507316" cy="4370387"/>
        </p:xfrm>
        <a:graphic>
          <a:graphicData uri="http://schemas.openxmlformats.org/presentationml/2006/ole">
            <p:oleObj spid="_x0000_s128002" name="Equation" r:id="rId3" imgW="1117440" imgH="1854000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575176" y="1405048"/>
          <a:ext cx="3994149" cy="4648200"/>
        </p:xfrm>
        <a:graphic>
          <a:graphicData uri="http://schemas.openxmlformats.org/presentationml/2006/ole">
            <p:oleObj spid="_x0000_s128003" name="Equation" r:id="rId4" imgW="1358640" imgH="2108160" progId="Equation.3">
              <p:embed/>
            </p:oleObj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 x Vertices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64241" y="2159876"/>
          <a:ext cx="5221816" cy="3351213"/>
        </p:xfrm>
        <a:graphic>
          <a:graphicData uri="http://schemas.openxmlformats.org/presentationml/2006/ole">
            <p:oleObj spid="_x0000_s129026" name="Equation" r:id="rId3" imgW="1663560" imgH="1422360" progId="Equation.3">
              <p:embed/>
            </p:oleObj>
          </a:graphicData>
        </a:graphic>
      </p:graphicFrame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12448" y="1286758"/>
            <a:ext cx="4775200" cy="1323439"/>
          </a:xfrm>
          <a:prstGeom prst="rect">
            <a:avLst/>
          </a:prstGeom>
          <a:noFill/>
          <a:ln w="76200">
            <a:noFill/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Does A*B = B*A?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What does the identity do?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x Matrix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4714</TotalTime>
  <Words>377</Words>
  <Application>Microsoft Office PowerPoint</Application>
  <PresentationFormat>Custom</PresentationFormat>
  <Paragraphs>125</Paragraphs>
  <Slides>16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Manu Gupta</cp:lastModifiedBy>
  <cp:revision>213</cp:revision>
  <dcterms:created xsi:type="dcterms:W3CDTF">2020-05-05T09:43:45Z</dcterms:created>
  <dcterms:modified xsi:type="dcterms:W3CDTF">2020-12-01T14:43:19Z</dcterms:modified>
</cp:coreProperties>
</file>