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86" r:id="rId2"/>
    <p:sldId id="491" r:id="rId3"/>
    <p:sldId id="492" r:id="rId4"/>
    <p:sldId id="438" r:id="rId5"/>
    <p:sldId id="439" r:id="rId6"/>
    <p:sldId id="468" r:id="rId7"/>
    <p:sldId id="469" r:id="rId8"/>
    <p:sldId id="470" r:id="rId9"/>
    <p:sldId id="472" r:id="rId10"/>
    <p:sldId id="409" r:id="rId11"/>
    <p:sldId id="410" r:id="rId12"/>
    <p:sldId id="489" r:id="rId13"/>
    <p:sldId id="4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8897" autoAdjust="0"/>
    <p:restoredTop sz="94696" autoAdjust="0"/>
  </p:normalViewPr>
  <p:slideViewPr>
    <p:cSldViewPr snapToGrid="0" snapToObjects="1">
      <p:cViewPr>
        <p:scale>
          <a:sx n="60" d="100"/>
          <a:sy n="60" d="100"/>
        </p:scale>
        <p:origin x="-942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8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01-12-2020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nat/Courses/csi3120_2007/handouts/notes/02_History.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1189" y="2325189"/>
            <a:ext cx="3213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UNIT-2</a:t>
            </a:r>
            <a:endParaRPr 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4950" y="3505944"/>
            <a:ext cx="84750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2D Transformation</a:t>
            </a:r>
            <a:endParaRPr lang="en-US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 noChangeArrowheads="1"/>
          </p:cNvSpPr>
          <p:nvPr/>
        </p:nvSpPr>
        <p:spPr bwMode="auto">
          <a:xfrm>
            <a:off x="1504950" y="-71462"/>
            <a:ext cx="10687050" cy="10318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Computer Science &amp; Engineering</a:t>
            </a:r>
          </a:p>
          <a:p>
            <a:pPr algn="ctr"/>
            <a:endParaRPr lang="en-IN" sz="1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Course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Code: BTCS2041                 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Name: Computer Graphics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>
          <a:xfrm>
            <a:off x="0" y="6458968"/>
            <a:ext cx="12192000" cy="40163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Faculty 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Subhash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Chandra Gupta   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Program Name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: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B.Tech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>
              <a:lnSpc>
                <a:spcPct val="90000"/>
              </a:lnSpc>
              <a:defRPr/>
            </a:pPr>
            <a:endParaRPr lang="en-IN" altLang="zh-CN" sz="1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2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3362"/>
            <a:ext cx="150495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92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799" y="692423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 smtClean="0"/>
              <a:t>3x3 2D Rotation Matrix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36651" y="2362207"/>
            <a:ext cx="3693582" cy="841376"/>
            <a:chOff x="288" y="2854"/>
            <a:chExt cx="1745" cy="530"/>
          </a:xfrm>
        </p:grpSpPr>
        <p:sp>
          <p:nvSpPr>
            <p:cNvPr id="12320" name="Text Box 4"/>
            <p:cNvSpPr txBox="1">
              <a:spLocks noChangeArrowheads="1"/>
            </p:cNvSpPr>
            <p:nvPr/>
          </p:nvSpPr>
          <p:spPr bwMode="auto">
            <a:xfrm>
              <a:off x="329" y="2854"/>
              <a:ext cx="170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x’    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-sin(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</a:t>
              </a:r>
              <a:r>
                <a:rPr lang="en-US" sz="2400" dirty="0" smtClean="0"/>
                <a:t> x </a:t>
              </a:r>
              <a:endParaRPr lang="en-US" sz="2400" dirty="0"/>
            </a:p>
            <a:p>
              <a:r>
                <a:rPr lang="en-US" sz="2400" dirty="0"/>
                <a:t>y’          sin(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</a:t>
              </a:r>
              <a:r>
                <a:rPr lang="en-US" sz="2400" dirty="0" smtClean="0"/>
                <a:t>*  y</a:t>
              </a:r>
              <a:endParaRPr lang="en-US" sz="2400" dirty="0"/>
            </a:p>
          </p:txBody>
        </p:sp>
        <p:sp>
          <p:nvSpPr>
            <p:cNvPr id="12321" name="Line 5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2" name="Line 6"/>
            <p:cNvSpPr>
              <a:spLocks noChangeShapeType="1"/>
            </p:cNvSpPr>
            <p:nvPr/>
          </p:nvSpPr>
          <p:spPr bwMode="auto">
            <a:xfrm>
              <a:off x="50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3" name="Line 7"/>
            <p:cNvSpPr>
              <a:spLocks noChangeShapeType="1"/>
            </p:cNvSpPr>
            <p:nvPr/>
          </p:nvSpPr>
          <p:spPr bwMode="auto">
            <a:xfrm>
              <a:off x="73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4" name="Line 8"/>
            <p:cNvSpPr>
              <a:spLocks noChangeShapeType="1"/>
            </p:cNvSpPr>
            <p:nvPr/>
          </p:nvSpPr>
          <p:spPr bwMode="auto">
            <a:xfrm>
              <a:off x="1688" y="29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5" name="Line 9"/>
            <p:cNvSpPr>
              <a:spLocks noChangeShapeType="1"/>
            </p:cNvSpPr>
            <p:nvPr/>
          </p:nvSpPr>
          <p:spPr bwMode="auto">
            <a:xfrm>
              <a:off x="1815" y="294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6" name="Line 10"/>
            <p:cNvSpPr>
              <a:spLocks noChangeShapeType="1"/>
            </p:cNvSpPr>
            <p:nvPr/>
          </p:nvSpPr>
          <p:spPr bwMode="auto">
            <a:xfrm>
              <a:off x="1998" y="29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7" name="Text Box 11"/>
            <p:cNvSpPr txBox="1">
              <a:spLocks noChangeArrowheads="1"/>
            </p:cNvSpPr>
            <p:nvPr/>
          </p:nvSpPr>
          <p:spPr bwMode="auto">
            <a:xfrm>
              <a:off x="594" y="3011"/>
              <a:ext cx="13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=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707313" y="1393371"/>
            <a:ext cx="3048000" cy="1828800"/>
            <a:chOff x="3312" y="1344"/>
            <a:chExt cx="1920" cy="1344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3312" y="1344"/>
              <a:ext cx="1920" cy="1344"/>
              <a:chOff x="2784" y="2544"/>
              <a:chExt cx="1920" cy="1344"/>
            </a:xfrm>
          </p:grpSpPr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784" y="2544"/>
                <a:ext cx="1920" cy="1344"/>
                <a:chOff x="3216" y="1488"/>
                <a:chExt cx="1920" cy="1344"/>
              </a:xfrm>
            </p:grpSpPr>
            <p:sp>
              <p:nvSpPr>
                <p:cNvPr id="12318" name="Line 21"/>
                <p:cNvSpPr>
                  <a:spLocks noChangeShapeType="1"/>
                </p:cNvSpPr>
                <p:nvPr/>
              </p:nvSpPr>
              <p:spPr bwMode="auto">
                <a:xfrm>
                  <a:off x="3216" y="2640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1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56" y="1488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315" name="Oval 2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Line 24"/>
              <p:cNvSpPr>
                <a:spLocks noChangeShapeType="1"/>
              </p:cNvSpPr>
              <p:nvPr/>
            </p:nvSpPr>
            <p:spPr bwMode="auto">
              <a:xfrm flipV="1">
                <a:off x="3024" y="3216"/>
                <a:ext cx="105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7" name="Text Box 25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7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(x,y) 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552" y="1344"/>
              <a:ext cx="1198" cy="1152"/>
              <a:chOff x="3456" y="1488"/>
              <a:chExt cx="1198" cy="1152"/>
            </a:xfrm>
          </p:grpSpPr>
          <p:sp>
            <p:nvSpPr>
              <p:cNvPr id="12309" name="Line 27"/>
              <p:cNvSpPr>
                <a:spLocks noChangeShapeType="1"/>
              </p:cNvSpPr>
              <p:nvPr/>
            </p:nvSpPr>
            <p:spPr bwMode="auto">
              <a:xfrm flipV="1">
                <a:off x="3456" y="1680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0" name="Oval 28"/>
              <p:cNvSpPr>
                <a:spLocks noChangeArrowheads="1"/>
              </p:cNvSpPr>
              <p:nvPr/>
            </p:nvSpPr>
            <p:spPr bwMode="auto">
              <a:xfrm>
                <a:off x="4080" y="163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29"/>
              <p:cNvSpPr txBox="1">
                <a:spLocks noChangeArrowheads="1"/>
              </p:cNvSpPr>
              <p:nvPr/>
            </p:nvSpPr>
            <p:spPr bwMode="auto">
              <a:xfrm>
                <a:off x="4224" y="1488"/>
                <a:ext cx="43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(x’,y’) </a:t>
                </a:r>
              </a:p>
            </p:txBody>
          </p:sp>
          <p:sp>
            <p:nvSpPr>
              <p:cNvPr id="12312" name="Freeform 30"/>
              <p:cNvSpPr>
                <a:spLocks/>
              </p:cNvSpPr>
              <p:nvPr/>
            </p:nvSpPr>
            <p:spPr bwMode="auto">
              <a:xfrm>
                <a:off x="3792" y="2160"/>
                <a:ext cx="224" cy="240"/>
              </a:xfrm>
              <a:custGeom>
                <a:avLst/>
                <a:gdLst>
                  <a:gd name="T0" fmla="*/ 192 w 224"/>
                  <a:gd name="T1" fmla="*/ 240 h 240"/>
                  <a:gd name="T2" fmla="*/ 192 w 224"/>
                  <a:gd name="T3" fmla="*/ 96 h 240"/>
                  <a:gd name="T4" fmla="*/ 0 w 224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24"/>
                  <a:gd name="T10" fmla="*/ 0 h 240"/>
                  <a:gd name="T11" fmla="*/ 224 w 224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" h="240">
                    <a:moveTo>
                      <a:pt x="192" y="240"/>
                    </a:moveTo>
                    <a:cubicBezTo>
                      <a:pt x="208" y="188"/>
                      <a:pt x="224" y="136"/>
                      <a:pt x="192" y="96"/>
                    </a:cubicBezTo>
                    <a:cubicBezTo>
                      <a:pt x="160" y="56"/>
                      <a:pt x="32" y="1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13" name="Text Box 31"/>
              <p:cNvSpPr txBox="1">
                <a:spLocks noChangeArrowheads="1"/>
              </p:cNvSpPr>
              <p:nvPr/>
            </p:nvSpPr>
            <p:spPr bwMode="auto">
              <a:xfrm>
                <a:off x="3975" y="2004"/>
                <a:ext cx="18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Symbol" pitchFamily="18" charset="2"/>
                  </a:rPr>
                  <a:t>q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416" y="2112"/>
              <a:ext cx="319" cy="384"/>
              <a:chOff x="4320" y="2256"/>
              <a:chExt cx="319" cy="384"/>
            </a:xfrm>
          </p:grpSpPr>
          <p:sp>
            <p:nvSpPr>
              <p:cNvPr id="12307" name="Freeform 33"/>
              <p:cNvSpPr>
                <a:spLocks/>
              </p:cNvSpPr>
              <p:nvPr/>
            </p:nvSpPr>
            <p:spPr bwMode="auto">
              <a:xfrm>
                <a:off x="4320" y="2256"/>
                <a:ext cx="104" cy="384"/>
              </a:xfrm>
              <a:custGeom>
                <a:avLst/>
                <a:gdLst>
                  <a:gd name="T0" fmla="*/ 48 w 104"/>
                  <a:gd name="T1" fmla="*/ 384 h 384"/>
                  <a:gd name="T2" fmla="*/ 96 w 104"/>
                  <a:gd name="T3" fmla="*/ 192 h 384"/>
                  <a:gd name="T4" fmla="*/ 0 w 104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384"/>
                  <a:gd name="T11" fmla="*/ 104 w 104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384">
                    <a:moveTo>
                      <a:pt x="48" y="384"/>
                    </a:moveTo>
                    <a:cubicBezTo>
                      <a:pt x="76" y="320"/>
                      <a:pt x="104" y="256"/>
                      <a:pt x="96" y="192"/>
                    </a:cubicBezTo>
                    <a:cubicBezTo>
                      <a:pt x="88" y="128"/>
                      <a:pt x="16" y="32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8" name="Text Box 34"/>
              <p:cNvSpPr txBox="1">
                <a:spLocks noChangeArrowheads="1"/>
              </p:cNvSpPr>
              <p:nvPr/>
            </p:nvSpPr>
            <p:spPr bwMode="auto">
              <a:xfrm>
                <a:off x="4455" y="2292"/>
                <a:ext cx="18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Symbol" pitchFamily="18" charset="2"/>
                  </a:rPr>
                  <a:t>f</a:t>
                </a:r>
              </a:p>
            </p:txBody>
          </p:sp>
        </p:grpSp>
        <p:sp>
          <p:nvSpPr>
            <p:cNvPr id="12306" name="Text Box 35"/>
            <p:cNvSpPr txBox="1">
              <a:spLocks noChangeArrowheads="1"/>
            </p:cNvSpPr>
            <p:nvPr/>
          </p:nvSpPr>
          <p:spPr bwMode="auto">
            <a:xfrm>
              <a:off x="4224" y="1906"/>
              <a:ext cx="18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r</a:t>
              </a:r>
            </a:p>
          </p:txBody>
        </p:sp>
      </p:grpSp>
      <p:sp>
        <p:nvSpPr>
          <p:cNvPr id="12293" name="AutoShape 37"/>
          <p:cNvSpPr>
            <a:spLocks noChangeArrowheads="1"/>
          </p:cNvSpPr>
          <p:nvPr/>
        </p:nvSpPr>
        <p:spPr bwMode="auto">
          <a:xfrm>
            <a:off x="2623869" y="3505200"/>
            <a:ext cx="4064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812799" y="4350167"/>
            <a:ext cx="4544484" cy="1200150"/>
            <a:chOff x="624" y="2842"/>
            <a:chExt cx="2147" cy="756"/>
          </a:xfrm>
        </p:grpSpPr>
        <p:sp>
          <p:nvSpPr>
            <p:cNvPr id="12295" name="Text Box 39"/>
            <p:cNvSpPr txBox="1">
              <a:spLocks noChangeArrowheads="1"/>
            </p:cNvSpPr>
            <p:nvPr/>
          </p:nvSpPr>
          <p:spPr bwMode="auto">
            <a:xfrm>
              <a:off x="636" y="2842"/>
              <a:ext cx="213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x’    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-sin(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0       </a:t>
              </a:r>
              <a:r>
                <a:rPr lang="en-US" sz="2400" dirty="0" smtClean="0"/>
                <a:t>    </a:t>
              </a:r>
              <a:r>
                <a:rPr lang="en-US" sz="2400" dirty="0"/>
                <a:t>x </a:t>
              </a:r>
            </a:p>
            <a:p>
              <a:r>
                <a:rPr lang="en-US" sz="2400" dirty="0"/>
                <a:t>y’          sin(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0     </a:t>
              </a:r>
              <a:r>
                <a:rPr lang="en-US" sz="2400" dirty="0" smtClean="0"/>
                <a:t>*    y</a:t>
              </a:r>
              <a:endParaRPr lang="en-US" sz="2400" dirty="0"/>
            </a:p>
            <a:p>
              <a:r>
                <a:rPr lang="en-US" sz="2400" dirty="0"/>
                <a:t>1             0             0         </a:t>
              </a:r>
              <a:r>
                <a:rPr lang="en-US" sz="2400" dirty="0" smtClean="0"/>
                <a:t>    1           </a:t>
              </a:r>
              <a:r>
                <a:rPr lang="en-US" sz="2400" dirty="0"/>
                <a:t>1</a:t>
              </a:r>
            </a:p>
          </p:txBody>
        </p:sp>
        <p:sp>
          <p:nvSpPr>
            <p:cNvPr id="12296" name="Text Box 46"/>
            <p:cNvSpPr txBox="1">
              <a:spLocks noChangeArrowheads="1"/>
            </p:cNvSpPr>
            <p:nvPr/>
          </p:nvSpPr>
          <p:spPr bwMode="auto">
            <a:xfrm>
              <a:off x="861" y="3106"/>
              <a:ext cx="13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12297" name="Line 48"/>
            <p:cNvSpPr>
              <a:spLocks noChangeShapeType="1"/>
            </p:cNvSpPr>
            <p:nvPr/>
          </p:nvSpPr>
          <p:spPr bwMode="auto">
            <a:xfrm>
              <a:off x="624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49"/>
            <p:cNvSpPr>
              <a:spLocks noChangeShapeType="1"/>
            </p:cNvSpPr>
            <p:nvPr/>
          </p:nvSpPr>
          <p:spPr bwMode="auto">
            <a:xfrm>
              <a:off x="818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50"/>
            <p:cNvSpPr>
              <a:spLocks noChangeShapeType="1"/>
            </p:cNvSpPr>
            <p:nvPr/>
          </p:nvSpPr>
          <p:spPr bwMode="auto">
            <a:xfrm>
              <a:off x="1083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52"/>
            <p:cNvSpPr>
              <a:spLocks noChangeShapeType="1"/>
            </p:cNvSpPr>
            <p:nvPr/>
          </p:nvSpPr>
          <p:spPr bwMode="auto">
            <a:xfrm>
              <a:off x="2487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Line 53"/>
            <p:cNvSpPr>
              <a:spLocks noChangeShapeType="1"/>
            </p:cNvSpPr>
            <p:nvPr/>
          </p:nvSpPr>
          <p:spPr bwMode="auto">
            <a:xfrm>
              <a:off x="2736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Matrix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3200" y="1219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How to rotate an object with multiple vertices? 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06400" y="2038934"/>
            <a:ext cx="3352800" cy="1752600"/>
            <a:chOff x="432" y="2400"/>
            <a:chExt cx="1584" cy="1104"/>
          </a:xfrm>
        </p:grpSpPr>
        <p:sp>
          <p:nvSpPr>
            <p:cNvPr id="13342" name="Line 5"/>
            <p:cNvSpPr>
              <a:spLocks noChangeShapeType="1"/>
            </p:cNvSpPr>
            <p:nvPr/>
          </p:nvSpPr>
          <p:spPr bwMode="auto">
            <a:xfrm>
              <a:off x="432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3" name="Line 6"/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4" name="Rectangle 7"/>
            <p:cNvSpPr>
              <a:spLocks noChangeArrowheads="1"/>
            </p:cNvSpPr>
            <p:nvPr/>
          </p:nvSpPr>
          <p:spPr bwMode="auto">
            <a:xfrm>
              <a:off x="1440" y="2496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8"/>
            <p:cNvSpPr>
              <a:spLocks noChangeArrowheads="1"/>
            </p:cNvSpPr>
            <p:nvPr/>
          </p:nvSpPr>
          <p:spPr bwMode="auto">
            <a:xfrm>
              <a:off x="1392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9"/>
            <p:cNvSpPr>
              <a:spLocks noChangeArrowheads="1"/>
            </p:cNvSpPr>
            <p:nvPr/>
          </p:nvSpPr>
          <p:spPr bwMode="auto">
            <a:xfrm>
              <a:off x="1920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10"/>
            <p:cNvSpPr>
              <a:spLocks noChangeArrowheads="1"/>
            </p:cNvSpPr>
            <p:nvPr/>
          </p:nvSpPr>
          <p:spPr bwMode="auto">
            <a:xfrm>
              <a:off x="1392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11"/>
            <p:cNvSpPr>
              <a:spLocks noChangeArrowheads="1"/>
            </p:cNvSpPr>
            <p:nvPr/>
          </p:nvSpPr>
          <p:spPr bwMode="auto">
            <a:xfrm>
              <a:off x="192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76801" y="2397710"/>
            <a:ext cx="1951567" cy="1095375"/>
            <a:chOff x="2438" y="2784"/>
            <a:chExt cx="922" cy="690"/>
          </a:xfrm>
        </p:grpSpPr>
        <p:sp>
          <p:nvSpPr>
            <p:cNvPr id="13340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91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Rotate individual</a:t>
              </a:r>
            </a:p>
            <a:p>
              <a:r>
                <a:rPr lang="en-US" sz="2000"/>
                <a:t>Vertices 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721600" y="972134"/>
            <a:ext cx="3962400" cy="2895600"/>
            <a:chOff x="3648" y="1680"/>
            <a:chExt cx="1872" cy="1824"/>
          </a:xfrm>
        </p:grpSpPr>
        <p:sp>
          <p:nvSpPr>
            <p:cNvPr id="13319" name="Line 16"/>
            <p:cNvSpPr>
              <a:spLocks noChangeShapeType="1"/>
            </p:cNvSpPr>
            <p:nvPr/>
          </p:nvSpPr>
          <p:spPr bwMode="auto">
            <a:xfrm>
              <a:off x="3648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0" name="Line 17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4896" y="2592"/>
              <a:ext cx="624" cy="528"/>
              <a:chOff x="4176" y="2592"/>
              <a:chExt cx="624" cy="528"/>
            </a:xfrm>
          </p:grpSpPr>
          <p:sp>
            <p:nvSpPr>
              <p:cNvPr id="13335" name="Rectangle 24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Oval 25"/>
              <p:cNvSpPr>
                <a:spLocks noChangeArrowheads="1"/>
              </p:cNvSpPr>
              <p:nvPr/>
            </p:nvSpPr>
            <p:spPr bwMode="auto">
              <a:xfrm>
                <a:off x="4176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Oval 26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Oval 27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Oval 28"/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4128" y="1680"/>
              <a:ext cx="768" cy="720"/>
              <a:chOff x="4128" y="1680"/>
              <a:chExt cx="768" cy="720"/>
            </a:xfrm>
          </p:grpSpPr>
          <p:sp>
            <p:nvSpPr>
              <p:cNvPr id="13327" name="Line 33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8" name="Line 34"/>
              <p:cNvSpPr>
                <a:spLocks noChangeShapeType="1"/>
              </p:cNvSpPr>
              <p:nvPr/>
            </p:nvSpPr>
            <p:spPr bwMode="auto">
              <a:xfrm flipV="1">
                <a:off x="4512" y="206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29" name="Line 35"/>
              <p:cNvSpPr>
                <a:spLocks noChangeShapeType="1"/>
              </p:cNvSpPr>
              <p:nvPr/>
            </p:nvSpPr>
            <p:spPr bwMode="auto">
              <a:xfrm flipH="1" flipV="1">
                <a:off x="4512" y="172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0" name="Line 36"/>
              <p:cNvSpPr>
                <a:spLocks noChangeShapeType="1"/>
              </p:cNvSpPr>
              <p:nvPr/>
            </p:nvSpPr>
            <p:spPr bwMode="auto">
              <a:xfrm flipV="1">
                <a:off x="4176" y="1728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331" name="Oval 37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Oval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Oval 39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4" name="Oval 40"/>
              <p:cNvSpPr>
                <a:spLocks noChangeArrowheads="1"/>
              </p:cNvSpPr>
              <p:nvPr/>
            </p:nvSpPr>
            <p:spPr bwMode="auto">
              <a:xfrm>
                <a:off x="4800" y="201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3" name="Line 42"/>
            <p:cNvSpPr>
              <a:spLocks noChangeShapeType="1"/>
            </p:cNvSpPr>
            <p:nvPr/>
          </p:nvSpPr>
          <p:spPr bwMode="auto">
            <a:xfrm flipV="1">
              <a:off x="3840" y="307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4" name="Line 43"/>
            <p:cNvSpPr>
              <a:spLocks noChangeShapeType="1"/>
            </p:cNvSpPr>
            <p:nvPr/>
          </p:nvSpPr>
          <p:spPr bwMode="auto">
            <a:xfrm flipV="1">
              <a:off x="3840" y="2352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5" name="Freeform 44"/>
            <p:cNvSpPr>
              <a:spLocks/>
            </p:cNvSpPr>
            <p:nvPr/>
          </p:nvSpPr>
          <p:spPr bwMode="auto">
            <a:xfrm>
              <a:off x="4080" y="2928"/>
              <a:ext cx="280" cy="288"/>
            </a:xfrm>
            <a:custGeom>
              <a:avLst/>
              <a:gdLst>
                <a:gd name="T0" fmla="*/ 240 w 280"/>
                <a:gd name="T1" fmla="*/ 288 h 288"/>
                <a:gd name="T2" fmla="*/ 240 w 280"/>
                <a:gd name="T3" fmla="*/ 96 h 288"/>
                <a:gd name="T4" fmla="*/ 0 w 280"/>
                <a:gd name="T5" fmla="*/ 0 h 288"/>
                <a:gd name="T6" fmla="*/ 0 60000 65536"/>
                <a:gd name="T7" fmla="*/ 0 60000 65536"/>
                <a:gd name="T8" fmla="*/ 0 60000 65536"/>
                <a:gd name="T9" fmla="*/ 0 w 280"/>
                <a:gd name="T10" fmla="*/ 0 h 288"/>
                <a:gd name="T11" fmla="*/ 280 w 2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88">
                  <a:moveTo>
                    <a:pt x="240" y="288"/>
                  </a:moveTo>
                  <a:cubicBezTo>
                    <a:pt x="260" y="216"/>
                    <a:pt x="280" y="144"/>
                    <a:pt x="240" y="96"/>
                  </a:cubicBezTo>
                  <a:cubicBezTo>
                    <a:pt x="200" y="48"/>
                    <a:pt x="40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6" name="Text Box 45"/>
            <p:cNvSpPr txBox="1">
              <a:spLocks noChangeArrowheads="1"/>
            </p:cNvSpPr>
            <p:nvPr/>
          </p:nvSpPr>
          <p:spPr bwMode="auto">
            <a:xfrm>
              <a:off x="4310" y="2741"/>
              <a:ext cx="1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958" y="1660358"/>
            <a:ext cx="1073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https://www.tutorialspoint.com/computer_fundamentals/index.htm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A brief history of programming languages www.site.uottawa.ca › handouts › notes › 02_History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021" y="2217185"/>
            <a:ext cx="1102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subhash.chandra@galgotiasuniversity.edu.in</a:t>
            </a:r>
          </a:p>
          <a:p>
            <a:pPr algn="ctr"/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0228" y="1415141"/>
            <a:ext cx="1077685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2D Transformation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Matrix representation of  vertex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Translation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Translation matrix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40228" y="1415141"/>
            <a:ext cx="1077685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2D Transformation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Scaling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Rotation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08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20717" y="11430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Scale - Alters the size of an object.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Scales about a </a:t>
            </a:r>
            <a:r>
              <a:rPr lang="en-US" sz="3200" b="1" dirty="0"/>
              <a:t>fixed point</a:t>
            </a:r>
            <a:endParaRPr lang="en-US" sz="3200" dirty="0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V="1">
            <a:off x="2186032" y="3352800"/>
            <a:ext cx="0" cy="28194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V="1">
            <a:off x="1219200" y="5212081"/>
            <a:ext cx="5071241" cy="45719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triangle" w="sm" len="sm"/>
            <a:tailEnd type="triangl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662032" y="4191000"/>
            <a:ext cx="11176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</a:t>
            </a:r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5742032" y="3200400"/>
            <a:ext cx="1422400" cy="369332"/>
          </a:xfrm>
          <a:prstGeom prst="rect">
            <a:avLst/>
          </a:prstGeom>
          <a:solidFill>
            <a:schemeClr val="bg2"/>
          </a:solidFill>
          <a:ln w="76200">
            <a:solidFill>
              <a:srgbClr val="FFFFA1"/>
            </a:solidFill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x’</a:t>
            </a:r>
            <a:r>
              <a:rPr lang="en-US"/>
              <a:t>,</a:t>
            </a:r>
            <a:r>
              <a:rPr lang="en-US" i="1"/>
              <a:t>y’</a:t>
            </a:r>
            <a:r>
              <a:rPr lang="en-US"/>
              <a:t>)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2381579" y="4425039"/>
            <a:ext cx="36729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633" name="Oval 13"/>
          <p:cNvSpPr>
            <a:spLocks noChangeArrowheads="1"/>
          </p:cNvSpPr>
          <p:nvPr/>
        </p:nvSpPr>
        <p:spPr bwMode="auto">
          <a:xfrm>
            <a:off x="3482246" y="4677452"/>
            <a:ext cx="36729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634" name="Oval 14"/>
          <p:cNvSpPr>
            <a:spLocks noChangeArrowheads="1"/>
          </p:cNvSpPr>
          <p:nvPr/>
        </p:nvSpPr>
        <p:spPr bwMode="auto">
          <a:xfrm>
            <a:off x="3482246" y="3892986"/>
            <a:ext cx="367290" cy="519351"/>
          </a:xfrm>
          <a:prstGeom prst="ellipse">
            <a:avLst/>
          </a:prstGeom>
          <a:solidFill>
            <a:schemeClr val="hlink"/>
          </a:solidFill>
          <a:ln w="76200">
            <a:noFill/>
            <a:round/>
            <a:headEnd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635" name="Line 15"/>
          <p:cNvSpPr>
            <a:spLocks noChangeShapeType="1"/>
          </p:cNvSpPr>
          <p:nvPr/>
        </p:nvSpPr>
        <p:spPr bwMode="auto">
          <a:xfrm flipV="1">
            <a:off x="2490832" y="4094913"/>
            <a:ext cx="1346731" cy="63290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636" name="Line 16"/>
          <p:cNvSpPr>
            <a:spLocks noChangeShapeType="1"/>
          </p:cNvSpPr>
          <p:nvPr/>
        </p:nvSpPr>
        <p:spPr bwMode="auto">
          <a:xfrm>
            <a:off x="2381579" y="4727816"/>
            <a:ext cx="1346731" cy="474677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637" name="Line 17"/>
          <p:cNvSpPr>
            <a:spLocks noChangeShapeType="1"/>
          </p:cNvSpPr>
          <p:nvPr/>
        </p:nvSpPr>
        <p:spPr bwMode="auto">
          <a:xfrm flipV="1">
            <a:off x="3703174" y="4000092"/>
            <a:ext cx="50271" cy="110758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660589" y="2854672"/>
            <a:ext cx="2658355" cy="2359258"/>
            <a:chOff x="3312" y="1536"/>
            <a:chExt cx="1195" cy="981"/>
          </a:xfrm>
        </p:grpSpPr>
        <p:sp>
          <p:nvSpPr>
            <p:cNvPr id="26645" name="Oval 30"/>
            <p:cNvSpPr>
              <a:spLocks noChangeArrowheads="1"/>
            </p:cNvSpPr>
            <p:nvPr/>
          </p:nvSpPr>
          <p:spPr bwMode="auto">
            <a:xfrm>
              <a:off x="4363" y="1536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46" name="Oval 29"/>
            <p:cNvSpPr>
              <a:spLocks noChangeArrowheads="1"/>
            </p:cNvSpPr>
            <p:nvPr/>
          </p:nvSpPr>
          <p:spPr bwMode="auto">
            <a:xfrm>
              <a:off x="4360" y="2190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47" name="Oval 28"/>
            <p:cNvSpPr>
              <a:spLocks noChangeArrowheads="1"/>
            </p:cNvSpPr>
            <p:nvPr/>
          </p:nvSpPr>
          <p:spPr bwMode="auto">
            <a:xfrm>
              <a:off x="3312" y="1917"/>
              <a:ext cx="144" cy="327"/>
            </a:xfrm>
            <a:prstGeom prst="ellipse">
              <a:avLst/>
            </a:prstGeom>
            <a:solidFill>
              <a:schemeClr val="hlink"/>
            </a:solidFill>
            <a:ln w="76200">
              <a:noFill/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V="1">
              <a:off x="3380" y="1605"/>
              <a:ext cx="1052" cy="38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380" y="1987"/>
              <a:ext cx="1052" cy="28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4432" y="1605"/>
              <a:ext cx="0" cy="66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12" name="Line 32"/>
          <p:cNvSpPr>
            <a:spLocks noChangeShapeType="1"/>
          </p:cNvSpPr>
          <p:nvPr/>
        </p:nvSpPr>
        <p:spPr bwMode="auto">
          <a:xfrm flipV="1">
            <a:off x="2186032" y="4773304"/>
            <a:ext cx="304800" cy="4572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V="1">
            <a:off x="2186032" y="4468504"/>
            <a:ext cx="1422400" cy="7620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 flipV="1">
            <a:off x="2240624" y="4206920"/>
            <a:ext cx="609600" cy="914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 flipV="1">
            <a:off x="2240624" y="3673520"/>
            <a:ext cx="2844800" cy="1447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 flipV="1">
            <a:off x="2186032" y="5001904"/>
            <a:ext cx="1422400" cy="2286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 flipV="1">
            <a:off x="2307301" y="4620387"/>
            <a:ext cx="2844800" cy="4572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  <p:grpSp>
        <p:nvGrpSpPr>
          <p:cNvPr id="35" name="Group 4"/>
          <p:cNvGrpSpPr>
            <a:grpSpLocks/>
          </p:cNvGrpSpPr>
          <p:nvPr/>
        </p:nvGrpSpPr>
        <p:grpSpPr bwMode="auto">
          <a:xfrm>
            <a:off x="8841914" y="1153478"/>
            <a:ext cx="2284413" cy="2209800"/>
            <a:chOff x="3695" y="2352"/>
            <a:chExt cx="1056" cy="960"/>
          </a:xfrm>
        </p:grpSpPr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8826148" y="909112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9207148" y="2128312"/>
            <a:ext cx="44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0793061" y="3000674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 dirty="0"/>
              <a:t>x</a:t>
            </a: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10197748" y="1518712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8811861" y="2814112"/>
            <a:ext cx="1385887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10150123" y="27903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10197748" y="2509312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Q’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9588148" y="2890312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Q</a:t>
            </a: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9557986" y="25394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V="1">
            <a:off x="10194573" y="1823512"/>
            <a:ext cx="3175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V="1">
            <a:off x="9619898" y="2356912"/>
            <a:ext cx="501650" cy="450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V="1">
            <a:off x="8810382" y="1839278"/>
            <a:ext cx="1385888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2" grpId="0" animBg="1"/>
      <p:bldP spid="71713" grpId="0" animBg="1"/>
      <p:bldP spid="71715" grpId="0" animBg="1"/>
      <p:bldP spid="71717" grpId="0" animBg="1"/>
      <p:bldP spid="71718" grpId="0" animBg="1"/>
      <p:bldP spid="717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220717" y="130525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want: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Matrix form: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709863" y="1305253"/>
          <a:ext cx="2336800" cy="4812972"/>
        </p:xfrm>
        <a:graphic>
          <a:graphicData uri="http://schemas.openxmlformats.org/presentationml/2006/ole">
            <p:oleObj spid="_x0000_s132098" name="Equation" r:id="rId3" imgW="1218960" imgH="2108160" progId="Equation.3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5141259" y="1510211"/>
          <a:ext cx="2441958" cy="5062210"/>
        </p:xfrm>
        <a:graphic>
          <a:graphicData uri="http://schemas.openxmlformats.org/presentationml/2006/ole">
            <p:oleObj spid="_x0000_s132099" name="Equation" r:id="rId4" imgW="1193760" imgH="2286000" progId="Equation.3">
              <p:embed/>
            </p:oleObj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1195530" y="2485684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195530" y="5305084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27255" y="209039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y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986730" y="51526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x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710130" y="393348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tr-TR" altLang="tr-T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871930" y="301908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tr-TR" altLang="tr-TR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1195530" y="3095284"/>
            <a:ext cx="1752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1195530" y="4009684"/>
            <a:ext cx="2590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713055" y="3842997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r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398855" y="4757397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r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008455" y="2852397"/>
            <a:ext cx="890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 i="1">
                <a:latin typeface="Times New Roman" pitchFamily="18" charset="0"/>
              </a:rPr>
              <a:t>P’(x’,y’)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938730" y="3704884"/>
            <a:ext cx="685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 i="1">
                <a:latin typeface="Times New Roman" pitchFamily="18" charset="0"/>
              </a:rPr>
              <a:t>P(x,y)</a:t>
            </a: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718068" y="2217397"/>
            <a:ext cx="1390650" cy="1538287"/>
          </a:xfrm>
          <a:custGeom>
            <a:avLst/>
            <a:gdLst>
              <a:gd name="T0" fmla="*/ 2147483647 w 876"/>
              <a:gd name="T1" fmla="*/ 2147483647 h 969"/>
              <a:gd name="T2" fmla="*/ 2147483647 w 876"/>
              <a:gd name="T3" fmla="*/ 2147483647 h 969"/>
              <a:gd name="T4" fmla="*/ 2147483647 w 876"/>
              <a:gd name="T5" fmla="*/ 2147483647 h 969"/>
              <a:gd name="T6" fmla="*/ 2147483647 w 876"/>
              <a:gd name="T7" fmla="*/ 2147483647 h 969"/>
              <a:gd name="T8" fmla="*/ 0 w 876"/>
              <a:gd name="T9" fmla="*/ 0 h 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6"/>
              <a:gd name="T16" fmla="*/ 0 h 969"/>
              <a:gd name="T17" fmla="*/ 876 w 876"/>
              <a:gd name="T18" fmla="*/ 969 h 9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6" h="969">
                <a:moveTo>
                  <a:pt x="859" y="969"/>
                </a:moveTo>
                <a:cubicBezTo>
                  <a:pt x="856" y="911"/>
                  <a:pt x="876" y="735"/>
                  <a:pt x="841" y="622"/>
                </a:cubicBezTo>
                <a:cubicBezTo>
                  <a:pt x="806" y="509"/>
                  <a:pt x="727" y="379"/>
                  <a:pt x="649" y="292"/>
                </a:cubicBezTo>
                <a:cubicBezTo>
                  <a:pt x="571" y="205"/>
                  <a:pt x="482" y="149"/>
                  <a:pt x="374" y="100"/>
                </a:cubicBezTo>
                <a:cubicBezTo>
                  <a:pt x="266" y="51"/>
                  <a:pt x="78" y="2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167330" y="2588872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2400">
                <a:latin typeface="Times New Roman" pitchFamily="18" charset="0"/>
                <a:sym typeface="Symbol" pitchFamily="18" charset="2"/>
              </a:rPr>
              <a:t></a:t>
            </a:r>
            <a:endParaRPr lang="en-GB" altLang="tr-TR" sz="240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277007"/>
            <a:ext cx="332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 Rotation :  Point 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864444" y="278523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64444" y="5604638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55644" y="54522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379044" y="42330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tr-TR" altLang="tr-TR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556719" y="333292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tr-TR" altLang="tr-TR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864444" y="3394838"/>
            <a:ext cx="1752600" cy="2209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64444" y="4309238"/>
            <a:ext cx="2590800" cy="12954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381969" y="4142551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r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67769" y="5056951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r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693244" y="3166238"/>
            <a:ext cx="881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 i="1">
                <a:latin typeface="Times New Roman" pitchFamily="18" charset="0"/>
              </a:rPr>
              <a:t>P’(x’,y’)</a:t>
            </a:r>
            <a:endParaRPr lang="en-GB" altLang="tr-TR" sz="160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607644" y="4004438"/>
            <a:ext cx="676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 i="1">
                <a:latin typeface="Times New Roman" pitchFamily="18" charset="0"/>
              </a:rPr>
              <a:t>P(x,y)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455244" y="430923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617044" y="3394838"/>
            <a:ext cx="0" cy="2209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381969" y="4801363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2400">
                <a:latin typeface="Times New Roman" pitchFamily="18" charset="0"/>
                <a:sym typeface="Symbol" pitchFamily="18" charset="2"/>
              </a:rPr>
              <a:t>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626444" y="51474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2400">
                <a:latin typeface="Times New Roman" pitchFamily="18" charset="0"/>
                <a:sym typeface="Symbol" pitchFamily="18" charset="2"/>
              </a:rPr>
              <a:t></a:t>
            </a:r>
            <a:endParaRPr lang="en-GB" altLang="tr-TR" sz="2400">
              <a:latin typeface="Times New Roman" pitchFamily="18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515569" y="4828351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y</a:t>
            </a:r>
          </a:p>
        </p:txBody>
      </p:sp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4903044" y="3891726"/>
          <a:ext cx="1644650" cy="1017587"/>
        </p:xfrm>
        <a:graphic>
          <a:graphicData uri="http://schemas.openxmlformats.org/presentationml/2006/ole">
            <p:oleObj spid="_x0000_s151554" name="Equation" r:id="rId5" imgW="698197" imgH="431613" progId="Equation.3">
              <p:embed/>
            </p:oleObj>
          </a:graphicData>
        </a:graphic>
      </p:graphicFrame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940644" y="5833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2693244" y="58332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4275" y="2500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 dirty="0">
                <a:latin typeface="Times New Roman" pitchFamily="18" charset="0"/>
              </a:rPr>
              <a:t>y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659486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59486" y="5715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227680" y="51684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x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174086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tr-TR" altLang="tr-T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335886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tr-TR" altLang="tr-TR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659486" y="3505200"/>
            <a:ext cx="1752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659486" y="4419600"/>
            <a:ext cx="2590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77011" y="42529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r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62811" y="5167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r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72411" y="3262313"/>
            <a:ext cx="881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 i="1">
                <a:latin typeface="Times New Roman" pitchFamily="18" charset="0"/>
              </a:rPr>
              <a:t>P’(x’,y’</a:t>
            </a:r>
            <a:r>
              <a:rPr lang="en-GB" altLang="tr-TR" sz="1600" i="1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402686" y="4114800"/>
            <a:ext cx="676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 i="1">
                <a:latin typeface="Times New Roman" pitchFamily="18" charset="0"/>
              </a:rPr>
              <a:t>P(x,y)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250286" y="4419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412086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177011" y="491172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2400">
                <a:latin typeface="Times New Roman" pitchFamily="18" charset="0"/>
                <a:sym typeface="Symbol" pitchFamily="18" charset="2"/>
              </a:rPr>
              <a:t>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421486" y="5257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2400">
                <a:latin typeface="Times New Roman" pitchFamily="18" charset="0"/>
                <a:sym typeface="Symbol" pitchFamily="18" charset="2"/>
              </a:rPr>
              <a:t></a:t>
            </a:r>
            <a:endParaRPr lang="en-GB" altLang="tr-TR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310611" y="4938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y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015211" y="5776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600">
                <a:latin typeface="Times New Roman" pitchFamily="18" charset="0"/>
              </a:rPr>
              <a:t>x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35686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2488286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" name="Object 24"/>
          <p:cNvGraphicFramePr>
            <a:graphicFrameLocks noChangeAspect="1"/>
          </p:cNvGraphicFramePr>
          <p:nvPr/>
        </p:nvGraphicFramePr>
        <p:xfrm>
          <a:off x="612775" y="1454150"/>
          <a:ext cx="5867400" cy="901700"/>
        </p:xfrm>
        <a:graphic>
          <a:graphicData uri="http://schemas.openxmlformats.org/presentationml/2006/ole">
            <p:oleObj spid="_x0000_s152579" name="Equation" r:id="rId5" imgW="2806700" imgH="431800" progId="Equation.3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4330362" y="3121556"/>
          <a:ext cx="1339850" cy="828675"/>
        </p:xfrm>
        <a:graphic>
          <a:graphicData uri="http://schemas.openxmlformats.org/presentationml/2006/ole">
            <p:oleObj spid="_x0000_s152580" name="Equation" r:id="rId6" imgW="698197" imgH="431613" progId="Equation.3">
              <p:embed/>
            </p:oleObj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4254162" y="2488144"/>
            <a:ext cx="186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800">
                <a:latin typeface="Times New Roman" pitchFamily="18" charset="0"/>
              </a:rPr>
              <a:t>Substituting for r :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330362" y="4012144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1800">
                <a:latin typeface="Times New Roman" pitchFamily="18" charset="0"/>
              </a:rPr>
              <a:t>Gives us</a:t>
            </a:r>
            <a:r>
              <a:rPr lang="en-GB" altLang="tr-TR" sz="1600">
                <a:latin typeface="Times New Roman" pitchFamily="18" charset="0"/>
              </a:rPr>
              <a:t> :</a:t>
            </a: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4406562" y="4569356"/>
          <a:ext cx="2509838" cy="828675"/>
        </p:xfrm>
        <a:graphic>
          <a:graphicData uri="http://schemas.openxmlformats.org/presentationml/2006/ole">
            <p:oleObj spid="_x0000_s152581" name="Equation" r:id="rId7" imgW="1307532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85800" y="1647484"/>
          <a:ext cx="2509838" cy="828675"/>
        </p:xfrm>
        <a:graphic>
          <a:graphicData uri="http://schemas.openxmlformats.org/presentationml/2006/ole">
            <p:oleObj spid="_x0000_s154626" name="Equation" r:id="rId5" imgW="1307532" imgH="431613" progId="Equation.3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2641259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tr-TR" sz="2400">
                <a:latin typeface="Times New Roman" pitchFamily="18" charset="0"/>
              </a:rPr>
              <a:t>Rewriting</a:t>
            </a:r>
            <a:r>
              <a:rPr lang="en-GB" altLang="tr-TR" sz="2000">
                <a:latin typeface="Times New Roman" pitchFamily="18" charset="0"/>
              </a:rPr>
              <a:t> in matrix form gives us :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09600" y="3247684"/>
          <a:ext cx="3886200" cy="1060450"/>
        </p:xfrm>
        <a:graphic>
          <a:graphicData uri="http://schemas.openxmlformats.org/presentationml/2006/ole">
            <p:oleObj spid="_x0000_s154627" name="Equation" r:id="rId6" imgW="1676400" imgH="4572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09600" y="4619284"/>
          <a:ext cx="7124700" cy="1060450"/>
        </p:xfrm>
        <a:graphic>
          <a:graphicData uri="http://schemas.openxmlformats.org/presentationml/2006/ole">
            <p:oleObj spid="_x0000_s154628" name="Equation" r:id="rId7" imgW="30734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4714</TotalTime>
  <Words>262</Words>
  <Application>Microsoft Office PowerPoint</Application>
  <PresentationFormat>Custom</PresentationFormat>
  <Paragraphs>123</Paragraphs>
  <Slides>13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3x3 2D Rotation Matrix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Manu Gupta</cp:lastModifiedBy>
  <cp:revision>213</cp:revision>
  <dcterms:created xsi:type="dcterms:W3CDTF">2020-05-05T09:43:45Z</dcterms:created>
  <dcterms:modified xsi:type="dcterms:W3CDTF">2020-12-01T14:44:19Z</dcterms:modified>
</cp:coreProperties>
</file>