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96" r:id="rId2"/>
    <p:sldId id="497" r:id="rId3"/>
    <p:sldId id="498" r:id="rId4"/>
    <p:sldId id="418" r:id="rId5"/>
    <p:sldId id="451" r:id="rId6"/>
    <p:sldId id="414" r:id="rId7"/>
    <p:sldId id="416" r:id="rId8"/>
    <p:sldId id="419" r:id="rId9"/>
    <p:sldId id="420" r:id="rId10"/>
    <p:sldId id="494" r:id="rId11"/>
    <p:sldId id="495" r:id="rId12"/>
    <p:sldId id="421" r:id="rId13"/>
    <p:sldId id="422" r:id="rId14"/>
    <p:sldId id="423" r:id="rId15"/>
    <p:sldId id="424" r:id="rId16"/>
    <p:sldId id="425" r:id="rId17"/>
    <p:sldId id="388" r:id="rId18"/>
    <p:sldId id="3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897" autoAdjust="0"/>
    <p:restoredTop sz="94696" autoAdjust="0"/>
  </p:normalViewPr>
  <p:slideViewPr>
    <p:cSldViewPr snapToGrid="0" snapToObjects="1">
      <p:cViewPr>
        <p:scale>
          <a:sx n="60" d="100"/>
          <a:sy n="60" d="100"/>
        </p:scale>
        <p:origin x="-942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8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01-12-2020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School of …………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01-12-2020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 xmlns="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uottawa.ca/~nat/Courses/csi3120_2007/handouts/notes/02_History.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1189" y="2325189"/>
            <a:ext cx="3213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UNIT-2</a:t>
            </a:r>
            <a:endParaRPr lang="en-US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4950" y="3505944"/>
            <a:ext cx="84750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2D Transformation</a:t>
            </a:r>
            <a:endParaRPr lang="en-US" sz="4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 noChangeArrowheads="1"/>
          </p:cNvSpPr>
          <p:nvPr/>
        </p:nvSpPr>
        <p:spPr bwMode="auto">
          <a:xfrm>
            <a:off x="1504950" y="-71462"/>
            <a:ext cx="10687050" cy="103187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Computer Science &amp; Engineering</a:t>
            </a:r>
          </a:p>
          <a:p>
            <a:pPr algn="ctr"/>
            <a:endParaRPr lang="en-IN" sz="11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Course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Code: BTCS2041                 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Name: Computer Graphics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>
          <a:xfrm>
            <a:off x="0" y="6458968"/>
            <a:ext cx="12192000" cy="40163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</a:t>
            </a:r>
            <a:r>
              <a:rPr lang="en-IN" altLang="zh-CN" sz="24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Faculty 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Subhash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Chandra Gupta   </a:t>
            </a:r>
            <a:r>
              <a:rPr lang="en-IN" altLang="zh-CN" sz="24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Program Name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: </a:t>
            </a:r>
            <a:r>
              <a:rPr lang="en-IN" altLang="zh-CN" sz="2400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B.Tech</a:t>
            </a:r>
            <a:r>
              <a:rPr lang="en-IN" altLang="zh-CN" sz="24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>
              <a:lnSpc>
                <a:spcPct val="90000"/>
              </a:lnSpc>
              <a:defRPr/>
            </a:pPr>
            <a:endParaRPr lang="en-IN" altLang="zh-CN" sz="1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2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3362"/>
            <a:ext cx="150495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92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tr-TR" sz="2800" dirty="0" smtClean="0"/>
              <a:t>Reflection :</a:t>
            </a:r>
            <a:endParaRPr lang="en-US" altLang="tr-TR" sz="2800" dirty="0"/>
          </a:p>
        </p:txBody>
      </p:sp>
      <p:pic>
        <p:nvPicPr>
          <p:cNvPr id="3" name="Picture 2" descr="AN04F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81200"/>
            <a:ext cx="3778250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553200" y="2819400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tr-TR" sz="2400">
                <a:latin typeface="Times New Roman" pitchFamily="18" charset="0"/>
              </a:rPr>
              <a:t>original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74713" y="2784475"/>
            <a:ext cx="175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tr-TR" sz="2400" dirty="0" err="1">
                <a:latin typeface="Times New Roman" pitchFamily="18" charset="0"/>
              </a:rPr>
              <a:t>s</a:t>
            </a:r>
            <a:r>
              <a:rPr lang="en-US" altLang="tr-TR" sz="2400" baseline="-25000" dirty="0" err="1">
                <a:latin typeface="Times New Roman" pitchFamily="18" charset="0"/>
              </a:rPr>
              <a:t>x</a:t>
            </a:r>
            <a:r>
              <a:rPr lang="en-US" altLang="tr-TR" sz="2400" dirty="0">
                <a:latin typeface="Times New Roman" pitchFamily="18" charset="0"/>
              </a:rPr>
              <a:t> = -1 </a:t>
            </a:r>
            <a:r>
              <a:rPr lang="en-US" altLang="tr-TR" sz="2400" dirty="0" err="1">
                <a:latin typeface="Times New Roman" pitchFamily="18" charset="0"/>
              </a:rPr>
              <a:t>s</a:t>
            </a:r>
            <a:r>
              <a:rPr lang="en-US" altLang="tr-TR" sz="2400" baseline="-25000" dirty="0" err="1">
                <a:latin typeface="Times New Roman" pitchFamily="18" charset="0"/>
              </a:rPr>
              <a:t>y</a:t>
            </a:r>
            <a:r>
              <a:rPr lang="en-US" altLang="tr-TR" sz="2400" dirty="0">
                <a:latin typeface="Times New Roman" pitchFamily="18" charset="0"/>
              </a:rPr>
              <a:t> = 1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87400" y="4876800"/>
            <a:ext cx="1857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tr-TR" sz="2400">
                <a:latin typeface="Times New Roman" pitchFamily="18" charset="0"/>
              </a:rPr>
              <a:t>s</a:t>
            </a:r>
            <a:r>
              <a:rPr lang="en-US" altLang="tr-TR" sz="2400" baseline="-25000">
                <a:latin typeface="Times New Roman" pitchFamily="18" charset="0"/>
              </a:rPr>
              <a:t>x</a:t>
            </a:r>
            <a:r>
              <a:rPr lang="en-US" altLang="tr-TR" sz="2400">
                <a:latin typeface="Times New Roman" pitchFamily="18" charset="0"/>
              </a:rPr>
              <a:t> = -1 s</a:t>
            </a:r>
            <a:r>
              <a:rPr lang="en-US" altLang="tr-TR" sz="2400" baseline="-25000">
                <a:latin typeface="Times New Roman" pitchFamily="18" charset="0"/>
              </a:rPr>
              <a:t>y</a:t>
            </a:r>
            <a:r>
              <a:rPr lang="en-US" altLang="tr-TR" sz="2400">
                <a:latin typeface="Times New Roman" pitchFamily="18" charset="0"/>
              </a:rPr>
              <a:t> = -1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175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tr-TR" sz="2400">
                <a:latin typeface="Times New Roman" pitchFamily="18" charset="0"/>
              </a:rPr>
              <a:t>s</a:t>
            </a:r>
            <a:r>
              <a:rPr lang="en-US" altLang="tr-TR" sz="2400" baseline="-25000">
                <a:latin typeface="Times New Roman" pitchFamily="18" charset="0"/>
              </a:rPr>
              <a:t>x</a:t>
            </a:r>
            <a:r>
              <a:rPr lang="en-US" altLang="tr-TR" sz="2400">
                <a:latin typeface="Times New Roman" pitchFamily="18" charset="0"/>
              </a:rPr>
              <a:t> = 1 s</a:t>
            </a:r>
            <a:r>
              <a:rPr lang="en-US" altLang="tr-TR" sz="2400" baseline="-25000">
                <a:latin typeface="Times New Roman" pitchFamily="18" charset="0"/>
              </a:rPr>
              <a:t>y</a:t>
            </a:r>
            <a:r>
              <a:rPr lang="en-US" altLang="tr-TR" sz="2400">
                <a:latin typeface="Times New Roman" pitchFamily="18" charset="0"/>
              </a:rPr>
              <a:t> = -1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562850" cy="5264150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86830" y="2196513"/>
            <a:ext cx="2771104" cy="1219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08000" y="13716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standard rotation matrix is used to rotate about the origin (0,0)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51625" y="2291218"/>
            <a:ext cx="24556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   </a:t>
            </a:r>
            <a:r>
              <a:rPr lang="en-US" sz="2000" dirty="0" err="1"/>
              <a:t>cos</a:t>
            </a:r>
            <a:r>
              <a:rPr lang="en-US" sz="2000" dirty="0"/>
              <a:t>(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)     -sin(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)     0 </a:t>
            </a:r>
          </a:p>
          <a:p>
            <a:r>
              <a:rPr lang="en-US" sz="2000" dirty="0"/>
              <a:t>   sin(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)       </a:t>
            </a:r>
            <a:r>
              <a:rPr lang="en-US" sz="2000" dirty="0" err="1"/>
              <a:t>cos</a:t>
            </a:r>
            <a:r>
              <a:rPr lang="en-US" sz="2000" dirty="0"/>
              <a:t>(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)     0 </a:t>
            </a:r>
          </a:p>
          <a:p>
            <a:r>
              <a:rPr lang="en-US" sz="2000" dirty="0"/>
              <a:t>      0             0        </a:t>
            </a:r>
            <a:r>
              <a:rPr lang="en-US" sz="2000" dirty="0" smtClean="0"/>
              <a:t>     </a:t>
            </a:r>
            <a:r>
              <a:rPr lang="en-US" sz="2000" dirty="0"/>
              <a:t>1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47123" y="1839396"/>
            <a:ext cx="4470400" cy="1828800"/>
            <a:chOff x="3072" y="1968"/>
            <a:chExt cx="2112" cy="1152"/>
          </a:xfrm>
        </p:grpSpPr>
        <p:sp>
          <p:nvSpPr>
            <p:cNvPr id="24590" name="Line 7"/>
            <p:cNvSpPr>
              <a:spLocks noChangeShapeType="1"/>
            </p:cNvSpPr>
            <p:nvPr/>
          </p:nvSpPr>
          <p:spPr bwMode="auto">
            <a:xfrm flipV="1">
              <a:off x="3999" y="196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1" name="Line 8"/>
            <p:cNvSpPr>
              <a:spLocks noChangeShapeType="1"/>
            </p:cNvSpPr>
            <p:nvPr/>
          </p:nvSpPr>
          <p:spPr bwMode="auto">
            <a:xfrm>
              <a:off x="3888" y="3005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2" name="Oval 9"/>
            <p:cNvSpPr>
              <a:spLocks noChangeArrowheads="1"/>
            </p:cNvSpPr>
            <p:nvPr/>
          </p:nvSpPr>
          <p:spPr bwMode="auto">
            <a:xfrm>
              <a:off x="4703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Freeform 10"/>
            <p:cNvSpPr>
              <a:spLocks/>
            </p:cNvSpPr>
            <p:nvPr/>
          </p:nvSpPr>
          <p:spPr bwMode="auto">
            <a:xfrm>
              <a:off x="4760" y="2796"/>
              <a:ext cx="146" cy="50"/>
            </a:xfrm>
            <a:custGeom>
              <a:avLst/>
              <a:gdLst>
                <a:gd name="T0" fmla="*/ 0 w 189"/>
                <a:gd name="T1" fmla="*/ 0 h 63"/>
                <a:gd name="T2" fmla="*/ 90 w 189"/>
                <a:gd name="T3" fmla="*/ 63 h 63"/>
                <a:gd name="T4" fmla="*/ 189 w 189"/>
                <a:gd name="T5" fmla="*/ 0 h 63"/>
                <a:gd name="T6" fmla="*/ 0 60000 65536"/>
                <a:gd name="T7" fmla="*/ 0 60000 65536"/>
                <a:gd name="T8" fmla="*/ 0 60000 65536"/>
                <a:gd name="T9" fmla="*/ 0 w 189"/>
                <a:gd name="T10" fmla="*/ 0 h 63"/>
                <a:gd name="T11" fmla="*/ 189 w 189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4" name="Oval 11"/>
            <p:cNvSpPr>
              <a:spLocks noChangeArrowheads="1"/>
            </p:cNvSpPr>
            <p:nvPr/>
          </p:nvSpPr>
          <p:spPr bwMode="auto">
            <a:xfrm>
              <a:off x="4777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12"/>
            <p:cNvSpPr>
              <a:spLocks noChangeArrowheads="1"/>
            </p:cNvSpPr>
            <p:nvPr/>
          </p:nvSpPr>
          <p:spPr bwMode="auto">
            <a:xfrm>
              <a:off x="4851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13"/>
            <p:cNvSpPr>
              <a:spLocks noChangeShapeType="1"/>
            </p:cNvSpPr>
            <p:nvPr/>
          </p:nvSpPr>
          <p:spPr bwMode="auto">
            <a:xfrm flipV="1">
              <a:off x="3999" y="2813"/>
              <a:ext cx="63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999" y="2198"/>
              <a:ext cx="481" cy="807"/>
              <a:chOff x="3216" y="2592"/>
              <a:chExt cx="624" cy="1008"/>
            </a:xfrm>
          </p:grpSpPr>
          <p:sp>
            <p:nvSpPr>
              <p:cNvPr id="24599" name="Oval 15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Oval 1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Oval 17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Freeform 18"/>
              <p:cNvSpPr>
                <a:spLocks/>
              </p:cNvSpPr>
              <p:nvPr/>
            </p:nvSpPr>
            <p:spPr bwMode="auto">
              <a:xfrm>
                <a:off x="3681" y="2700"/>
                <a:ext cx="131" cy="162"/>
              </a:xfrm>
              <a:custGeom>
                <a:avLst/>
                <a:gdLst>
                  <a:gd name="T0" fmla="*/ 90 w 131"/>
                  <a:gd name="T1" fmla="*/ 0 h 162"/>
                  <a:gd name="T2" fmla="*/ 72 w 131"/>
                  <a:gd name="T3" fmla="*/ 108 h 162"/>
                  <a:gd name="T4" fmla="*/ 27 w 131"/>
                  <a:gd name="T5" fmla="*/ 153 h 162"/>
                  <a:gd name="T6" fmla="*/ 0 w 131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"/>
                  <a:gd name="T13" fmla="*/ 0 h 162"/>
                  <a:gd name="T14" fmla="*/ 131 w 131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" h="162">
                    <a:moveTo>
                      <a:pt x="90" y="0"/>
                    </a:moveTo>
                    <a:cubicBezTo>
                      <a:pt x="105" y="45"/>
                      <a:pt x="131" y="88"/>
                      <a:pt x="72" y="108"/>
                    </a:cubicBezTo>
                    <a:cubicBezTo>
                      <a:pt x="54" y="135"/>
                      <a:pt x="57" y="138"/>
                      <a:pt x="27" y="153"/>
                    </a:cubicBezTo>
                    <a:cubicBezTo>
                      <a:pt x="19" y="157"/>
                      <a:pt x="0" y="162"/>
                      <a:pt x="0" y="162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03" name="Line 19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38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04" name="Freeform 20"/>
              <p:cNvSpPr>
                <a:spLocks/>
              </p:cNvSpPr>
              <p:nvPr/>
            </p:nvSpPr>
            <p:spPr bwMode="auto">
              <a:xfrm>
                <a:off x="3411" y="3348"/>
                <a:ext cx="144" cy="144"/>
              </a:xfrm>
              <a:custGeom>
                <a:avLst/>
                <a:gdLst>
                  <a:gd name="T0" fmla="*/ 144 w 144"/>
                  <a:gd name="T1" fmla="*/ 144 h 144"/>
                  <a:gd name="T2" fmla="*/ 126 w 144"/>
                  <a:gd name="T3" fmla="*/ 90 h 144"/>
                  <a:gd name="T4" fmla="*/ 117 w 144"/>
                  <a:gd name="T5" fmla="*/ 45 h 144"/>
                  <a:gd name="T6" fmla="*/ 0 w 14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144"/>
                  <a:gd name="T14" fmla="*/ 144 w 14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144">
                    <a:moveTo>
                      <a:pt x="144" y="144"/>
                    </a:moveTo>
                    <a:cubicBezTo>
                      <a:pt x="138" y="126"/>
                      <a:pt x="132" y="108"/>
                      <a:pt x="126" y="90"/>
                    </a:cubicBezTo>
                    <a:cubicBezTo>
                      <a:pt x="121" y="75"/>
                      <a:pt x="126" y="57"/>
                      <a:pt x="117" y="45"/>
                    </a:cubicBezTo>
                    <a:cubicBezTo>
                      <a:pt x="89" y="9"/>
                      <a:pt x="42" y="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598" name="AutoShape 21"/>
            <p:cNvSpPr>
              <a:spLocks noChangeArrowheads="1"/>
            </p:cNvSpPr>
            <p:nvPr/>
          </p:nvSpPr>
          <p:spPr bwMode="auto">
            <a:xfrm>
              <a:off x="3072" y="249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1126" y="3852010"/>
            <a:ext cx="5171017" cy="1371600"/>
            <a:chOff x="480" y="3072"/>
            <a:chExt cx="2443" cy="864"/>
          </a:xfrm>
        </p:grpSpPr>
        <p:sp>
          <p:nvSpPr>
            <p:cNvPr id="24584" name="Rectangle 23"/>
            <p:cNvSpPr>
              <a:spLocks noChangeArrowheads="1"/>
            </p:cNvSpPr>
            <p:nvPr/>
          </p:nvSpPr>
          <p:spPr bwMode="auto">
            <a:xfrm>
              <a:off x="480" y="3072"/>
              <a:ext cx="2443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What if I want to rotate about an arbitrary center? 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426" y="3324"/>
              <a:ext cx="384" cy="384"/>
              <a:chOff x="1426" y="3324"/>
              <a:chExt cx="384" cy="384"/>
            </a:xfrm>
          </p:grpSpPr>
          <p:sp>
            <p:nvSpPr>
              <p:cNvPr id="24586" name="Oval 25"/>
              <p:cNvSpPr>
                <a:spLocks noChangeArrowheads="1"/>
              </p:cNvSpPr>
              <p:nvPr/>
            </p:nvSpPr>
            <p:spPr bwMode="auto">
              <a:xfrm>
                <a:off x="1426" y="3324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7" name="Oval 26"/>
              <p:cNvSpPr>
                <a:spLocks noChangeArrowheads="1"/>
              </p:cNvSpPr>
              <p:nvPr/>
            </p:nvSpPr>
            <p:spPr bwMode="auto">
              <a:xfrm>
                <a:off x="1522" y="342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Oval 27"/>
              <p:cNvSpPr>
                <a:spLocks noChangeArrowheads="1"/>
              </p:cNvSpPr>
              <p:nvPr/>
            </p:nvSpPr>
            <p:spPr bwMode="auto">
              <a:xfrm>
                <a:off x="1666" y="342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Freeform 28"/>
              <p:cNvSpPr>
                <a:spLocks/>
              </p:cNvSpPr>
              <p:nvPr/>
            </p:nvSpPr>
            <p:spPr bwMode="auto">
              <a:xfrm>
                <a:off x="1522" y="3553"/>
                <a:ext cx="216" cy="98"/>
              </a:xfrm>
              <a:custGeom>
                <a:avLst/>
                <a:gdLst>
                  <a:gd name="T0" fmla="*/ 0 w 216"/>
                  <a:gd name="T1" fmla="*/ 80 h 98"/>
                  <a:gd name="T2" fmla="*/ 54 w 216"/>
                  <a:gd name="T3" fmla="*/ 17 h 98"/>
                  <a:gd name="T4" fmla="*/ 216 w 216"/>
                  <a:gd name="T5" fmla="*/ 98 h 98"/>
                  <a:gd name="T6" fmla="*/ 0 60000 65536"/>
                  <a:gd name="T7" fmla="*/ 0 60000 65536"/>
                  <a:gd name="T8" fmla="*/ 0 60000 65536"/>
                  <a:gd name="T9" fmla="*/ 0 w 216"/>
                  <a:gd name="T10" fmla="*/ 0 h 98"/>
                  <a:gd name="T11" fmla="*/ 216 w 216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" h="98">
                    <a:moveTo>
                      <a:pt x="0" y="80"/>
                    </a:moveTo>
                    <a:cubicBezTo>
                      <a:pt x="12" y="45"/>
                      <a:pt x="18" y="29"/>
                      <a:pt x="54" y="17"/>
                    </a:cubicBezTo>
                    <a:cubicBezTo>
                      <a:pt x="130" y="23"/>
                      <a:pt x="216" y="0"/>
                      <a:pt x="216" y="98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Re-visit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24" y="1166572"/>
            <a:ext cx="10363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rotate about  an arbitrary point P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px,py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by q: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Translate the object so that P will coincide with the origin: 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T(-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-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 eaLnBrk="1" hangingPunct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Rotate the object: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R(q)</a:t>
            </a:r>
          </a:p>
          <a:p>
            <a:pPr lvl="1" eaLnBrk="1" hangingPunct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Translate the object back:  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T(</a:t>
            </a:r>
            <a:r>
              <a:rPr lang="en-US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px,py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45322" y="2842972"/>
            <a:ext cx="2336800" cy="1143000"/>
            <a:chOff x="1968" y="3360"/>
            <a:chExt cx="1104" cy="72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68" y="3360"/>
              <a:ext cx="1104" cy="720"/>
              <a:chOff x="480" y="3360"/>
              <a:chExt cx="1104" cy="720"/>
            </a:xfrm>
          </p:grpSpPr>
          <p:sp>
            <p:nvSpPr>
              <p:cNvPr id="25649" name="Line 6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0" name="Line 7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064" y="3840"/>
              <a:ext cx="576" cy="240"/>
              <a:chOff x="960" y="3360"/>
              <a:chExt cx="576" cy="240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296" y="3360"/>
                <a:ext cx="240" cy="240"/>
                <a:chOff x="1296" y="3360"/>
                <a:chExt cx="240" cy="240"/>
              </a:xfrm>
            </p:grpSpPr>
            <p:sp>
              <p:nvSpPr>
                <p:cNvPr id="25645" name="Oval 10"/>
                <p:cNvSpPr>
                  <a:spLocks noChangeArrowheads="1"/>
                </p:cNvSpPr>
                <p:nvPr/>
              </p:nvSpPr>
              <p:spPr bwMode="auto">
                <a:xfrm>
                  <a:off x="1296" y="3360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6" name="Oval 11"/>
                <p:cNvSpPr>
                  <a:spLocks noChangeArrowheads="1"/>
                </p:cNvSpPr>
                <p:nvPr/>
              </p:nvSpPr>
              <p:spPr bwMode="auto">
                <a:xfrm>
                  <a:off x="1344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7" name="Oval 1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8" name="Freeform 13"/>
                <p:cNvSpPr>
                  <a:spLocks/>
                </p:cNvSpPr>
                <p:nvPr/>
              </p:nvSpPr>
              <p:spPr bwMode="auto">
                <a:xfrm>
                  <a:off x="1349" y="3492"/>
                  <a:ext cx="154" cy="85"/>
                </a:xfrm>
                <a:custGeom>
                  <a:avLst/>
                  <a:gdLst>
                    <a:gd name="T0" fmla="*/ 1 w 154"/>
                    <a:gd name="T1" fmla="*/ 0 h 85"/>
                    <a:gd name="T2" fmla="*/ 118 w 154"/>
                    <a:gd name="T3" fmla="*/ 45 h 85"/>
                    <a:gd name="T4" fmla="*/ 154 w 154"/>
                    <a:gd name="T5" fmla="*/ 9 h 85"/>
                    <a:gd name="T6" fmla="*/ 0 60000 65536"/>
                    <a:gd name="T7" fmla="*/ 0 60000 65536"/>
                    <a:gd name="T8" fmla="*/ 0 60000 65536"/>
                    <a:gd name="T9" fmla="*/ 0 w 154"/>
                    <a:gd name="T10" fmla="*/ 0 h 85"/>
                    <a:gd name="T11" fmla="*/ 154 w 154"/>
                    <a:gd name="T12" fmla="*/ 85 h 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4" h="85">
                      <a:moveTo>
                        <a:pt x="1" y="0"/>
                      </a:moveTo>
                      <a:cubicBezTo>
                        <a:pt x="29" y="85"/>
                        <a:pt x="0" y="56"/>
                        <a:pt x="118" y="45"/>
                      </a:cubicBezTo>
                      <a:cubicBezTo>
                        <a:pt x="151" y="23"/>
                        <a:pt x="140" y="37"/>
                        <a:pt x="154" y="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5644" name="Rectangle 14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58460" y="4277678"/>
            <a:ext cx="2336800" cy="1143000"/>
            <a:chOff x="3216" y="3360"/>
            <a:chExt cx="1104" cy="720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16" y="3360"/>
              <a:ext cx="1104" cy="720"/>
              <a:chOff x="480" y="3360"/>
              <a:chExt cx="1104" cy="720"/>
            </a:xfrm>
          </p:grpSpPr>
          <p:sp>
            <p:nvSpPr>
              <p:cNvPr id="25639" name="Line 17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40" name="Line 18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3312" y="3648"/>
              <a:ext cx="480" cy="384"/>
              <a:chOff x="3312" y="3648"/>
              <a:chExt cx="480" cy="384"/>
            </a:xfrm>
          </p:grpSpPr>
          <p:sp>
            <p:nvSpPr>
              <p:cNvPr id="25633" name="Rectangle 20"/>
              <p:cNvSpPr>
                <a:spLocks noChangeArrowheads="1"/>
              </p:cNvSpPr>
              <p:nvPr/>
            </p:nvSpPr>
            <p:spPr bwMode="auto">
              <a:xfrm>
                <a:off x="3312" y="398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3552" y="3648"/>
                <a:ext cx="240" cy="240"/>
                <a:chOff x="3648" y="3552"/>
                <a:chExt cx="240" cy="240"/>
              </a:xfrm>
            </p:grpSpPr>
            <p:sp>
              <p:nvSpPr>
                <p:cNvPr id="25635" name="Oval 22"/>
                <p:cNvSpPr>
                  <a:spLocks noChangeArrowheads="1"/>
                </p:cNvSpPr>
                <p:nvPr/>
              </p:nvSpPr>
              <p:spPr bwMode="auto">
                <a:xfrm>
                  <a:off x="3648" y="35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6" name="Oval 23"/>
                <p:cNvSpPr>
                  <a:spLocks noChangeArrowheads="1"/>
                </p:cNvSpPr>
                <p:nvPr/>
              </p:nvSpPr>
              <p:spPr bwMode="auto">
                <a:xfrm>
                  <a:off x="3744" y="360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7" name="Oval 24"/>
                <p:cNvSpPr>
                  <a:spLocks noChangeArrowheads="1"/>
                </p:cNvSpPr>
                <p:nvPr/>
              </p:nvSpPr>
              <p:spPr bwMode="auto">
                <a:xfrm>
                  <a:off x="3696" y="3696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38" name="Freeform 25"/>
                <p:cNvSpPr>
                  <a:spLocks/>
                </p:cNvSpPr>
                <p:nvPr/>
              </p:nvSpPr>
              <p:spPr bwMode="auto">
                <a:xfrm>
                  <a:off x="3780" y="3645"/>
                  <a:ext cx="73" cy="108"/>
                </a:xfrm>
                <a:custGeom>
                  <a:avLst/>
                  <a:gdLst>
                    <a:gd name="T0" fmla="*/ 54 w 73"/>
                    <a:gd name="T1" fmla="*/ 0 h 108"/>
                    <a:gd name="T2" fmla="*/ 54 w 73"/>
                    <a:gd name="T3" fmla="*/ 81 h 108"/>
                    <a:gd name="T4" fmla="*/ 0 w 73"/>
                    <a:gd name="T5" fmla="*/ 108 h 108"/>
                    <a:gd name="T6" fmla="*/ 0 60000 65536"/>
                    <a:gd name="T7" fmla="*/ 0 60000 65536"/>
                    <a:gd name="T8" fmla="*/ 0 60000 65536"/>
                    <a:gd name="T9" fmla="*/ 0 w 73"/>
                    <a:gd name="T10" fmla="*/ 0 h 108"/>
                    <a:gd name="T11" fmla="*/ 73 w 73"/>
                    <a:gd name="T12" fmla="*/ 108 h 1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" h="108">
                      <a:moveTo>
                        <a:pt x="54" y="0"/>
                      </a:moveTo>
                      <a:cubicBezTo>
                        <a:pt x="64" y="31"/>
                        <a:pt x="73" y="43"/>
                        <a:pt x="54" y="81"/>
                      </a:cubicBezTo>
                      <a:cubicBezTo>
                        <a:pt x="45" y="99"/>
                        <a:pt x="0" y="108"/>
                        <a:pt x="0" y="108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95722" y="2798522"/>
            <a:ext cx="2336800" cy="1187450"/>
            <a:chOff x="480" y="3332"/>
            <a:chExt cx="1104" cy="748"/>
          </a:xfrm>
        </p:grpSpPr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480" y="3360"/>
              <a:ext cx="1104" cy="720"/>
              <a:chOff x="480" y="3360"/>
              <a:chExt cx="1104" cy="720"/>
            </a:xfrm>
          </p:grpSpPr>
          <p:sp>
            <p:nvSpPr>
              <p:cNvPr id="25629" name="Line 28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30" name="Line 29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864" y="3456"/>
              <a:ext cx="576" cy="240"/>
              <a:chOff x="960" y="3360"/>
              <a:chExt cx="576" cy="240"/>
            </a:xfrm>
          </p:grpSpPr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1296" y="3360"/>
                <a:ext cx="240" cy="240"/>
                <a:chOff x="1296" y="3360"/>
                <a:chExt cx="240" cy="240"/>
              </a:xfrm>
            </p:grpSpPr>
            <p:sp>
              <p:nvSpPr>
                <p:cNvPr id="25625" name="Oval 32"/>
                <p:cNvSpPr>
                  <a:spLocks noChangeArrowheads="1"/>
                </p:cNvSpPr>
                <p:nvPr/>
              </p:nvSpPr>
              <p:spPr bwMode="auto">
                <a:xfrm>
                  <a:off x="1296" y="3360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6" name="Oval 33"/>
                <p:cNvSpPr>
                  <a:spLocks noChangeArrowheads="1"/>
                </p:cNvSpPr>
                <p:nvPr/>
              </p:nvSpPr>
              <p:spPr bwMode="auto">
                <a:xfrm>
                  <a:off x="1344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7" name="Oval 34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8" name="Freeform 35"/>
                <p:cNvSpPr>
                  <a:spLocks/>
                </p:cNvSpPr>
                <p:nvPr/>
              </p:nvSpPr>
              <p:spPr bwMode="auto">
                <a:xfrm>
                  <a:off x="1349" y="3492"/>
                  <a:ext cx="154" cy="85"/>
                </a:xfrm>
                <a:custGeom>
                  <a:avLst/>
                  <a:gdLst>
                    <a:gd name="T0" fmla="*/ 1 w 154"/>
                    <a:gd name="T1" fmla="*/ 0 h 85"/>
                    <a:gd name="T2" fmla="*/ 118 w 154"/>
                    <a:gd name="T3" fmla="*/ 45 h 85"/>
                    <a:gd name="T4" fmla="*/ 154 w 154"/>
                    <a:gd name="T5" fmla="*/ 9 h 85"/>
                    <a:gd name="T6" fmla="*/ 0 60000 65536"/>
                    <a:gd name="T7" fmla="*/ 0 60000 65536"/>
                    <a:gd name="T8" fmla="*/ 0 60000 65536"/>
                    <a:gd name="T9" fmla="*/ 0 w 154"/>
                    <a:gd name="T10" fmla="*/ 0 h 85"/>
                    <a:gd name="T11" fmla="*/ 154 w 154"/>
                    <a:gd name="T12" fmla="*/ 85 h 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4" h="85">
                      <a:moveTo>
                        <a:pt x="1" y="0"/>
                      </a:moveTo>
                      <a:cubicBezTo>
                        <a:pt x="29" y="85"/>
                        <a:pt x="0" y="56"/>
                        <a:pt x="118" y="45"/>
                      </a:cubicBezTo>
                      <a:cubicBezTo>
                        <a:pt x="151" y="23"/>
                        <a:pt x="140" y="37"/>
                        <a:pt x="154" y="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5624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1" name="Text Box 37"/>
            <p:cNvSpPr txBox="1">
              <a:spLocks noChangeArrowheads="1"/>
            </p:cNvSpPr>
            <p:nvPr/>
          </p:nvSpPr>
          <p:spPr bwMode="auto">
            <a:xfrm>
              <a:off x="624" y="3332"/>
              <a:ext cx="3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(px,py)</a:t>
              </a:r>
            </a:p>
          </p:txBody>
        </p:sp>
        <p:sp>
          <p:nvSpPr>
            <p:cNvPr id="25622" name="Line 38"/>
            <p:cNvSpPr>
              <a:spLocks noChangeShapeType="1"/>
            </p:cNvSpPr>
            <p:nvPr/>
          </p:nvSpPr>
          <p:spPr bwMode="auto">
            <a:xfrm flipH="1">
              <a:off x="624" y="364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3401660" y="4201478"/>
            <a:ext cx="2336800" cy="1219200"/>
            <a:chOff x="4512" y="3312"/>
            <a:chExt cx="1104" cy="768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4512" y="3360"/>
              <a:ext cx="1104" cy="720"/>
              <a:chOff x="480" y="3360"/>
              <a:chExt cx="1104" cy="720"/>
            </a:xfrm>
          </p:grpSpPr>
          <p:sp>
            <p:nvSpPr>
              <p:cNvPr id="25617" name="Line 41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8" name="Line 42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4944" y="3312"/>
              <a:ext cx="480" cy="384"/>
              <a:chOff x="3312" y="3648"/>
              <a:chExt cx="480" cy="384"/>
            </a:xfrm>
          </p:grpSpPr>
          <p:sp>
            <p:nvSpPr>
              <p:cNvPr id="25611" name="Rectangle 44"/>
              <p:cNvSpPr>
                <a:spLocks noChangeArrowheads="1"/>
              </p:cNvSpPr>
              <p:nvPr/>
            </p:nvSpPr>
            <p:spPr bwMode="auto">
              <a:xfrm>
                <a:off x="3312" y="398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45"/>
              <p:cNvGrpSpPr>
                <a:grpSpLocks/>
              </p:cNvGrpSpPr>
              <p:nvPr/>
            </p:nvGrpSpPr>
            <p:grpSpPr bwMode="auto">
              <a:xfrm>
                <a:off x="3552" y="3648"/>
                <a:ext cx="240" cy="240"/>
                <a:chOff x="3648" y="3552"/>
                <a:chExt cx="240" cy="240"/>
              </a:xfrm>
            </p:grpSpPr>
            <p:sp>
              <p:nvSpPr>
                <p:cNvPr id="25613" name="Oval 46"/>
                <p:cNvSpPr>
                  <a:spLocks noChangeArrowheads="1"/>
                </p:cNvSpPr>
                <p:nvPr/>
              </p:nvSpPr>
              <p:spPr bwMode="auto">
                <a:xfrm>
                  <a:off x="3648" y="35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4" name="Oval 47"/>
                <p:cNvSpPr>
                  <a:spLocks noChangeArrowheads="1"/>
                </p:cNvSpPr>
                <p:nvPr/>
              </p:nvSpPr>
              <p:spPr bwMode="auto">
                <a:xfrm>
                  <a:off x="3744" y="360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5" name="Oval 48"/>
                <p:cNvSpPr>
                  <a:spLocks noChangeArrowheads="1"/>
                </p:cNvSpPr>
                <p:nvPr/>
              </p:nvSpPr>
              <p:spPr bwMode="auto">
                <a:xfrm>
                  <a:off x="3696" y="3696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6" name="Freeform 49"/>
                <p:cNvSpPr>
                  <a:spLocks/>
                </p:cNvSpPr>
                <p:nvPr/>
              </p:nvSpPr>
              <p:spPr bwMode="auto">
                <a:xfrm>
                  <a:off x="3780" y="3645"/>
                  <a:ext cx="73" cy="108"/>
                </a:xfrm>
                <a:custGeom>
                  <a:avLst/>
                  <a:gdLst>
                    <a:gd name="T0" fmla="*/ 54 w 73"/>
                    <a:gd name="T1" fmla="*/ 0 h 108"/>
                    <a:gd name="T2" fmla="*/ 54 w 73"/>
                    <a:gd name="T3" fmla="*/ 81 h 108"/>
                    <a:gd name="T4" fmla="*/ 0 w 73"/>
                    <a:gd name="T5" fmla="*/ 108 h 108"/>
                    <a:gd name="T6" fmla="*/ 0 60000 65536"/>
                    <a:gd name="T7" fmla="*/ 0 60000 65536"/>
                    <a:gd name="T8" fmla="*/ 0 60000 65536"/>
                    <a:gd name="T9" fmla="*/ 0 w 73"/>
                    <a:gd name="T10" fmla="*/ 0 h 108"/>
                    <a:gd name="T11" fmla="*/ 73 w 73"/>
                    <a:gd name="T12" fmla="*/ 108 h 1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" h="108">
                      <a:moveTo>
                        <a:pt x="54" y="0"/>
                      </a:moveTo>
                      <a:cubicBezTo>
                        <a:pt x="64" y="31"/>
                        <a:pt x="73" y="43"/>
                        <a:pt x="54" y="81"/>
                      </a:cubicBezTo>
                      <a:cubicBezTo>
                        <a:pt x="45" y="99"/>
                        <a:pt x="0" y="108"/>
                        <a:pt x="0" y="108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5610" name="Line 50"/>
            <p:cNvSpPr>
              <a:spLocks noChangeShapeType="1"/>
            </p:cNvSpPr>
            <p:nvPr/>
          </p:nvSpPr>
          <p:spPr bwMode="auto">
            <a:xfrm flipV="1">
              <a:off x="4656" y="37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Arbitrary Rotation </a:t>
            </a:r>
            <a:r>
              <a:rPr lang="en-IN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0867" y="1279527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Translate the object so that P will coincide with the origin:  </a:t>
            </a:r>
            <a:r>
              <a:rPr lang="en-US" sz="2400" dirty="0">
                <a:solidFill>
                  <a:schemeClr val="tx2"/>
                </a:solidFill>
              </a:rPr>
              <a:t>T(-</a:t>
            </a:r>
            <a:r>
              <a:rPr lang="en-US" sz="2400" dirty="0" err="1">
                <a:solidFill>
                  <a:schemeClr val="tx2"/>
                </a:solidFill>
              </a:rPr>
              <a:t>px</a:t>
            </a:r>
            <a:r>
              <a:rPr lang="en-US" sz="2400" dirty="0">
                <a:solidFill>
                  <a:schemeClr val="tx2"/>
                </a:solidFill>
              </a:rPr>
              <a:t>, -</a:t>
            </a:r>
            <a:r>
              <a:rPr lang="en-US" sz="2400" dirty="0" err="1">
                <a:solidFill>
                  <a:schemeClr val="tx2"/>
                </a:solidFill>
              </a:rPr>
              <a:t>py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Rotate the object: </a:t>
            </a:r>
            <a:r>
              <a:rPr lang="en-US" sz="2400" dirty="0">
                <a:solidFill>
                  <a:schemeClr val="tx2"/>
                </a:solidFill>
              </a:rPr>
              <a:t>R(</a:t>
            </a:r>
            <a:r>
              <a:rPr lang="en-US" sz="2400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/>
              <a:t>Translate the object back:   </a:t>
            </a:r>
            <a:r>
              <a:rPr lang="en-US" sz="2400" dirty="0">
                <a:solidFill>
                  <a:schemeClr val="tx2"/>
                </a:solidFill>
              </a:rPr>
              <a:t>T(</a:t>
            </a:r>
            <a:r>
              <a:rPr lang="en-US" sz="2400" dirty="0" err="1">
                <a:solidFill>
                  <a:schemeClr val="tx2"/>
                </a:solidFill>
              </a:rPr>
              <a:t>px,py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Put in matrix form:   </a:t>
            </a:r>
            <a:r>
              <a:rPr lang="en-US" sz="2800" dirty="0" smtClean="0"/>
              <a:t> </a:t>
            </a:r>
            <a:r>
              <a:rPr lang="en-US" sz="2000" dirty="0">
                <a:solidFill>
                  <a:schemeClr val="tx2"/>
                </a:solidFill>
              </a:rPr>
              <a:t>T(</a:t>
            </a:r>
            <a:r>
              <a:rPr lang="en-US" sz="2000" dirty="0" err="1">
                <a:solidFill>
                  <a:schemeClr val="tx2"/>
                </a:solidFill>
              </a:rPr>
              <a:t>px,py</a:t>
            </a:r>
            <a:r>
              <a:rPr lang="en-US" sz="2000" dirty="0">
                <a:solidFill>
                  <a:schemeClr val="tx2"/>
                </a:solidFill>
              </a:rPr>
              <a:t>) </a:t>
            </a:r>
            <a:r>
              <a:rPr lang="en-US" sz="2000" dirty="0" smtClean="0">
                <a:solidFill>
                  <a:schemeClr val="tx2"/>
                </a:solidFill>
              </a:rPr>
              <a:t>  R(</a:t>
            </a:r>
            <a:r>
              <a:rPr lang="en-US" sz="2000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2000" dirty="0">
                <a:solidFill>
                  <a:schemeClr val="tx2"/>
                </a:solidFill>
              </a:rPr>
              <a:t>) </a:t>
            </a:r>
            <a:r>
              <a:rPr lang="en-US" sz="2000" dirty="0" smtClean="0">
                <a:solidFill>
                  <a:schemeClr val="tx2"/>
                </a:solidFill>
              </a:rPr>
              <a:t>   T</a:t>
            </a:r>
            <a:r>
              <a:rPr lang="en-US" sz="2000" dirty="0">
                <a:solidFill>
                  <a:schemeClr val="tx2"/>
                </a:solidFill>
              </a:rPr>
              <a:t>(-</a:t>
            </a:r>
            <a:r>
              <a:rPr lang="en-US" sz="2000" dirty="0" err="1">
                <a:solidFill>
                  <a:schemeClr val="tx2"/>
                </a:solidFill>
              </a:rPr>
              <a:t>px</a:t>
            </a:r>
            <a:r>
              <a:rPr lang="en-US" sz="2000" dirty="0">
                <a:solidFill>
                  <a:schemeClr val="tx2"/>
                </a:solidFill>
              </a:rPr>
              <a:t>, -</a:t>
            </a:r>
            <a:r>
              <a:rPr lang="en-US" sz="2000" dirty="0" err="1">
                <a:solidFill>
                  <a:schemeClr val="tx2"/>
                </a:solidFill>
              </a:rPr>
              <a:t>py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 * P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298" y="3743338"/>
            <a:ext cx="5924551" cy="1016002"/>
            <a:chOff x="542" y="2032"/>
            <a:chExt cx="2799" cy="640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542" y="2032"/>
              <a:ext cx="2799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000" dirty="0"/>
                <a:t>x’         1 </a:t>
              </a:r>
              <a:r>
                <a:rPr lang="en-US" sz="2000" dirty="0" smtClean="0"/>
                <a:t> 0  </a:t>
              </a:r>
              <a:r>
                <a:rPr lang="en-US" sz="2000" dirty="0" err="1"/>
                <a:t>px</a:t>
              </a:r>
              <a:r>
                <a:rPr lang="en-US" sz="2000" dirty="0"/>
                <a:t>        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cos</a:t>
              </a:r>
              <a:r>
                <a:rPr lang="en-US" sz="2000" dirty="0" smtClean="0"/>
                <a:t>(</a:t>
              </a:r>
              <a:r>
                <a:rPr lang="en-US" sz="2000" dirty="0" smtClean="0">
                  <a:latin typeface="Symbol" pitchFamily="18" charset="2"/>
                </a:rPr>
                <a:t>q</a:t>
              </a:r>
              <a:r>
                <a:rPr lang="en-US" sz="2000" dirty="0"/>
                <a:t>)   -sin(</a:t>
              </a:r>
              <a:r>
                <a:rPr lang="en-US" sz="2000" dirty="0">
                  <a:latin typeface="Symbol" pitchFamily="18" charset="2"/>
                </a:rPr>
                <a:t>q</a:t>
              </a:r>
              <a:r>
                <a:rPr lang="en-US" sz="2000" dirty="0"/>
                <a:t>)   0       1  0  -</a:t>
              </a:r>
              <a:r>
                <a:rPr lang="en-US" sz="2000" dirty="0" err="1"/>
                <a:t>px</a:t>
              </a:r>
              <a:r>
                <a:rPr lang="en-US" sz="2000" dirty="0"/>
                <a:t>    </a:t>
              </a:r>
              <a:r>
                <a:rPr lang="en-US" sz="2000" dirty="0" smtClean="0"/>
                <a:t>      x  </a:t>
              </a:r>
              <a:endParaRPr lang="en-US" sz="2000" dirty="0"/>
            </a:p>
            <a:p>
              <a:pPr marL="457200" indent="-457200"/>
              <a:r>
                <a:rPr lang="en-US" sz="2000" dirty="0"/>
                <a:t>y’   =    0 1  </a:t>
              </a:r>
              <a:r>
                <a:rPr lang="en-US" sz="2000" dirty="0" err="1"/>
                <a:t>py</a:t>
              </a:r>
              <a:r>
                <a:rPr lang="en-US" sz="2000" dirty="0"/>
                <a:t>    </a:t>
              </a:r>
              <a:r>
                <a:rPr lang="en-US" sz="2000" dirty="0" smtClean="0"/>
                <a:t>*   sin(</a:t>
              </a:r>
              <a:r>
                <a:rPr lang="en-US" sz="2000" dirty="0" smtClean="0">
                  <a:latin typeface="Symbol" pitchFamily="18" charset="2"/>
                </a:rPr>
                <a:t>q</a:t>
              </a:r>
              <a:r>
                <a:rPr lang="en-US" sz="2000" dirty="0"/>
                <a:t>)     </a:t>
              </a:r>
              <a:r>
                <a:rPr lang="en-US" sz="2000" dirty="0" err="1"/>
                <a:t>cos</a:t>
              </a:r>
              <a:r>
                <a:rPr lang="en-US" sz="2000" dirty="0"/>
                <a:t>(</a:t>
              </a:r>
              <a:r>
                <a:rPr lang="en-US" sz="2000" dirty="0">
                  <a:latin typeface="Symbol" pitchFamily="18" charset="2"/>
                </a:rPr>
                <a:t>q</a:t>
              </a:r>
              <a:r>
                <a:rPr lang="en-US" sz="2000" dirty="0"/>
                <a:t>)  0   </a:t>
              </a:r>
              <a:r>
                <a:rPr lang="en-US" sz="2000" dirty="0" smtClean="0"/>
                <a:t>*   0  </a:t>
              </a:r>
              <a:r>
                <a:rPr lang="en-US" sz="2000" dirty="0"/>
                <a:t>1  -</a:t>
              </a:r>
              <a:r>
                <a:rPr lang="en-US" sz="2000" dirty="0" err="1"/>
                <a:t>py</a:t>
              </a:r>
              <a:r>
                <a:rPr lang="en-US" sz="2000" dirty="0"/>
                <a:t>   </a:t>
              </a:r>
              <a:r>
                <a:rPr lang="en-US" sz="2000" dirty="0" smtClean="0"/>
                <a:t>*    y</a:t>
              </a:r>
              <a:endParaRPr lang="en-US" sz="2000" dirty="0"/>
            </a:p>
            <a:p>
              <a:pPr marL="457200" indent="-457200"/>
              <a:r>
                <a:rPr lang="en-US" sz="2000" dirty="0"/>
                <a:t>1          0 </a:t>
              </a:r>
              <a:r>
                <a:rPr lang="en-US" sz="2000" dirty="0" smtClean="0"/>
                <a:t> 0   </a:t>
              </a:r>
              <a:r>
                <a:rPr lang="en-US" sz="2000" dirty="0"/>
                <a:t>1           </a:t>
              </a:r>
              <a:r>
                <a:rPr lang="en-US" sz="2000" dirty="0" smtClean="0"/>
                <a:t>  0            </a:t>
              </a:r>
              <a:r>
                <a:rPr lang="en-US" sz="2000" dirty="0"/>
                <a:t>0      </a:t>
              </a:r>
              <a:r>
                <a:rPr lang="en-US" sz="2000" dirty="0" smtClean="0"/>
                <a:t>  1        0  </a:t>
              </a:r>
              <a:r>
                <a:rPr lang="en-US" sz="2000" dirty="0"/>
                <a:t>0    1    </a:t>
              </a:r>
              <a:r>
                <a:rPr lang="en-US" sz="2000" dirty="0" smtClean="0"/>
                <a:t>       1</a:t>
              </a:r>
              <a:endParaRPr lang="en-US" sz="2000" dirty="0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418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2448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2915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3094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542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859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349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2915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3294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703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1254" y="21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Arbitrary Rotation </a:t>
            </a:r>
            <a:r>
              <a:rPr lang="en-IN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02698" y="1757804"/>
            <a:ext cx="3352800" cy="1143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67994" y="1093044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standard scaling matrix will only anchor at (0,0)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02699" y="1834004"/>
            <a:ext cx="18020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Sx     0      0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0     Sy     0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0     0       1 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7068381" y="1453004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7005098" y="3281804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44631" y="2473768"/>
            <a:ext cx="548217" cy="427037"/>
            <a:chOff x="4752" y="2621"/>
            <a:chExt cx="259" cy="269"/>
          </a:xfrm>
        </p:grpSpPr>
        <p:sp>
          <p:nvSpPr>
            <p:cNvPr id="27671" name="Oval 9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72" name="Freeform 10"/>
            <p:cNvSpPr>
              <a:spLocks/>
            </p:cNvSpPr>
            <p:nvPr/>
          </p:nvSpPr>
          <p:spPr bwMode="auto">
            <a:xfrm>
              <a:off x="4808" y="2796"/>
              <a:ext cx="146" cy="50"/>
            </a:xfrm>
            <a:custGeom>
              <a:avLst/>
              <a:gdLst>
                <a:gd name="T0" fmla="*/ 0 w 189"/>
                <a:gd name="T1" fmla="*/ 0 h 63"/>
                <a:gd name="T2" fmla="*/ 90 w 189"/>
                <a:gd name="T3" fmla="*/ 63 h 63"/>
                <a:gd name="T4" fmla="*/ 189 w 189"/>
                <a:gd name="T5" fmla="*/ 0 h 63"/>
                <a:gd name="T6" fmla="*/ 0 60000 65536"/>
                <a:gd name="T7" fmla="*/ 0 60000 65536"/>
                <a:gd name="T8" fmla="*/ 0 60000 65536"/>
                <a:gd name="T9" fmla="*/ 0 w 189"/>
                <a:gd name="T10" fmla="*/ 0 h 63"/>
                <a:gd name="T11" fmla="*/ 189 w 189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73" name="Oval 11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74" name="Oval 12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657" name="AutoShape 13"/>
          <p:cNvSpPr>
            <a:spLocks noChangeArrowheads="1"/>
          </p:cNvSpPr>
          <p:nvPr/>
        </p:nvSpPr>
        <p:spPr bwMode="auto">
          <a:xfrm>
            <a:off x="4871498" y="2215004"/>
            <a:ext cx="7112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998" y="3126774"/>
            <a:ext cx="10668000" cy="1371600"/>
            <a:chOff x="480" y="3072"/>
            <a:chExt cx="5040" cy="864"/>
          </a:xfrm>
        </p:grpSpPr>
        <p:sp>
          <p:nvSpPr>
            <p:cNvPr id="27665" name="Rectangle 15"/>
            <p:cNvSpPr>
              <a:spLocks noChangeArrowheads="1"/>
            </p:cNvSpPr>
            <p:nvPr/>
          </p:nvSpPr>
          <p:spPr bwMode="auto">
            <a:xfrm>
              <a:off x="480" y="3072"/>
              <a:ext cx="504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What if I want to scale about an arbitrary pivot point? 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582" y="3552"/>
              <a:ext cx="384" cy="384"/>
              <a:chOff x="1582" y="3552"/>
              <a:chExt cx="384" cy="384"/>
            </a:xfrm>
          </p:grpSpPr>
          <p:sp>
            <p:nvSpPr>
              <p:cNvPr id="27667" name="Oval 17"/>
              <p:cNvSpPr>
                <a:spLocks noChangeArrowheads="1"/>
              </p:cNvSpPr>
              <p:nvPr/>
            </p:nvSpPr>
            <p:spPr bwMode="auto">
              <a:xfrm>
                <a:off x="1582" y="355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8" name="Oval 18"/>
              <p:cNvSpPr>
                <a:spLocks noChangeArrowheads="1"/>
              </p:cNvSpPr>
              <p:nvPr/>
            </p:nvSpPr>
            <p:spPr bwMode="auto">
              <a:xfrm>
                <a:off x="1678" y="36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69" name="Oval 19"/>
              <p:cNvSpPr>
                <a:spLocks noChangeArrowheads="1"/>
              </p:cNvSpPr>
              <p:nvPr/>
            </p:nvSpPr>
            <p:spPr bwMode="auto">
              <a:xfrm>
                <a:off x="1822" y="36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70" name="Freeform 20"/>
              <p:cNvSpPr>
                <a:spLocks/>
              </p:cNvSpPr>
              <p:nvPr/>
            </p:nvSpPr>
            <p:spPr bwMode="auto">
              <a:xfrm>
                <a:off x="1678" y="3781"/>
                <a:ext cx="216" cy="98"/>
              </a:xfrm>
              <a:custGeom>
                <a:avLst/>
                <a:gdLst>
                  <a:gd name="T0" fmla="*/ 0 w 216"/>
                  <a:gd name="T1" fmla="*/ 80 h 98"/>
                  <a:gd name="T2" fmla="*/ 54 w 216"/>
                  <a:gd name="T3" fmla="*/ 17 h 98"/>
                  <a:gd name="T4" fmla="*/ 216 w 216"/>
                  <a:gd name="T5" fmla="*/ 98 h 98"/>
                  <a:gd name="T6" fmla="*/ 0 60000 65536"/>
                  <a:gd name="T7" fmla="*/ 0 60000 65536"/>
                  <a:gd name="T8" fmla="*/ 0 60000 65536"/>
                  <a:gd name="T9" fmla="*/ 0 w 216"/>
                  <a:gd name="T10" fmla="*/ 0 h 98"/>
                  <a:gd name="T11" fmla="*/ 216 w 216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" h="98">
                    <a:moveTo>
                      <a:pt x="0" y="80"/>
                    </a:moveTo>
                    <a:cubicBezTo>
                      <a:pt x="12" y="45"/>
                      <a:pt x="18" y="29"/>
                      <a:pt x="54" y="17"/>
                    </a:cubicBezTo>
                    <a:cubicBezTo>
                      <a:pt x="130" y="23"/>
                      <a:pt x="216" y="0"/>
                      <a:pt x="216" y="98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622014" y="1529204"/>
            <a:ext cx="1056216" cy="731838"/>
            <a:chOff x="4752" y="2621"/>
            <a:chExt cx="259" cy="269"/>
          </a:xfrm>
        </p:grpSpPr>
        <p:sp>
          <p:nvSpPr>
            <p:cNvPr id="27661" name="Oval 22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62" name="Freeform 23"/>
            <p:cNvSpPr>
              <a:spLocks/>
            </p:cNvSpPr>
            <p:nvPr/>
          </p:nvSpPr>
          <p:spPr bwMode="auto">
            <a:xfrm>
              <a:off x="4808" y="2796"/>
              <a:ext cx="146" cy="50"/>
            </a:xfrm>
            <a:custGeom>
              <a:avLst/>
              <a:gdLst>
                <a:gd name="T0" fmla="*/ 0 w 189"/>
                <a:gd name="T1" fmla="*/ 0 h 63"/>
                <a:gd name="T2" fmla="*/ 90 w 189"/>
                <a:gd name="T3" fmla="*/ 63 h 63"/>
                <a:gd name="T4" fmla="*/ 189 w 189"/>
                <a:gd name="T5" fmla="*/ 0 h 63"/>
                <a:gd name="T6" fmla="*/ 0 60000 65536"/>
                <a:gd name="T7" fmla="*/ 0 60000 65536"/>
                <a:gd name="T8" fmla="*/ 0 60000 65536"/>
                <a:gd name="T9" fmla="*/ 0 w 189"/>
                <a:gd name="T10" fmla="*/ 0 h 63"/>
                <a:gd name="T11" fmla="*/ 189 w 189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63" name="Oval 24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64" name="Oval 25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660" name="Line 26"/>
          <p:cNvSpPr>
            <a:spLocks noChangeShapeType="1"/>
          </p:cNvSpPr>
          <p:nvPr/>
        </p:nvSpPr>
        <p:spPr bwMode="auto">
          <a:xfrm flipV="1">
            <a:off x="8154230" y="2215004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Revisit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50282" y="1195516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scale about an arbitrary pivot point P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px,py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Translate the object so that P will coincide with the origin:  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T(-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-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Scale the object: 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S(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sx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Translate the object back:   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T(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px,py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45322" y="2795674"/>
            <a:ext cx="2336800" cy="1143000"/>
            <a:chOff x="480" y="3360"/>
            <a:chExt cx="1104" cy="720"/>
          </a:xfrm>
        </p:grpSpPr>
        <p:sp>
          <p:nvSpPr>
            <p:cNvPr id="28713" name="Line 5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14" name="Line 6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46922" y="3405274"/>
            <a:ext cx="508000" cy="381000"/>
            <a:chOff x="1296" y="3360"/>
            <a:chExt cx="240" cy="240"/>
          </a:xfrm>
        </p:grpSpPr>
        <p:sp>
          <p:nvSpPr>
            <p:cNvPr id="28709" name="Oval 8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10" name="Oval 9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11" name="Oval 10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12" name="Freeform 11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3848522" y="3786274"/>
            <a:ext cx="203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86922" y="2779908"/>
            <a:ext cx="2336800" cy="1143000"/>
            <a:chOff x="480" y="3360"/>
            <a:chExt cx="1104" cy="720"/>
          </a:xfrm>
        </p:grpSpPr>
        <p:sp>
          <p:nvSpPr>
            <p:cNvPr id="28707" name="Line 14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08" name="Line 15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680" name="Rectangle 16"/>
          <p:cNvSpPr>
            <a:spLocks noChangeArrowheads="1"/>
          </p:cNvSpPr>
          <p:nvPr/>
        </p:nvSpPr>
        <p:spPr bwMode="auto">
          <a:xfrm>
            <a:off x="6490122" y="3770508"/>
            <a:ext cx="203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95722" y="2795674"/>
            <a:ext cx="2336800" cy="1143000"/>
            <a:chOff x="480" y="3360"/>
            <a:chExt cx="1104" cy="720"/>
          </a:xfrm>
        </p:grpSpPr>
        <p:sp>
          <p:nvSpPr>
            <p:cNvPr id="28705" name="Line 1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06" name="Line 1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206922" y="2795674"/>
            <a:ext cx="508000" cy="381000"/>
            <a:chOff x="1296" y="3360"/>
            <a:chExt cx="240" cy="240"/>
          </a:xfrm>
        </p:grpSpPr>
        <p:sp>
          <p:nvSpPr>
            <p:cNvPr id="28701" name="Oval 21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02" name="Oval 22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03" name="Oval 23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04" name="Freeform 24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683" name="Rectangle 25"/>
          <p:cNvSpPr>
            <a:spLocks noChangeArrowheads="1"/>
          </p:cNvSpPr>
          <p:nvPr/>
        </p:nvSpPr>
        <p:spPr bwMode="auto">
          <a:xfrm>
            <a:off x="1308522" y="3176674"/>
            <a:ext cx="203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4" name="Text Box 26"/>
          <p:cNvSpPr txBox="1">
            <a:spLocks noChangeArrowheads="1"/>
          </p:cNvSpPr>
          <p:nvPr/>
        </p:nvSpPr>
        <p:spPr bwMode="auto">
          <a:xfrm>
            <a:off x="1721274" y="2948075"/>
            <a:ext cx="857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(px,py)</a:t>
            </a:r>
          </a:p>
        </p:txBody>
      </p:sp>
      <p:sp>
        <p:nvSpPr>
          <p:cNvPr id="28685" name="Line 27"/>
          <p:cNvSpPr>
            <a:spLocks noChangeShapeType="1"/>
          </p:cNvSpPr>
          <p:nvPr/>
        </p:nvSpPr>
        <p:spPr bwMode="auto">
          <a:xfrm flipH="1">
            <a:off x="800522" y="325287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9030122" y="2779908"/>
            <a:ext cx="2336800" cy="1143000"/>
            <a:chOff x="480" y="3360"/>
            <a:chExt cx="1104" cy="720"/>
          </a:xfrm>
        </p:grpSpPr>
        <p:sp>
          <p:nvSpPr>
            <p:cNvPr id="28699" name="Line 29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00" name="Line 30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687" name="Rectangle 31"/>
          <p:cNvSpPr>
            <a:spLocks noChangeArrowheads="1"/>
          </p:cNvSpPr>
          <p:nvPr/>
        </p:nvSpPr>
        <p:spPr bwMode="auto">
          <a:xfrm>
            <a:off x="9944522" y="3313308"/>
            <a:ext cx="203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8" name="Line 32"/>
          <p:cNvSpPr>
            <a:spLocks noChangeShapeType="1"/>
          </p:cNvSpPr>
          <p:nvPr/>
        </p:nvSpPr>
        <p:spPr bwMode="auto">
          <a:xfrm flipV="1">
            <a:off x="9334922" y="3389508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083722" y="3084708"/>
            <a:ext cx="1219200" cy="685800"/>
            <a:chOff x="1296" y="3360"/>
            <a:chExt cx="240" cy="240"/>
          </a:xfrm>
        </p:grpSpPr>
        <p:sp>
          <p:nvSpPr>
            <p:cNvPr id="28695" name="Oval 34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6" name="Oval 35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7" name="Oval 36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8" name="Freeform 37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9538122" y="2627508"/>
            <a:ext cx="1219200" cy="685800"/>
            <a:chOff x="1296" y="3360"/>
            <a:chExt cx="240" cy="240"/>
          </a:xfrm>
        </p:grpSpPr>
        <p:sp>
          <p:nvSpPr>
            <p:cNvPr id="28691" name="Oval 39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2" name="Oval 40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3" name="Oval 41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4" name="Freeform 42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Arbitrary Scaling Pivot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958" y="1660358"/>
            <a:ext cx="1073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https://www.tutorialspoint.com/computer_fundamentals/index.htm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A brief history of programming languages www.site.uottawa.ca › handouts › notes › 02_History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021" y="2217185"/>
            <a:ext cx="1102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subhash.chandra@galgotiasuniversity.edu.in</a:t>
            </a:r>
          </a:p>
          <a:p>
            <a:pPr algn="ctr"/>
            <a:r>
              <a:rPr lang="en-US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xmlns="" val="71938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0228" y="1415141"/>
            <a:ext cx="1077685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2D Transformation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Scaling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Rotation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0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40228" y="1415141"/>
            <a:ext cx="1077685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2D Transformation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Homogenous Coordinates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Shearing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Reflection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lvl="2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08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880" y="83810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Why use 3x3 matrices?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280" y="1828800"/>
            <a:ext cx="10363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 that we can perform all transformations using matrix/vector multiplications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allows us to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pre-multiply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all the matrices together 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point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needs to be represented as  (x,y,1)  -&gt; this is called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Homogeneous  coordinates!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Homogeneous Coordinates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296" y="132430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Homogenous Coordinates - term used in mathematics to refer to the effect of this representation on Cartesian equations.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Converting a pt(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and f(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)=0 -&gt;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then in homogenous equations mean (v*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*h) can be factored out.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you should get: By expressing the transformations with homogenous equations and coordinates, all transformations can be expressed as matrix multiplications.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Homogenous Coordinates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Translation:   x’        x           </a:t>
            </a:r>
            <a:r>
              <a:rPr lang="en-US" sz="2400" dirty="0" err="1" smtClean="0"/>
              <a:t>tx</a:t>
            </a:r>
            <a:r>
              <a:rPr lang="en-US" sz="2400" dirty="0" smtClean="0"/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                         y’        y           </a:t>
            </a:r>
            <a:r>
              <a:rPr lang="en-US" sz="2400" dirty="0" err="1" smtClean="0"/>
              <a:t>ty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Rotation:      x’          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dirty="0" smtClean="0"/>
              <a:t>)   -sin(</a:t>
            </a:r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dirty="0" smtClean="0"/>
              <a:t>)     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                       y’           sin(</a:t>
            </a:r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dirty="0" smtClean="0"/>
              <a:t>)   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dirty="0" smtClean="0"/>
              <a:t>)      y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Scaling:       x’           </a:t>
            </a:r>
            <a:r>
              <a:rPr lang="en-US" sz="2400" dirty="0" err="1" smtClean="0"/>
              <a:t>Sx</a:t>
            </a:r>
            <a:r>
              <a:rPr lang="en-US" sz="2400" dirty="0" smtClean="0"/>
              <a:t>        0          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                       y’           0         </a:t>
            </a:r>
            <a:r>
              <a:rPr lang="en-US" sz="2400" dirty="0" err="1" smtClean="0"/>
              <a:t>Sy</a:t>
            </a:r>
            <a:r>
              <a:rPr lang="en-US" sz="2400" dirty="0" smtClean="0"/>
              <a:t>          y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213185" y="1998057"/>
            <a:ext cx="1191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=   </a:t>
            </a:r>
            <a:r>
              <a:rPr lang="en-US" sz="2000" dirty="0" smtClean="0"/>
              <a:t>          </a:t>
            </a:r>
            <a:r>
              <a:rPr lang="en-US" sz="2000" dirty="0"/>
              <a:t>+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2641544" y="19943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3093484" y="196017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3505130" y="199170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4013130" y="196017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4361796" y="19470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4761186" y="196017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2641544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3093484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350513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5407572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5644055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6117021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3093484" y="3511550"/>
            <a:ext cx="2799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=                              </a:t>
            </a:r>
            <a:r>
              <a:rPr lang="en-US" sz="2000" dirty="0" smtClean="0"/>
              <a:t>        </a:t>
            </a:r>
            <a:r>
              <a:rPr lang="en-US" sz="2000" dirty="0"/>
              <a:t>*</a:t>
            </a:r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242789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7" name="Line 20"/>
          <p:cNvSpPr>
            <a:spLocks noChangeShapeType="1"/>
          </p:cNvSpPr>
          <p:nvPr/>
        </p:nvSpPr>
        <p:spPr bwMode="auto">
          <a:xfrm>
            <a:off x="2869324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8" name="Line 21"/>
          <p:cNvSpPr>
            <a:spLocks noChangeShapeType="1"/>
          </p:cNvSpPr>
          <p:nvPr/>
        </p:nvSpPr>
        <p:spPr bwMode="auto">
          <a:xfrm>
            <a:off x="3505130" y="457523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4761186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5185887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1" name="Line 24"/>
          <p:cNvSpPr>
            <a:spLocks noChangeShapeType="1"/>
          </p:cNvSpPr>
          <p:nvPr/>
        </p:nvSpPr>
        <p:spPr bwMode="auto">
          <a:xfrm>
            <a:off x="5644055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3013497" y="4860926"/>
            <a:ext cx="2172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=                         </a:t>
            </a:r>
            <a:r>
              <a:rPr lang="en-US" sz="2000" dirty="0" smtClean="0"/>
              <a:t>     </a:t>
            </a:r>
            <a:r>
              <a:rPr lang="en-US" sz="2000" dirty="0"/>
              <a:t>*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x 2 Matrix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085" y="1350169"/>
            <a:ext cx="10515600" cy="43513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Translation: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Rotation: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Scaling: </a:t>
            </a:r>
          </a:p>
          <a:p>
            <a:pPr eaLnBrk="1" hangingPunct="1"/>
            <a:endParaRPr 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57529" y="1350169"/>
            <a:ext cx="3380311" cy="1016000"/>
            <a:chOff x="1488" y="2945"/>
            <a:chExt cx="1597" cy="640"/>
          </a:xfrm>
        </p:grpSpPr>
        <p:sp>
          <p:nvSpPr>
            <p:cNvPr id="19476" name="Text Box 5"/>
            <p:cNvSpPr txBox="1">
              <a:spLocks noChangeArrowheads="1"/>
            </p:cNvSpPr>
            <p:nvPr/>
          </p:nvSpPr>
          <p:spPr bwMode="auto">
            <a:xfrm>
              <a:off x="1526" y="2945"/>
              <a:ext cx="1531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x’                  1     0     </a:t>
              </a:r>
              <a:r>
                <a:rPr lang="en-US" sz="2000" dirty="0" err="1"/>
                <a:t>tx</a:t>
              </a:r>
              <a:r>
                <a:rPr lang="en-US" sz="2000" dirty="0"/>
                <a:t>           x </a:t>
              </a:r>
            </a:p>
            <a:p>
              <a:r>
                <a:rPr lang="en-US" sz="2000" dirty="0"/>
                <a:t>y’     =          0      1     </a:t>
              </a:r>
              <a:r>
                <a:rPr lang="en-US" sz="2000" dirty="0" err="1"/>
                <a:t>ty</a:t>
              </a:r>
              <a:r>
                <a:rPr lang="en-US" sz="2000" dirty="0"/>
                <a:t>    *     y</a:t>
              </a:r>
            </a:p>
            <a:p>
              <a:r>
                <a:rPr lang="en-US" sz="2000" dirty="0"/>
                <a:t>1                  0      0     1           </a:t>
              </a:r>
              <a:r>
                <a:rPr lang="en-US" sz="2000" dirty="0" smtClean="0"/>
                <a:t> 1</a:t>
              </a:r>
              <a:endParaRPr lang="en-US" sz="2000" dirty="0"/>
            </a:p>
          </p:txBody>
        </p:sp>
        <p:sp>
          <p:nvSpPr>
            <p:cNvPr id="19477" name="Line 6"/>
            <p:cNvSpPr>
              <a:spLocks noChangeShapeType="1"/>
            </p:cNvSpPr>
            <p:nvPr/>
          </p:nvSpPr>
          <p:spPr bwMode="auto">
            <a:xfrm>
              <a:off x="1488" y="301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8" name="Line 7"/>
            <p:cNvSpPr>
              <a:spLocks noChangeShapeType="1"/>
            </p:cNvSpPr>
            <p:nvPr/>
          </p:nvSpPr>
          <p:spPr bwMode="auto">
            <a:xfrm>
              <a:off x="172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9" name="Line 8"/>
            <p:cNvSpPr>
              <a:spLocks noChangeShapeType="1"/>
            </p:cNvSpPr>
            <p:nvPr/>
          </p:nvSpPr>
          <p:spPr bwMode="auto">
            <a:xfrm>
              <a:off x="203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0" name="Line 9"/>
            <p:cNvSpPr>
              <a:spLocks noChangeShapeType="1"/>
            </p:cNvSpPr>
            <p:nvPr/>
          </p:nvSpPr>
          <p:spPr bwMode="auto">
            <a:xfrm>
              <a:off x="2670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1" name="Line 10"/>
            <p:cNvSpPr>
              <a:spLocks noChangeShapeType="1"/>
            </p:cNvSpPr>
            <p:nvPr/>
          </p:nvSpPr>
          <p:spPr bwMode="auto">
            <a:xfrm>
              <a:off x="2845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2" name="Line 11"/>
            <p:cNvSpPr>
              <a:spLocks noChangeShapeType="1"/>
            </p:cNvSpPr>
            <p:nvPr/>
          </p:nvSpPr>
          <p:spPr bwMode="auto">
            <a:xfrm>
              <a:off x="3085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3000919" y="2848729"/>
            <a:ext cx="43263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x’         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cos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Symbol" pitchFamily="18" charset="2"/>
              </a:rPr>
              <a:t>q</a:t>
            </a:r>
            <a:r>
              <a:rPr lang="en-US" sz="2000" dirty="0"/>
              <a:t>)     -sin(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)     0       </a:t>
            </a:r>
            <a:r>
              <a:rPr lang="en-US" sz="2000" dirty="0" smtClean="0"/>
              <a:t>   x </a:t>
            </a:r>
            <a:endParaRPr lang="en-US" sz="2000" dirty="0"/>
          </a:p>
          <a:p>
            <a:r>
              <a:rPr lang="en-US" sz="2000" dirty="0"/>
              <a:t>y’          </a:t>
            </a:r>
            <a:r>
              <a:rPr lang="en-US" sz="2000" dirty="0" smtClean="0"/>
              <a:t>           sin(</a:t>
            </a:r>
            <a:r>
              <a:rPr lang="en-US" sz="2000" dirty="0" smtClean="0">
                <a:latin typeface="Symbol" pitchFamily="18" charset="2"/>
              </a:rPr>
              <a:t>q</a:t>
            </a:r>
            <a:r>
              <a:rPr lang="en-US" sz="2000" dirty="0"/>
              <a:t>)      </a:t>
            </a:r>
            <a:r>
              <a:rPr lang="en-US" sz="2000" dirty="0" err="1"/>
              <a:t>cos</a:t>
            </a:r>
            <a:r>
              <a:rPr lang="en-US" sz="2000" dirty="0"/>
              <a:t>(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dirty="0"/>
              <a:t>)     0   * </a:t>
            </a:r>
            <a:r>
              <a:rPr lang="en-US" sz="2000" dirty="0" smtClean="0"/>
              <a:t>    y</a:t>
            </a:r>
            <a:endParaRPr lang="en-US" sz="2000" dirty="0"/>
          </a:p>
          <a:p>
            <a:r>
              <a:rPr lang="en-US" sz="2000" dirty="0"/>
              <a:t>1             </a:t>
            </a:r>
            <a:r>
              <a:rPr lang="en-US" sz="2000" dirty="0" smtClean="0"/>
              <a:t>             0             </a:t>
            </a:r>
            <a:r>
              <a:rPr lang="en-US" sz="2000" dirty="0"/>
              <a:t>0        </a:t>
            </a:r>
            <a:r>
              <a:rPr lang="en-US" sz="2000" dirty="0" smtClean="0"/>
              <a:t>  </a:t>
            </a:r>
            <a:r>
              <a:rPr lang="en-US" sz="2000" dirty="0"/>
              <a:t>1        </a:t>
            </a:r>
            <a:r>
              <a:rPr lang="en-US" sz="2000" dirty="0" smtClean="0"/>
              <a:t>  1</a:t>
            </a:r>
            <a:endParaRPr lang="en-US" sz="2000" dirty="0"/>
          </a:p>
        </p:txBody>
      </p:sp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3781955" y="3187284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19463" name="Line 15"/>
          <p:cNvSpPr>
            <a:spLocks noChangeShapeType="1"/>
          </p:cNvSpPr>
          <p:nvPr/>
        </p:nvSpPr>
        <p:spPr bwMode="auto">
          <a:xfrm>
            <a:off x="2790442" y="296904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4" name="Line 16"/>
          <p:cNvSpPr>
            <a:spLocks noChangeShapeType="1"/>
          </p:cNvSpPr>
          <p:nvPr/>
        </p:nvSpPr>
        <p:spPr bwMode="auto">
          <a:xfrm>
            <a:off x="3603242" y="296904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5" name="Line 17"/>
          <p:cNvSpPr>
            <a:spLocks noChangeShapeType="1"/>
          </p:cNvSpPr>
          <p:nvPr/>
        </p:nvSpPr>
        <p:spPr bwMode="auto">
          <a:xfrm>
            <a:off x="4212842" y="296904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6" name="Line 18"/>
          <p:cNvSpPr>
            <a:spLocks noChangeShapeType="1"/>
          </p:cNvSpPr>
          <p:nvPr/>
        </p:nvSpPr>
        <p:spPr bwMode="auto">
          <a:xfrm>
            <a:off x="6547856" y="289284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7" name="Line 19"/>
          <p:cNvSpPr>
            <a:spLocks noChangeShapeType="1"/>
          </p:cNvSpPr>
          <p:nvPr/>
        </p:nvSpPr>
        <p:spPr bwMode="auto">
          <a:xfrm>
            <a:off x="6819366" y="290872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8" name="Line 20"/>
          <p:cNvSpPr>
            <a:spLocks noChangeShapeType="1"/>
          </p:cNvSpPr>
          <p:nvPr/>
        </p:nvSpPr>
        <p:spPr bwMode="auto">
          <a:xfrm>
            <a:off x="7327366" y="290872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9" name="Text Box 22"/>
          <p:cNvSpPr txBox="1">
            <a:spLocks noChangeArrowheads="1"/>
          </p:cNvSpPr>
          <p:nvPr/>
        </p:nvSpPr>
        <p:spPr bwMode="auto">
          <a:xfrm>
            <a:off x="2972476" y="4077512"/>
            <a:ext cx="29851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x’            </a:t>
            </a:r>
            <a:r>
              <a:rPr lang="en-US" sz="2000" dirty="0" err="1"/>
              <a:t>Sx</a:t>
            </a:r>
            <a:r>
              <a:rPr lang="en-US" sz="2000" dirty="0"/>
              <a:t>     0      0       </a:t>
            </a:r>
            <a:r>
              <a:rPr lang="en-US" sz="2000" dirty="0" smtClean="0"/>
              <a:t>    </a:t>
            </a:r>
            <a:r>
              <a:rPr lang="en-US" sz="2000" dirty="0"/>
              <a:t>x </a:t>
            </a:r>
          </a:p>
          <a:p>
            <a:r>
              <a:rPr lang="en-US" sz="2000" dirty="0"/>
              <a:t>y’     =     0      </a:t>
            </a:r>
            <a:r>
              <a:rPr lang="en-US" sz="2000" dirty="0" err="1"/>
              <a:t>Sy</a:t>
            </a:r>
            <a:r>
              <a:rPr lang="en-US" sz="2000" dirty="0"/>
              <a:t>    0    *   </a:t>
            </a:r>
            <a:r>
              <a:rPr lang="en-US" sz="2000" dirty="0" smtClean="0"/>
              <a:t>  y</a:t>
            </a:r>
            <a:endParaRPr lang="en-US" sz="2000" dirty="0"/>
          </a:p>
          <a:p>
            <a:r>
              <a:rPr lang="en-US" sz="2000" dirty="0"/>
              <a:t>1             0       0     1        </a:t>
            </a:r>
            <a:r>
              <a:rPr lang="en-US" sz="2000" dirty="0" smtClean="0"/>
              <a:t>   1 </a:t>
            </a:r>
            <a:endParaRPr lang="en-US" sz="2000" dirty="0"/>
          </a:p>
        </p:txBody>
      </p:sp>
      <p:sp>
        <p:nvSpPr>
          <p:cNvPr id="19470" name="Line 23"/>
          <p:cNvSpPr>
            <a:spLocks noChangeShapeType="1"/>
          </p:cNvSpPr>
          <p:nvPr/>
        </p:nvSpPr>
        <p:spPr bwMode="auto">
          <a:xfrm>
            <a:off x="2695846" y="424261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1" name="Line 24"/>
          <p:cNvSpPr>
            <a:spLocks noChangeShapeType="1"/>
          </p:cNvSpPr>
          <p:nvPr/>
        </p:nvSpPr>
        <p:spPr bwMode="auto">
          <a:xfrm>
            <a:off x="3287922" y="424261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2" name="Line 25"/>
          <p:cNvSpPr>
            <a:spLocks noChangeShapeType="1"/>
          </p:cNvSpPr>
          <p:nvPr/>
        </p:nvSpPr>
        <p:spPr bwMode="auto">
          <a:xfrm>
            <a:off x="3731100" y="422514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3" name="Line 26"/>
          <p:cNvSpPr>
            <a:spLocks noChangeShapeType="1"/>
          </p:cNvSpPr>
          <p:nvPr/>
        </p:nvSpPr>
        <p:spPr bwMode="auto">
          <a:xfrm>
            <a:off x="5043110" y="414894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4" name="Line 27"/>
          <p:cNvSpPr>
            <a:spLocks noChangeShapeType="1"/>
          </p:cNvSpPr>
          <p:nvPr/>
        </p:nvSpPr>
        <p:spPr bwMode="auto">
          <a:xfrm>
            <a:off x="5551110" y="416641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5" name="Line 28"/>
          <p:cNvSpPr>
            <a:spLocks noChangeShapeType="1"/>
          </p:cNvSpPr>
          <p:nvPr/>
        </p:nvSpPr>
        <p:spPr bwMode="auto">
          <a:xfrm>
            <a:off x="6160710" y="422514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x 3 Matrix Representation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9816" y="83810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Shearing in x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784" y="3967646"/>
            <a:ext cx="7525444" cy="198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Y coordinates are unaffected, but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X coordinates are translated linearly with 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That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y’ = 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x’ = x + y *h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8984" y="1986446"/>
            <a:ext cx="2336800" cy="1524000"/>
            <a:chOff x="672" y="1632"/>
            <a:chExt cx="1296" cy="1104"/>
          </a:xfrm>
        </p:grpSpPr>
        <p:sp>
          <p:nvSpPr>
            <p:cNvPr id="22548" name="Line 5"/>
            <p:cNvSpPr>
              <a:spLocks noChangeShapeType="1"/>
            </p:cNvSpPr>
            <p:nvPr/>
          </p:nvSpPr>
          <p:spPr bwMode="auto">
            <a:xfrm flipV="1">
              <a:off x="76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9" name="Line 6"/>
            <p:cNvSpPr>
              <a:spLocks noChangeShapeType="1"/>
            </p:cNvSpPr>
            <p:nvPr/>
          </p:nvSpPr>
          <p:spPr bwMode="auto">
            <a:xfrm>
              <a:off x="67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0" name="Rectangle 7"/>
            <p:cNvSpPr>
              <a:spLocks noChangeArrowheads="1"/>
            </p:cNvSpPr>
            <p:nvPr/>
          </p:nvSpPr>
          <p:spPr bwMode="auto">
            <a:xfrm>
              <a:off x="768" y="2016"/>
              <a:ext cx="624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96184" y="2062646"/>
            <a:ext cx="2133600" cy="1447800"/>
            <a:chOff x="3312" y="1632"/>
            <a:chExt cx="1296" cy="1104"/>
          </a:xfrm>
        </p:grpSpPr>
        <p:sp>
          <p:nvSpPr>
            <p:cNvPr id="22545" name="Line 9"/>
            <p:cNvSpPr>
              <a:spLocks noChangeShapeType="1"/>
            </p:cNvSpPr>
            <p:nvPr/>
          </p:nvSpPr>
          <p:spPr bwMode="auto">
            <a:xfrm flipV="1">
              <a:off x="340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6" name="Line 10"/>
            <p:cNvSpPr>
              <a:spLocks noChangeShapeType="1"/>
            </p:cNvSpPr>
            <p:nvPr/>
          </p:nvSpPr>
          <p:spPr bwMode="auto">
            <a:xfrm>
              <a:off x="331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7" name="AutoShape 11"/>
            <p:cNvSpPr>
              <a:spLocks noChangeArrowheads="1"/>
            </p:cNvSpPr>
            <p:nvPr/>
          </p:nvSpPr>
          <p:spPr bwMode="auto">
            <a:xfrm>
              <a:off x="3408" y="1968"/>
              <a:ext cx="864" cy="672"/>
            </a:xfrm>
            <a:prstGeom prst="parallelogram">
              <a:avLst>
                <a:gd name="adj" fmla="val 3214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908" name="AutoShape 12"/>
          <p:cNvSpPr>
            <a:spLocks noChangeArrowheads="1"/>
          </p:cNvSpPr>
          <p:nvPr/>
        </p:nvSpPr>
        <p:spPr bwMode="auto">
          <a:xfrm>
            <a:off x="3272184" y="2748446"/>
            <a:ext cx="7112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844688" y="4729646"/>
            <a:ext cx="4775200" cy="1219200"/>
            <a:chOff x="3072" y="3168"/>
            <a:chExt cx="2256" cy="768"/>
          </a:xfrm>
        </p:grpSpPr>
        <p:sp>
          <p:nvSpPr>
            <p:cNvPr id="22536" name="Rectangle 14"/>
            <p:cNvSpPr>
              <a:spLocks noChangeArrowheads="1"/>
            </p:cNvSpPr>
            <p:nvPr/>
          </p:nvSpPr>
          <p:spPr bwMode="auto">
            <a:xfrm>
              <a:off x="3072" y="3168"/>
              <a:ext cx="2256" cy="7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258" y="3216"/>
              <a:ext cx="1107" cy="640"/>
              <a:chOff x="3120" y="3360"/>
              <a:chExt cx="1107" cy="640"/>
            </a:xfrm>
          </p:grpSpPr>
          <p:sp>
            <p:nvSpPr>
              <p:cNvPr id="22538" name="Text Box 16"/>
              <p:cNvSpPr txBox="1">
                <a:spLocks noChangeArrowheads="1"/>
              </p:cNvSpPr>
              <p:nvPr/>
            </p:nvSpPr>
            <p:spPr bwMode="auto">
              <a:xfrm>
                <a:off x="3151" y="3360"/>
                <a:ext cx="1076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x          1   h   0       </a:t>
                </a:r>
                <a:r>
                  <a:rPr lang="en-US" sz="2000" dirty="0" smtClean="0"/>
                  <a:t> x</a:t>
                </a:r>
                <a:endParaRPr lang="en-US" sz="2000" dirty="0"/>
              </a:p>
              <a:p>
                <a:r>
                  <a:rPr lang="en-US" sz="2000" dirty="0"/>
                  <a:t>y   =     0   1   0   *   y</a:t>
                </a:r>
              </a:p>
              <a:p>
                <a:r>
                  <a:rPr lang="en-US" sz="2000" dirty="0"/>
                  <a:t>1          0   0    1      </a:t>
                </a:r>
                <a:r>
                  <a:rPr lang="en-US" sz="2000" dirty="0" smtClean="0"/>
                  <a:t> 1 </a:t>
                </a:r>
                <a:endParaRPr lang="en-US" sz="2000" dirty="0"/>
              </a:p>
            </p:txBody>
          </p:sp>
          <p:sp>
            <p:nvSpPr>
              <p:cNvPr id="22539" name="Line 17"/>
              <p:cNvSpPr>
                <a:spLocks noChangeShapeType="1"/>
              </p:cNvSpPr>
              <p:nvPr/>
            </p:nvSpPr>
            <p:spPr bwMode="auto">
              <a:xfrm>
                <a:off x="3120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0" name="Line 18"/>
              <p:cNvSpPr>
                <a:spLocks noChangeShapeType="1"/>
              </p:cNvSpPr>
              <p:nvPr/>
            </p:nvSpPr>
            <p:spPr bwMode="auto">
              <a:xfrm>
                <a:off x="3293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1" name="Line 19"/>
              <p:cNvSpPr>
                <a:spLocks noChangeShapeType="1"/>
              </p:cNvSpPr>
              <p:nvPr/>
            </p:nvSpPr>
            <p:spPr bwMode="auto">
              <a:xfrm>
                <a:off x="3454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2" name="Line 20"/>
              <p:cNvSpPr>
                <a:spLocks noChangeShapeType="1"/>
              </p:cNvSpPr>
              <p:nvPr/>
            </p:nvSpPr>
            <p:spPr bwMode="auto">
              <a:xfrm>
                <a:off x="3898" y="341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3" name="Line 21"/>
              <p:cNvSpPr>
                <a:spLocks noChangeShapeType="1"/>
              </p:cNvSpPr>
              <p:nvPr/>
            </p:nvSpPr>
            <p:spPr bwMode="auto">
              <a:xfrm>
                <a:off x="4023" y="344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4" name="Line 22"/>
              <p:cNvSpPr>
                <a:spLocks noChangeShapeType="1"/>
              </p:cNvSpPr>
              <p:nvPr/>
            </p:nvSpPr>
            <p:spPr bwMode="auto">
              <a:xfrm>
                <a:off x="4188" y="344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Shearing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  <p:bldP spid="2089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395526" y="2243948"/>
            <a:ext cx="4775200" cy="1219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61647" y="1041950"/>
            <a:ext cx="1039071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Shearing in 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 : 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97742" y="2188774"/>
            <a:ext cx="2336800" cy="1524000"/>
            <a:chOff x="672" y="1632"/>
            <a:chExt cx="1296" cy="1104"/>
          </a:xfrm>
        </p:grpSpPr>
        <p:sp>
          <p:nvSpPr>
            <p:cNvPr id="23575" name="Line 5"/>
            <p:cNvSpPr>
              <a:spLocks noChangeShapeType="1"/>
            </p:cNvSpPr>
            <p:nvPr/>
          </p:nvSpPr>
          <p:spPr bwMode="auto">
            <a:xfrm flipV="1">
              <a:off x="76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6" name="Line 6"/>
            <p:cNvSpPr>
              <a:spLocks noChangeShapeType="1"/>
            </p:cNvSpPr>
            <p:nvPr/>
          </p:nvSpPr>
          <p:spPr bwMode="auto">
            <a:xfrm>
              <a:off x="67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7" name="Rectangle 7"/>
            <p:cNvSpPr>
              <a:spLocks noChangeArrowheads="1"/>
            </p:cNvSpPr>
            <p:nvPr/>
          </p:nvSpPr>
          <p:spPr bwMode="auto">
            <a:xfrm>
              <a:off x="768" y="2016"/>
              <a:ext cx="624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7" name="Line 8"/>
          <p:cNvSpPr>
            <a:spLocks noChangeShapeType="1"/>
          </p:cNvSpPr>
          <p:nvPr/>
        </p:nvSpPr>
        <p:spPr bwMode="auto">
          <a:xfrm flipV="1">
            <a:off x="5012781" y="2338544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4838264" y="3633944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AutoShape 10"/>
          <p:cNvSpPr>
            <a:spLocks noChangeArrowheads="1"/>
          </p:cNvSpPr>
          <p:nvPr/>
        </p:nvSpPr>
        <p:spPr bwMode="auto">
          <a:xfrm>
            <a:off x="3880082" y="3124200"/>
            <a:ext cx="7112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903517" y="2412006"/>
            <a:ext cx="2283880" cy="1016000"/>
            <a:chOff x="3120" y="3360"/>
            <a:chExt cx="1079" cy="640"/>
          </a:xfrm>
        </p:grpSpPr>
        <p:sp>
          <p:nvSpPr>
            <p:cNvPr id="23568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048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x          1   0   0       x</a:t>
              </a:r>
            </a:p>
            <a:p>
              <a:r>
                <a:rPr lang="en-US" sz="2000" dirty="0"/>
                <a:t>y   =     g   1   0   *  y</a:t>
              </a:r>
            </a:p>
            <a:p>
              <a:r>
                <a:rPr lang="en-US" sz="2000" dirty="0"/>
                <a:t>1          0   0   </a:t>
              </a:r>
              <a:r>
                <a:rPr lang="en-US" sz="2000" dirty="0" smtClean="0"/>
                <a:t>1       1 </a:t>
              </a:r>
              <a:endParaRPr lang="en-US" sz="2000" dirty="0"/>
            </a:p>
          </p:txBody>
        </p:sp>
        <p:sp>
          <p:nvSpPr>
            <p:cNvPr id="23569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0" name="Line 14"/>
            <p:cNvSpPr>
              <a:spLocks noChangeShapeType="1"/>
            </p:cNvSpPr>
            <p:nvPr/>
          </p:nvSpPr>
          <p:spPr bwMode="auto">
            <a:xfrm>
              <a:off x="3286" y="34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1" name="Line 15"/>
            <p:cNvSpPr>
              <a:spLocks noChangeShapeType="1"/>
            </p:cNvSpPr>
            <p:nvPr/>
          </p:nvSpPr>
          <p:spPr bwMode="auto">
            <a:xfrm>
              <a:off x="345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2" name="Line 16"/>
            <p:cNvSpPr>
              <a:spLocks noChangeShapeType="1"/>
            </p:cNvSpPr>
            <p:nvPr/>
          </p:nvSpPr>
          <p:spPr bwMode="auto">
            <a:xfrm>
              <a:off x="389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3" name="Line 17"/>
            <p:cNvSpPr>
              <a:spLocks noChangeShapeType="1"/>
            </p:cNvSpPr>
            <p:nvPr/>
          </p:nvSpPr>
          <p:spPr bwMode="auto">
            <a:xfrm>
              <a:off x="4023" y="340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4" name="Line 18"/>
            <p:cNvSpPr>
              <a:spLocks noChangeShapeType="1"/>
            </p:cNvSpPr>
            <p:nvPr/>
          </p:nvSpPr>
          <p:spPr bwMode="auto">
            <a:xfrm>
              <a:off x="4166" y="340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561" name="Line 19"/>
          <p:cNvSpPr>
            <a:spLocks noChangeShapeType="1"/>
          </p:cNvSpPr>
          <p:nvPr/>
        </p:nvSpPr>
        <p:spPr bwMode="auto">
          <a:xfrm flipV="1">
            <a:off x="5041464" y="3329144"/>
            <a:ext cx="812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Line 20"/>
          <p:cNvSpPr>
            <a:spLocks noChangeShapeType="1"/>
          </p:cNvSpPr>
          <p:nvPr/>
        </p:nvSpPr>
        <p:spPr bwMode="auto">
          <a:xfrm flipV="1">
            <a:off x="5041464" y="2414744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3" name="Line 21"/>
          <p:cNvSpPr>
            <a:spLocks noChangeShapeType="1"/>
          </p:cNvSpPr>
          <p:nvPr/>
        </p:nvSpPr>
        <p:spPr bwMode="auto">
          <a:xfrm>
            <a:off x="5854264" y="241474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64194" y="3805830"/>
            <a:ext cx="9520785" cy="2508250"/>
            <a:chOff x="470" y="2596"/>
            <a:chExt cx="4810" cy="1580"/>
          </a:xfrm>
        </p:grpSpPr>
        <p:sp>
          <p:nvSpPr>
            <p:cNvPr id="23566" name="Rectangle 24"/>
            <p:cNvSpPr>
              <a:spLocks noChangeArrowheads="1"/>
            </p:cNvSpPr>
            <p:nvPr/>
          </p:nvSpPr>
          <p:spPr bwMode="auto">
            <a:xfrm>
              <a:off x="480" y="2832"/>
              <a:ext cx="4800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Any 2D rotation can be built using three shear transformations.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Shearing will not change the area of the object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Any 2D shearing can be done by a rotation, 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	followed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by a scaling, and followed by a rotation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470" y="2596"/>
              <a:ext cx="10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Interesting Facts: </a:t>
              </a: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886824" y="1271660"/>
            <a:ext cx="8112262" cy="1981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 coordinates are unaffected, but x coordinates are translated linearly with 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That is: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y’ = y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x’ = x + y *h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687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Shearing in Y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51895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"/>
            <a:ext cx="1504949" cy="1023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4716</TotalTime>
  <Words>751</Words>
  <Application>Microsoft Office PowerPoint</Application>
  <PresentationFormat>Custom</PresentationFormat>
  <Paragraphs>154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Why use 3x3 matrices?</vt:lpstr>
      <vt:lpstr>Slide 5</vt:lpstr>
      <vt:lpstr>Slide 6</vt:lpstr>
      <vt:lpstr>Slide 7</vt:lpstr>
      <vt:lpstr>Shearing in x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Manu Gupta</cp:lastModifiedBy>
  <cp:revision>213</cp:revision>
  <dcterms:created xsi:type="dcterms:W3CDTF">2020-05-05T09:43:45Z</dcterms:created>
  <dcterms:modified xsi:type="dcterms:W3CDTF">2020-12-01T14:46:46Z</dcterms:modified>
</cp:coreProperties>
</file>