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8" r:id="rId2"/>
    <p:sldId id="315" r:id="rId3"/>
    <p:sldId id="372" r:id="rId4"/>
    <p:sldId id="369" r:id="rId5"/>
    <p:sldId id="370" r:id="rId6"/>
    <p:sldId id="373" r:id="rId7"/>
    <p:sldId id="374" r:id="rId8"/>
    <p:sldId id="365" r:id="rId9"/>
    <p:sldId id="366" r:id="rId10"/>
    <p:sldId id="367" r:id="rId11"/>
    <p:sldId id="368" r:id="rId12"/>
    <p:sldId id="3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4696"/>
  </p:normalViewPr>
  <p:slideViewPr>
    <p:cSldViewPr snapToGrid="0" snapToObjects="1">
      <p:cViewPr varScale="1">
        <p:scale>
          <a:sx n="70" d="100"/>
          <a:sy n="70" d="100"/>
        </p:scale>
        <p:origin x="366" y="84"/>
      </p:cViewPr>
      <p:guideLst>
        <p:guide orient="horz" pos="213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A247-0B2D-A648-ACD1-EF9D1C1BBAEB}" type="datetime1">
              <a:rPr lang="en-IN" smtClean="0"/>
              <a:t>23-04-2023</a:t>
            </a:fld>
            <a:endParaRPr lang="en-US"/>
          </a:p>
        </p:txBody>
      </p:sp>
      <p:sp>
        <p:nvSpPr>
          <p:cNvPr id="104877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7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47752-78CA-404D-91C8-45DA75B158D6}" type="datetime1">
              <a:rPr lang="en-IN" smtClean="0"/>
              <a:t>23-04-2023</a:t>
            </a:fld>
            <a:endParaRPr lang="en-US"/>
          </a:p>
        </p:txBody>
      </p:sp>
      <p:sp>
        <p:nvSpPr>
          <p:cNvPr id="104876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6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7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88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8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23-04-2023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"/>
            <a:ext cx="1767840" cy="111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Video 1_GalgotiasFlyer">
            <a:hlinkClick r:id="" action="ppaction://media"/>
            <a:extLst>
              <a:ext uri="{FF2B5EF4-FFF2-40B4-BE49-F238E27FC236}">
                <a16:creationId xmlns:a16="http://schemas.microsoft.com/office/drawing/2014/main" xmlns="" id="{61F83005-84C8-4FFF-99A5-4F0FF872D31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2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1F7DD7-6DC7-4C3A-984A-F8BA548092A7}"/>
              </a:ext>
            </a:extLst>
          </p:cNvPr>
          <p:cNvSpPr txBox="1"/>
          <p:nvPr/>
        </p:nvSpPr>
        <p:spPr>
          <a:xfrm>
            <a:off x="303663" y="908720"/>
            <a:ext cx="11747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u="none" strike="noStrike" baseline="0" dirty="0">
                <a:latin typeface="Calibri Light" panose="020F0302020204030204" pitchFamily="34" charset="0"/>
              </a:rPr>
              <a:t>Matrix Form</a:t>
            </a: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we can obtain the matrix that characterizes this spline curve by first rewriting Eq as the matrix product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4BF9BAA-DB50-455A-93DB-AC66F262C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647" b="6304"/>
          <a:stretch/>
        </p:blipFill>
        <p:spPr>
          <a:xfrm>
            <a:off x="1263534" y="1849567"/>
            <a:ext cx="9913982" cy="42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4226"/>
      </p:ext>
    </p:extLst>
  </p:cSld>
  <p:clrMapOvr>
    <a:masterClrMapping/>
  </p:clrMapOvr>
  <p:transition advTm="241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F7FEA6-435D-4E95-9EB7-614D2742DCD9}"/>
              </a:ext>
            </a:extLst>
          </p:cNvPr>
          <p:cNvSpPr txBox="1"/>
          <p:nvPr/>
        </p:nvSpPr>
        <p:spPr>
          <a:xfrm>
            <a:off x="791571" y="1156678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lending functions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F805568-6514-483E-9A66-197CE493F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812" r="5757" b="13345"/>
          <a:stretch/>
        </p:blipFill>
        <p:spPr>
          <a:xfrm>
            <a:off x="440142" y="2224585"/>
            <a:ext cx="10109578" cy="35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507"/>
      </p:ext>
    </p:extLst>
  </p:cSld>
  <p:clrMapOvr>
    <a:masterClrMapping/>
  </p:clrMapOvr>
  <p:transition advTm="241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2251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5720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2461" y="1273158"/>
            <a:ext cx="10485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Content:-</a:t>
            </a:r>
          </a:p>
          <a:p>
            <a:r>
              <a:rPr lang="en-US" sz="3200" dirty="0"/>
              <a:t>Convex Hull</a:t>
            </a:r>
          </a:p>
          <a:p>
            <a:r>
              <a:rPr lang="en-US" sz="3200" dirty="0"/>
              <a:t>Types of Curve</a:t>
            </a:r>
          </a:p>
          <a:p>
            <a:r>
              <a:rPr lang="en-US" sz="3200" dirty="0"/>
              <a:t>Spline Representation</a:t>
            </a: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8227056"/>
      </p:ext>
    </p:extLst>
  </p:cSld>
  <p:clrMapOvr>
    <a:masterClrMapping/>
  </p:clrMapOvr>
  <p:transition advTm="241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-52657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  <a:endParaRPr lang="en-US" altLang="zh-CN" sz="2800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37B7F7-4276-42B9-803C-13B7AA1953F7}"/>
              </a:ext>
            </a:extLst>
          </p:cNvPr>
          <p:cNvSpPr txBox="1"/>
          <p:nvPr/>
        </p:nvSpPr>
        <p:spPr>
          <a:xfrm>
            <a:off x="571499" y="1143280"/>
            <a:ext cx="10333061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u="none" strike="noStrike" baseline="0" dirty="0">
                <a:latin typeface="Calibri Light" panose="020F0302020204030204" pitchFamily="34" charset="0"/>
              </a:rPr>
              <a:t>Convex Hulls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boundary formed by the set of control points for a spline is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known as a </a:t>
            </a:r>
            <a:r>
              <a:rPr lang="en-US" sz="1800" b="1" i="0" u="none" strike="noStrike" baseline="0" dirty="0">
                <a:latin typeface="Calibri,Bold"/>
              </a:rPr>
              <a:t>convex hull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Think of an elastic band stretched around the control points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A489A5-0A8B-4F73-AD42-11BCBFB9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94" y="3132130"/>
            <a:ext cx="2024743" cy="2710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A1E2E8-AA0C-47A5-86C2-6A586E8AC51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20000" contrast="40000"/>
          </a:blip>
          <a:stretch>
            <a:fillRect/>
          </a:stretch>
        </p:blipFill>
        <p:spPr>
          <a:xfrm>
            <a:off x="7004709" y="3132130"/>
            <a:ext cx="3023524" cy="21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98179"/>
      </p:ext>
    </p:extLst>
  </p:cSld>
  <p:clrMapOvr>
    <a:masterClrMapping/>
  </p:clrMapOvr>
  <p:transition advTm="241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1A6FA8B-9007-43DF-B933-5B97654FF864}"/>
              </a:ext>
            </a:extLst>
          </p:cNvPr>
          <p:cNvSpPr txBox="1"/>
          <p:nvPr/>
        </p:nvSpPr>
        <p:spPr>
          <a:xfrm>
            <a:off x="571500" y="1157602"/>
            <a:ext cx="1031941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latin typeface="Calibri Light" panose="020F0302020204030204" pitchFamily="34" charset="0"/>
              </a:rPr>
              <a:t>Types of Curves</a:t>
            </a:r>
          </a:p>
          <a:p>
            <a:pPr algn="l"/>
            <a:endParaRPr lang="en-IN" sz="2800" b="0" i="0" u="none" strike="noStrike" baseline="0" dirty="0">
              <a:latin typeface="Calibri Light" panose="020F03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 curve is an infinitely large set of points. Each point has two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neighbors except endpoints. Curves can be broadly classified into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three categories −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1" i="0" u="none" strike="noStrike" baseline="0" dirty="0">
                <a:latin typeface="Calibri,Bold"/>
              </a:rPr>
              <a:t>explicit, implicit,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and </a:t>
            </a:r>
            <a:r>
              <a:rPr lang="en-US" sz="1800" b="1" i="0" u="none" strike="noStrike" baseline="0" dirty="0">
                <a:latin typeface="Calibri,Bold"/>
              </a:rPr>
              <a:t>parametric curves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625410"/>
      </p:ext>
    </p:extLst>
  </p:cSld>
  <p:clrMapOvr>
    <a:masterClrMapping/>
  </p:clrMapOvr>
  <p:transition advTm="241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05F8E4-DE6B-4314-8979-5C69497B673C}"/>
              </a:ext>
            </a:extLst>
          </p:cNvPr>
          <p:cNvSpPr txBox="1"/>
          <p:nvPr/>
        </p:nvSpPr>
        <p:spPr>
          <a:xfrm>
            <a:off x="571500" y="1459230"/>
            <a:ext cx="104285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u="none" strike="noStrike" baseline="0" dirty="0">
                <a:latin typeface="Calibri Light" panose="020F0302020204030204" pitchFamily="34" charset="0"/>
              </a:rPr>
              <a:t>Implicit Curves</a:t>
            </a:r>
          </a:p>
          <a:p>
            <a:pPr algn="l"/>
            <a:endParaRPr lang="en-IN" sz="3200" b="0" i="0" u="none" strike="noStrike" baseline="0" dirty="0">
              <a:latin typeface="Calibri Light" panose="020F03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Implicit curve representations define the set of points on a curve by employing a procedure that can test to see if a point in on the curve.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Usually, an implicit curve is defined by an implicit function of the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form −</a:t>
            </a:r>
          </a:p>
          <a:p>
            <a:pPr algn="l"/>
            <a:r>
              <a:rPr lang="en-IN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f(x, y) 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47179"/>
      </p:ext>
    </p:extLst>
  </p:cSld>
  <p:clrMapOvr>
    <a:masterClrMapping/>
  </p:clrMapOvr>
  <p:transition advTm="241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D58DB5-054E-46FC-94B7-7B3F0D244779}"/>
              </a:ext>
            </a:extLst>
          </p:cNvPr>
          <p:cNvSpPr txBox="1"/>
          <p:nvPr/>
        </p:nvSpPr>
        <p:spPr>
          <a:xfrm>
            <a:off x="1269242" y="1542674"/>
            <a:ext cx="93350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latin typeface="Calibri Light" panose="020F0302020204030204" pitchFamily="34" charset="0"/>
              </a:rPr>
              <a:t>Explicit Curves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 mathematical function y = f(x) can be plotted as a curve.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Such a function is the explicit representation of the curve.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224671"/>
      </p:ext>
    </p:extLst>
  </p:cSld>
  <p:clrMapOvr>
    <a:masterClrMapping/>
  </p:clrMapOvr>
  <p:transition advTm="241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8B9EA3-FE0D-4989-9DB3-605F3C6FB883}"/>
              </a:ext>
            </a:extLst>
          </p:cNvPr>
          <p:cNvSpPr txBox="1"/>
          <p:nvPr/>
        </p:nvSpPr>
        <p:spPr>
          <a:xfrm>
            <a:off x="571500" y="1123033"/>
            <a:ext cx="9553432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0" i="0" u="none" strike="noStrike" baseline="0" dirty="0">
                <a:latin typeface="Calibri Light" panose="020F0302020204030204" pitchFamily="34" charset="0"/>
              </a:rPr>
              <a:t>Parametric curve</a:t>
            </a:r>
          </a:p>
          <a:p>
            <a:pPr algn="l"/>
            <a:endParaRPr lang="en-IN" sz="3200" b="0" i="0" u="none" strike="noStrike" baseline="0" dirty="0">
              <a:latin typeface="Calibri Light" panose="020F03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The explicit and implicit curve representations can be used only </a:t>
            </a:r>
            <a:r>
              <a:rPr lang="en-US" sz="1800" b="0" i="0" u="none" strike="noStrike" baseline="0" dirty="0" smtClean="0">
                <a:latin typeface="Calibri" panose="020F0502020204030204" pitchFamily="34" charset="0"/>
              </a:rPr>
              <a:t>when </a:t>
            </a:r>
            <a:r>
              <a:rPr lang="en-IN" sz="1800" b="0" i="0" u="none" strike="noStrike" baseline="0" dirty="0" smtClean="0">
                <a:latin typeface="Calibri" panose="020F0502020204030204" pitchFamily="34" charset="0"/>
              </a:rPr>
              <a:t>the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function is known.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Curves having parametric form are called parametric curves.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In practice the parametric curves are used.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Every point on the curve is having two neighbors (other than the </a:t>
            </a:r>
            <a:r>
              <a:rPr lang="en-US" sz="1800" b="0" i="0" u="none" strike="noStrike" baseline="0" dirty="0" smtClean="0">
                <a:latin typeface="Calibri" panose="020F0502020204030204" pitchFamily="34" charset="0"/>
              </a:rPr>
              <a:t>end </a:t>
            </a:r>
            <a:r>
              <a:rPr lang="en-IN" sz="1800" b="0" i="0" u="none" strike="noStrike" baseline="0" dirty="0" smtClean="0">
                <a:latin typeface="Calibri" panose="020F0502020204030204" pitchFamily="34" charset="0"/>
              </a:rPr>
              <a:t>points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).</a:t>
            </a:r>
          </a:p>
          <a:p>
            <a:pPr algn="l"/>
            <a:endParaRPr lang="en-IN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two-dimensional parametric curve has the following form −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P(t) = f(t), g(t) or P(t) = x(t), y(t)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functions f and g become the (x, y) coordinates of any point 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on the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curve,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alibri,Bold"/>
              </a:rPr>
              <a:t>and the points are obtained when the parameter t (or </a:t>
            </a:r>
            <a:r>
              <a:rPr lang="en-US" sz="1800" b="1" i="0" u="none" strike="noStrike" baseline="0" dirty="0" smtClean="0">
                <a:solidFill>
                  <a:srgbClr val="FF0000"/>
                </a:solidFill>
                <a:latin typeface="Calibri,Bold"/>
              </a:rPr>
              <a:t>u) 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varied over a certain interval [a, b], normally [0, 1].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003281"/>
      </p:ext>
    </p:extLst>
  </p:cSld>
  <p:clrMapOvr>
    <a:masterClrMapping/>
  </p:clrMapOvr>
  <p:transition advTm="241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8A8E71-F83B-47A3-A7BA-9E68600AD1F3}"/>
              </a:ext>
            </a:extLst>
          </p:cNvPr>
          <p:cNvSpPr txBox="1"/>
          <p:nvPr/>
        </p:nvSpPr>
        <p:spPr>
          <a:xfrm>
            <a:off x="477671" y="1145692"/>
            <a:ext cx="819889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000" b="0" i="0" u="none" strike="noStrike" baseline="0" dirty="0">
                <a:latin typeface="Calibri Light" panose="020F0302020204030204" pitchFamily="34" charset="0"/>
              </a:rPr>
              <a:t>Spline Representation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There are three equivalent methods for specifying a particular spline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representation: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 We can state the set of boundary conditions that are imposed on</a:t>
            </a:r>
          </a:p>
          <a:p>
            <a:pPr algn="l"/>
            <a:r>
              <a:rPr lang="en-IN" sz="2400" b="0" i="0" u="none" strike="noStrike" baseline="0" dirty="0">
                <a:latin typeface="Calibri" panose="020F0502020204030204" pitchFamily="34" charset="0"/>
              </a:rPr>
              <a:t>the spline;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• W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e can state the matrix that characterizes the spline;</a:t>
            </a:r>
          </a:p>
          <a:p>
            <a:pPr algn="l"/>
            <a:r>
              <a:rPr lang="en-US" sz="2400" b="0" i="0" u="none" strike="noStrike" baseline="0" dirty="0">
                <a:latin typeface="Arial" panose="020B0604020202020204" pitchFamily="34" charset="0"/>
              </a:rPr>
              <a:t>• </a:t>
            </a:r>
            <a:r>
              <a:rPr lang="en-US" sz="2400" dirty="0">
                <a:latin typeface="Calibri" panose="020F0502020204030204" pitchFamily="34" charset="0"/>
              </a:rPr>
              <a:t>W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e can state the set of blending functions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6073543"/>
      </p:ext>
    </p:extLst>
  </p:cSld>
  <p:clrMapOvr>
    <a:masterClrMapping/>
  </p:clrMapOvr>
  <p:transition advTm="241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571500" y="214313"/>
            <a:ext cx="10763251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dirty="0">
              <a:ea typeface="Arimo" charset="0"/>
              <a:cs typeface="Arimo" charset="0"/>
            </a:endParaRPr>
          </a:p>
        </p:txBody>
      </p:sp>
      <p:sp>
        <p:nvSpPr>
          <p:cNvPr id="17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Ms. Nidhi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	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lang="zh-CN" altLang="en-US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15" name="Title 1"/>
          <p:cNvSpPr txBox="1">
            <a:spLocks noChangeArrowheads="1"/>
          </p:cNvSpPr>
          <p:nvPr/>
        </p:nvSpPr>
        <p:spPr>
          <a:xfrm>
            <a:off x="1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</a:rPr>
              <a:t>School of computing science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</a:b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BTCS2401		                                  Course Name: Computer Graphics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CFA1F0-C8DA-4A62-B37E-0852C1EB26F5}"/>
              </a:ext>
            </a:extLst>
          </p:cNvPr>
          <p:cNvSpPr txBox="1"/>
          <p:nvPr/>
        </p:nvSpPr>
        <p:spPr>
          <a:xfrm>
            <a:off x="262718" y="1074738"/>
            <a:ext cx="1086020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dirty="0">
                <a:solidFill>
                  <a:srgbClr val="000000"/>
                </a:solidFill>
                <a:latin typeface="Calibri Light" panose="020F0302020204030204" pitchFamily="34" charset="0"/>
              </a:rPr>
              <a:t>B</a:t>
            </a:r>
            <a:r>
              <a:rPr lang="en-IN" sz="3600" b="0" i="0" u="none" strike="noStrike" baseline="0" dirty="0">
                <a:solidFill>
                  <a:srgbClr val="000000"/>
                </a:solidFill>
                <a:latin typeface="Calibri Light" panose="020F0302020204030204" pitchFamily="34" charset="0"/>
              </a:rPr>
              <a:t>oundary conditions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Boundary conditions for this curve might be set,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example, on the endpoint coordinates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Calibri,Italic"/>
              </a:rPr>
              <a:t>x(0)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x(l) and on the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parametric first derivatives at the endpoints 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Calibri,Italic"/>
              </a:rPr>
              <a:t>x'(0)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x ' ( 1 ) .</a:t>
            </a:r>
          </a:p>
          <a:p>
            <a:pPr algn="l"/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Calibri,Bold"/>
              </a:rPr>
              <a:t>Boundary conditions are sufficient to determine the values of the four coefficients ax,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Calibri,BoldItalic"/>
              </a:rPr>
              <a:t>bx,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Calibri,Bold"/>
              </a:rPr>
              <a:t>cx, and </a:t>
            </a:r>
            <a:r>
              <a:rPr lang="en-US" sz="2000" b="1" i="1" u="none" strike="noStrike" baseline="0" dirty="0">
                <a:solidFill>
                  <a:srgbClr val="FF0000"/>
                </a:solidFill>
                <a:latin typeface="Calibri,BoldItalic"/>
              </a:rPr>
              <a:t>dx.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3717044"/>
      </p:ext>
    </p:extLst>
  </p:cSld>
  <p:clrMapOvr>
    <a:masterClrMapping/>
  </p:clrMapOvr>
  <p:transition advTm="2418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577</Words>
  <Application>Microsoft Office PowerPoint</Application>
  <PresentationFormat>Widescreen</PresentationFormat>
  <Paragraphs>100</Paragraphs>
  <Slides>12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Arimo</vt:lpstr>
      <vt:lpstr>Calibri</vt:lpstr>
      <vt:lpstr>Calibri Light</vt:lpstr>
      <vt:lpstr>Calibri,Bold</vt:lpstr>
      <vt:lpstr>Calibri,BoldItalic</vt:lpstr>
      <vt:lpstr>Calibri,Italic</vt:lpstr>
      <vt:lpstr>Times New Roman</vt:lpstr>
      <vt:lpstr>Tinos</vt:lpstr>
      <vt:lpstr>等线</vt:lpstr>
      <vt:lpstr>等线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Microsoft account</cp:lastModifiedBy>
  <cp:revision>17</cp:revision>
  <dcterms:created xsi:type="dcterms:W3CDTF">2020-05-04T11:43:00Z</dcterms:created>
  <dcterms:modified xsi:type="dcterms:W3CDTF">2023-04-23T09:41:37Z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