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316" r:id="rId2"/>
    <p:sldId id="315" r:id="rId3"/>
    <p:sldId id="312" r:id="rId4"/>
    <p:sldId id="314" r:id="rId5"/>
    <p:sldId id="313" r:id="rId6"/>
    <p:sldId id="305" r:id="rId7"/>
    <p:sldId id="306" r:id="rId8"/>
    <p:sldId id="307" r:id="rId9"/>
    <p:sldId id="308" r:id="rId10"/>
    <p:sldId id="309" r:id="rId11"/>
    <p:sldId id="310" r:id="rId12"/>
    <p:sldId id="311" r:id="rId13"/>
    <p:sldId id="304" r:id="rId14"/>
    <p:sldId id="318" r:id="rId15"/>
    <p:sldId id="317" r:id="rId16"/>
    <p:sldId id="303" r:id="rId17"/>
    <p:sldId id="31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4209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4111"/>
    <p:restoredTop sz="94696"/>
  </p:normalViewPr>
  <p:slideViewPr>
    <p:cSldViewPr snapToGrid="0" snapToObjects="1">
      <p:cViewPr varScale="1">
        <p:scale>
          <a:sx n="68" d="100"/>
          <a:sy n="68" d="100"/>
        </p:scale>
        <p:origin x="-450"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47659CB-BF84-F74F-95EB-6F953048C7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2B7085A3-07F8-A34F-9A0B-6F4694CDA1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FFA247-0B2D-A648-ACD1-EF9D1C1BBAEB}" type="datetime1">
              <a:rPr lang="en-IN" smtClean="0"/>
              <a:pPr/>
              <a:t>25-11-2020</a:t>
            </a:fld>
            <a:endParaRPr lang="en-US"/>
          </a:p>
        </p:txBody>
      </p:sp>
      <p:sp>
        <p:nvSpPr>
          <p:cNvPr id="4" name="Footer Placeholder 3">
            <a:extLst>
              <a:ext uri="{FF2B5EF4-FFF2-40B4-BE49-F238E27FC236}">
                <a16:creationId xmlns:a16="http://schemas.microsoft.com/office/drawing/2014/main" xmlns="" id="{AFA908EB-DD7C-3B4A-A7DF-2AF619263E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FCB1C41E-5188-D247-8003-4D23BEC7A9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xmlns="" val="235106177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47752-78CA-404D-91C8-45DA75B158D6}" type="datetime1">
              <a:rPr lang="en-IN" smtClean="0"/>
              <a:pPr/>
              <a:t>25-11-2020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xmlns="" val="44440357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25-11-2020</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a:t>
            </a:fld>
            <a:endParaRPr lang="en-US"/>
          </a:p>
        </p:txBody>
      </p:sp>
    </p:spTree>
    <p:extLst>
      <p:ext uri="{BB962C8B-B14F-4D97-AF65-F5344CB8AC3E}">
        <p14:creationId xmlns:p14="http://schemas.microsoft.com/office/powerpoint/2010/main" xmlns="" val="357200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25-11-2020</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10</a:t>
            </a:fld>
            <a:endParaRPr lang="en-US"/>
          </a:p>
        </p:txBody>
      </p:sp>
    </p:spTree>
    <p:extLst>
      <p:ext uri="{BB962C8B-B14F-4D97-AF65-F5344CB8AC3E}">
        <p14:creationId xmlns:p14="http://schemas.microsoft.com/office/powerpoint/2010/main" xmlns="" val="1399135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25-11-2020</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11</a:t>
            </a:fld>
            <a:endParaRPr lang="en-US"/>
          </a:p>
        </p:txBody>
      </p:sp>
    </p:spTree>
    <p:extLst>
      <p:ext uri="{BB962C8B-B14F-4D97-AF65-F5344CB8AC3E}">
        <p14:creationId xmlns:p14="http://schemas.microsoft.com/office/powerpoint/2010/main" xmlns="" val="2554674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25-11-2020</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12</a:t>
            </a:fld>
            <a:endParaRPr lang="en-US"/>
          </a:p>
        </p:txBody>
      </p:sp>
    </p:spTree>
    <p:extLst>
      <p:ext uri="{BB962C8B-B14F-4D97-AF65-F5344CB8AC3E}">
        <p14:creationId xmlns:p14="http://schemas.microsoft.com/office/powerpoint/2010/main" xmlns="" val="3450392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25-11-2020</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13</a:t>
            </a:fld>
            <a:endParaRPr lang="en-US"/>
          </a:p>
        </p:txBody>
      </p:sp>
    </p:spTree>
    <p:extLst>
      <p:ext uri="{BB962C8B-B14F-4D97-AF65-F5344CB8AC3E}">
        <p14:creationId xmlns:p14="http://schemas.microsoft.com/office/powerpoint/2010/main" xmlns="" val="2365138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25-11-2020</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14</a:t>
            </a:fld>
            <a:endParaRPr lang="en-US"/>
          </a:p>
        </p:txBody>
      </p:sp>
    </p:spTree>
    <p:extLst>
      <p:ext uri="{BB962C8B-B14F-4D97-AF65-F5344CB8AC3E}">
        <p14:creationId xmlns:p14="http://schemas.microsoft.com/office/powerpoint/2010/main" xmlns="" val="3446464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25-11-2020</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15</a:t>
            </a:fld>
            <a:endParaRPr lang="en-US"/>
          </a:p>
        </p:txBody>
      </p:sp>
    </p:spTree>
    <p:extLst>
      <p:ext uri="{BB962C8B-B14F-4D97-AF65-F5344CB8AC3E}">
        <p14:creationId xmlns:p14="http://schemas.microsoft.com/office/powerpoint/2010/main" xmlns="" val="2104687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25-11-2020</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16</a:t>
            </a:fld>
            <a:endParaRPr lang="en-US"/>
          </a:p>
        </p:txBody>
      </p:sp>
    </p:spTree>
    <p:extLst>
      <p:ext uri="{BB962C8B-B14F-4D97-AF65-F5344CB8AC3E}">
        <p14:creationId xmlns:p14="http://schemas.microsoft.com/office/powerpoint/2010/main" xmlns="" val="1457681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25-11-2020</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17</a:t>
            </a:fld>
            <a:endParaRPr lang="en-US"/>
          </a:p>
        </p:txBody>
      </p:sp>
    </p:spTree>
    <p:extLst>
      <p:ext uri="{BB962C8B-B14F-4D97-AF65-F5344CB8AC3E}">
        <p14:creationId xmlns:p14="http://schemas.microsoft.com/office/powerpoint/2010/main" xmlns="" val="1457681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25-11-2020</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2</a:t>
            </a:fld>
            <a:endParaRPr lang="en-US"/>
          </a:p>
        </p:txBody>
      </p:sp>
    </p:spTree>
    <p:extLst>
      <p:ext uri="{BB962C8B-B14F-4D97-AF65-F5344CB8AC3E}">
        <p14:creationId xmlns:p14="http://schemas.microsoft.com/office/powerpoint/2010/main" xmlns="" val="787088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25-11-2020</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3</a:t>
            </a:fld>
            <a:endParaRPr lang="en-US"/>
          </a:p>
        </p:txBody>
      </p:sp>
    </p:spTree>
    <p:extLst>
      <p:ext uri="{BB962C8B-B14F-4D97-AF65-F5344CB8AC3E}">
        <p14:creationId xmlns:p14="http://schemas.microsoft.com/office/powerpoint/2010/main" xmlns="" val="2434225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25-11-2020</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4</a:t>
            </a:fld>
            <a:endParaRPr lang="en-US"/>
          </a:p>
        </p:txBody>
      </p:sp>
    </p:spTree>
    <p:extLst>
      <p:ext uri="{BB962C8B-B14F-4D97-AF65-F5344CB8AC3E}">
        <p14:creationId xmlns:p14="http://schemas.microsoft.com/office/powerpoint/2010/main" xmlns="" val="4092797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25-11-2020</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5</a:t>
            </a:fld>
            <a:endParaRPr lang="en-US"/>
          </a:p>
        </p:txBody>
      </p:sp>
    </p:spTree>
    <p:extLst>
      <p:ext uri="{BB962C8B-B14F-4D97-AF65-F5344CB8AC3E}">
        <p14:creationId xmlns:p14="http://schemas.microsoft.com/office/powerpoint/2010/main" xmlns="" val="2299816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25-11-2020</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6</a:t>
            </a:fld>
            <a:endParaRPr lang="en-US"/>
          </a:p>
        </p:txBody>
      </p:sp>
    </p:spTree>
    <p:extLst>
      <p:ext uri="{BB962C8B-B14F-4D97-AF65-F5344CB8AC3E}">
        <p14:creationId xmlns:p14="http://schemas.microsoft.com/office/powerpoint/2010/main" xmlns="" val="2790307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25-11-2020</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7</a:t>
            </a:fld>
            <a:endParaRPr lang="en-US"/>
          </a:p>
        </p:txBody>
      </p:sp>
    </p:spTree>
    <p:extLst>
      <p:ext uri="{BB962C8B-B14F-4D97-AF65-F5344CB8AC3E}">
        <p14:creationId xmlns:p14="http://schemas.microsoft.com/office/powerpoint/2010/main" xmlns="" val="3885159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25-11-2020</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8</a:t>
            </a:fld>
            <a:endParaRPr lang="en-US"/>
          </a:p>
        </p:txBody>
      </p:sp>
    </p:spTree>
    <p:extLst>
      <p:ext uri="{BB962C8B-B14F-4D97-AF65-F5344CB8AC3E}">
        <p14:creationId xmlns:p14="http://schemas.microsoft.com/office/powerpoint/2010/main" xmlns="" val="2908569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25-11-2020</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9</a:t>
            </a:fld>
            <a:endParaRPr lang="en-US"/>
          </a:p>
        </p:txBody>
      </p:sp>
    </p:spTree>
    <p:extLst>
      <p:ext uri="{BB962C8B-B14F-4D97-AF65-F5344CB8AC3E}">
        <p14:creationId xmlns:p14="http://schemas.microsoft.com/office/powerpoint/2010/main" xmlns="" val="2268563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087DB8D-2085-BA4F-BAA0-77C9844548D8}"/>
              </a:ext>
            </a:extLst>
          </p:cNvPr>
          <p:cNvSpPr>
            <a:spLocks noGrp="1"/>
          </p:cNvSpPr>
          <p:nvPr>
            <p:ph type="dt" sz="half" idx="10"/>
          </p:nvPr>
        </p:nvSpPr>
        <p:spPr/>
        <p:txBody>
          <a:bodyPr/>
          <a:lstStyle/>
          <a:p>
            <a:fld id="{96F860D4-43D9-1743-83F5-C61DF5B0AAFC}" type="datetimeFigureOut">
              <a:rPr lang="en-US" smtClean="0"/>
              <a:pPr/>
              <a:t>11/25/2020</a:t>
            </a:fld>
            <a:endParaRPr lang="en-US"/>
          </a:p>
        </p:txBody>
      </p:sp>
      <p:sp>
        <p:nvSpPr>
          <p:cNvPr id="5" name="Footer Placeholder 4">
            <a:extLst>
              <a:ext uri="{FF2B5EF4-FFF2-40B4-BE49-F238E27FC236}">
                <a16:creationId xmlns:a16="http://schemas.microsoft.com/office/drawing/2014/main" xmlns="" id="{E314435B-1C12-E548-9938-754F28F1C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70445A2-F60F-8B4C-8CF6-5D16442B9D5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12794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6741D1B-40DA-2741-A4B3-7EAAD6A42A09}"/>
              </a:ext>
            </a:extLst>
          </p:cNvPr>
          <p:cNvSpPr>
            <a:spLocks noGrp="1"/>
          </p:cNvSpPr>
          <p:nvPr>
            <p:ph type="dt" sz="half" idx="10"/>
          </p:nvPr>
        </p:nvSpPr>
        <p:spPr/>
        <p:txBody>
          <a:bodyPr/>
          <a:lstStyle/>
          <a:p>
            <a:fld id="{96F860D4-43D9-1743-83F5-C61DF5B0AAFC}" type="datetimeFigureOut">
              <a:rPr lang="en-US" smtClean="0"/>
              <a:pPr/>
              <a:t>11/25/2020</a:t>
            </a:fld>
            <a:endParaRPr lang="en-US"/>
          </a:p>
        </p:txBody>
      </p:sp>
      <p:sp>
        <p:nvSpPr>
          <p:cNvPr id="5" name="Footer Placeholder 4">
            <a:extLst>
              <a:ext uri="{FF2B5EF4-FFF2-40B4-BE49-F238E27FC236}">
                <a16:creationId xmlns:a16="http://schemas.microsoft.com/office/drawing/2014/main" xmlns="" id="{B43DE584-0159-E747-A6DC-AA897D1EC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D84B54D-88D0-5843-AB57-7A4A6194ECB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2092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78A832E-7C18-E844-AD16-385329DD3693}"/>
              </a:ext>
            </a:extLst>
          </p:cNvPr>
          <p:cNvSpPr>
            <a:spLocks noGrp="1"/>
          </p:cNvSpPr>
          <p:nvPr>
            <p:ph type="dt" sz="half" idx="10"/>
          </p:nvPr>
        </p:nvSpPr>
        <p:spPr/>
        <p:txBody>
          <a:bodyPr/>
          <a:lstStyle/>
          <a:p>
            <a:fld id="{96F860D4-43D9-1743-83F5-C61DF5B0AAFC}" type="datetimeFigureOut">
              <a:rPr lang="en-US" smtClean="0"/>
              <a:pPr/>
              <a:t>11/25/2020</a:t>
            </a:fld>
            <a:endParaRPr lang="en-US"/>
          </a:p>
        </p:txBody>
      </p:sp>
      <p:sp>
        <p:nvSpPr>
          <p:cNvPr id="5" name="Footer Placeholder 4">
            <a:extLst>
              <a:ext uri="{FF2B5EF4-FFF2-40B4-BE49-F238E27FC236}">
                <a16:creationId xmlns:a16="http://schemas.microsoft.com/office/drawing/2014/main" xmlns="" id="{87ED703F-ADE5-7446-B855-CC864224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BBBEDA4-FFEC-2D4E-8187-CE601486227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36848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071A5E5-6204-D748-9A98-B9C434AF00B0}"/>
              </a:ext>
            </a:extLst>
          </p:cNvPr>
          <p:cNvSpPr>
            <a:spLocks noGrp="1"/>
          </p:cNvSpPr>
          <p:nvPr>
            <p:ph type="dt" sz="half" idx="10"/>
          </p:nvPr>
        </p:nvSpPr>
        <p:spPr/>
        <p:txBody>
          <a:bodyPr/>
          <a:lstStyle/>
          <a:p>
            <a:fld id="{96F860D4-43D9-1743-83F5-C61DF5B0AAFC}" type="datetimeFigureOut">
              <a:rPr lang="en-US" smtClean="0"/>
              <a:pPr/>
              <a:t>11/25/2020</a:t>
            </a:fld>
            <a:endParaRPr lang="en-US"/>
          </a:p>
        </p:txBody>
      </p:sp>
      <p:sp>
        <p:nvSpPr>
          <p:cNvPr id="5" name="Footer Placeholder 4">
            <a:extLst>
              <a:ext uri="{FF2B5EF4-FFF2-40B4-BE49-F238E27FC236}">
                <a16:creationId xmlns:a16="http://schemas.microsoft.com/office/drawing/2014/main" xmlns="" id="{2AA08948-513D-EE42-BC00-37C51879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CB9B26-AAA6-5349-A5C1-4C2138338CE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5197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5317132D-85B2-7949-AF1E-F8BE8D429DA4}"/>
              </a:ext>
            </a:extLst>
          </p:cNvPr>
          <p:cNvSpPr>
            <a:spLocks noGrp="1"/>
          </p:cNvSpPr>
          <p:nvPr>
            <p:ph type="dt" sz="half" idx="10"/>
          </p:nvPr>
        </p:nvSpPr>
        <p:spPr/>
        <p:txBody>
          <a:bodyPr/>
          <a:lstStyle/>
          <a:p>
            <a:fld id="{96F860D4-43D9-1743-83F5-C61DF5B0AAFC}" type="datetimeFigureOut">
              <a:rPr lang="en-US" smtClean="0"/>
              <a:pPr/>
              <a:t>11/25/2020</a:t>
            </a:fld>
            <a:endParaRPr lang="en-US"/>
          </a:p>
        </p:txBody>
      </p:sp>
      <p:sp>
        <p:nvSpPr>
          <p:cNvPr id="5" name="Footer Placeholder 4">
            <a:extLst>
              <a:ext uri="{FF2B5EF4-FFF2-40B4-BE49-F238E27FC236}">
                <a16:creationId xmlns:a16="http://schemas.microsoft.com/office/drawing/2014/main" xmlns="" id="{A9D7402D-FCC8-324B-9252-6DB27CF53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34C1BD5-59DB-F841-84E8-7C615B4D5FD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1383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BBD3D62-50EC-C044-98A5-8700F758EE6D}"/>
              </a:ext>
            </a:extLst>
          </p:cNvPr>
          <p:cNvSpPr>
            <a:spLocks noGrp="1"/>
          </p:cNvSpPr>
          <p:nvPr>
            <p:ph type="dt" sz="half" idx="10"/>
          </p:nvPr>
        </p:nvSpPr>
        <p:spPr/>
        <p:txBody>
          <a:bodyPr/>
          <a:lstStyle/>
          <a:p>
            <a:fld id="{96F860D4-43D9-1743-83F5-C61DF5B0AAFC}" type="datetimeFigureOut">
              <a:rPr lang="en-US" smtClean="0"/>
              <a:pPr/>
              <a:t>11/25/2020</a:t>
            </a:fld>
            <a:endParaRPr lang="en-US"/>
          </a:p>
        </p:txBody>
      </p:sp>
      <p:sp>
        <p:nvSpPr>
          <p:cNvPr id="6" name="Footer Placeholder 5">
            <a:extLst>
              <a:ext uri="{FF2B5EF4-FFF2-40B4-BE49-F238E27FC236}">
                <a16:creationId xmlns:a16="http://schemas.microsoft.com/office/drawing/2014/main" xmlns="" id="{8A2EAB96-574C-E141-B587-FE77CA3AF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07F35D1-150B-B64E-B84A-2048D42BD991}"/>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27810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3AB73E8-AA99-9D44-B73A-36DAB298DB66}"/>
              </a:ext>
            </a:extLst>
          </p:cNvPr>
          <p:cNvSpPr>
            <a:spLocks noGrp="1"/>
          </p:cNvSpPr>
          <p:nvPr>
            <p:ph type="dt" sz="half" idx="10"/>
          </p:nvPr>
        </p:nvSpPr>
        <p:spPr/>
        <p:txBody>
          <a:bodyPr/>
          <a:lstStyle/>
          <a:p>
            <a:fld id="{96F860D4-43D9-1743-83F5-C61DF5B0AAFC}" type="datetimeFigureOut">
              <a:rPr lang="en-US" smtClean="0"/>
              <a:pPr/>
              <a:t>11/25/2020</a:t>
            </a:fld>
            <a:endParaRPr lang="en-US"/>
          </a:p>
        </p:txBody>
      </p:sp>
      <p:sp>
        <p:nvSpPr>
          <p:cNvPr id="8" name="Footer Placeholder 7">
            <a:extLst>
              <a:ext uri="{FF2B5EF4-FFF2-40B4-BE49-F238E27FC236}">
                <a16:creationId xmlns:a16="http://schemas.microsoft.com/office/drawing/2014/main" xmlns="" id="{B0067D41-A024-DF40-9456-B595B1820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22720FB-7B0C-3744-BA3E-16919C38CFA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740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5F44714-C02E-224F-9D69-9FD099B1B610}"/>
              </a:ext>
            </a:extLst>
          </p:cNvPr>
          <p:cNvSpPr>
            <a:spLocks noGrp="1"/>
          </p:cNvSpPr>
          <p:nvPr>
            <p:ph type="dt" sz="half" idx="10"/>
          </p:nvPr>
        </p:nvSpPr>
        <p:spPr/>
        <p:txBody>
          <a:bodyPr/>
          <a:lstStyle/>
          <a:p>
            <a:fld id="{96F860D4-43D9-1743-83F5-C61DF5B0AAFC}" type="datetimeFigureOut">
              <a:rPr lang="en-US" smtClean="0"/>
              <a:pPr/>
              <a:t>11/25/2020</a:t>
            </a:fld>
            <a:endParaRPr lang="en-US"/>
          </a:p>
        </p:txBody>
      </p:sp>
      <p:sp>
        <p:nvSpPr>
          <p:cNvPr id="4" name="Footer Placeholder 3">
            <a:extLst>
              <a:ext uri="{FF2B5EF4-FFF2-40B4-BE49-F238E27FC236}">
                <a16:creationId xmlns:a16="http://schemas.microsoft.com/office/drawing/2014/main" xmlns="" id="{6428516B-7AA2-444C-8C23-2484FBA98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EB44E81-FED1-6D4E-AA56-C90660548A49}"/>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38828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AB9069D-ACC1-2846-BB69-0C25ABE4128B}"/>
              </a:ext>
            </a:extLst>
          </p:cNvPr>
          <p:cNvSpPr>
            <a:spLocks noGrp="1"/>
          </p:cNvSpPr>
          <p:nvPr>
            <p:ph type="dt" sz="half" idx="10"/>
          </p:nvPr>
        </p:nvSpPr>
        <p:spPr/>
        <p:txBody>
          <a:bodyPr/>
          <a:lstStyle/>
          <a:p>
            <a:fld id="{96F860D4-43D9-1743-83F5-C61DF5B0AAFC}" type="datetimeFigureOut">
              <a:rPr lang="en-US" smtClean="0"/>
              <a:pPr/>
              <a:t>11/25/2020</a:t>
            </a:fld>
            <a:endParaRPr lang="en-US"/>
          </a:p>
        </p:txBody>
      </p:sp>
      <p:sp>
        <p:nvSpPr>
          <p:cNvPr id="3" name="Footer Placeholder 2">
            <a:extLst>
              <a:ext uri="{FF2B5EF4-FFF2-40B4-BE49-F238E27FC236}">
                <a16:creationId xmlns:a16="http://schemas.microsoft.com/office/drawing/2014/main" xmlns="" id="{167E34F7-C671-004D-809D-FAA835295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9B55E6A-D1AE-1B44-AE7B-9AA711C2879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3507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FC69DD6-BF4D-1F43-9CC6-5D52D2316455}"/>
              </a:ext>
            </a:extLst>
          </p:cNvPr>
          <p:cNvSpPr>
            <a:spLocks noGrp="1"/>
          </p:cNvSpPr>
          <p:nvPr>
            <p:ph type="dt" sz="half" idx="10"/>
          </p:nvPr>
        </p:nvSpPr>
        <p:spPr/>
        <p:txBody>
          <a:bodyPr/>
          <a:lstStyle/>
          <a:p>
            <a:fld id="{96F860D4-43D9-1743-83F5-C61DF5B0AAFC}" type="datetimeFigureOut">
              <a:rPr lang="en-US" smtClean="0"/>
              <a:pPr/>
              <a:t>11/25/2020</a:t>
            </a:fld>
            <a:endParaRPr lang="en-US"/>
          </a:p>
        </p:txBody>
      </p:sp>
      <p:sp>
        <p:nvSpPr>
          <p:cNvPr id="6" name="Footer Placeholder 5">
            <a:extLst>
              <a:ext uri="{FF2B5EF4-FFF2-40B4-BE49-F238E27FC236}">
                <a16:creationId xmlns:a16="http://schemas.microsoft.com/office/drawing/2014/main" xmlns="" id="{B8346F58-8566-B14B-9E2D-ADD0E319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9B0B562-EE07-E941-B226-A14AAE532392}"/>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308263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43809F0-5FCF-8B4E-A9EF-F54690804129}"/>
              </a:ext>
            </a:extLst>
          </p:cNvPr>
          <p:cNvSpPr>
            <a:spLocks noGrp="1"/>
          </p:cNvSpPr>
          <p:nvPr>
            <p:ph type="dt" sz="half" idx="10"/>
          </p:nvPr>
        </p:nvSpPr>
        <p:spPr/>
        <p:txBody>
          <a:bodyPr/>
          <a:lstStyle/>
          <a:p>
            <a:fld id="{96F860D4-43D9-1743-83F5-C61DF5B0AAFC}" type="datetimeFigureOut">
              <a:rPr lang="en-US" smtClean="0"/>
              <a:pPr/>
              <a:t>11/25/2020</a:t>
            </a:fld>
            <a:endParaRPr lang="en-US"/>
          </a:p>
        </p:txBody>
      </p:sp>
      <p:sp>
        <p:nvSpPr>
          <p:cNvPr id="6" name="Footer Placeholder 5">
            <a:extLst>
              <a:ext uri="{FF2B5EF4-FFF2-40B4-BE49-F238E27FC236}">
                <a16:creationId xmlns:a16="http://schemas.microsoft.com/office/drawing/2014/main" xmlns="" id="{59E36D1F-45BA-FA43-9565-4D8F77952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4A31EC5-CE1A-2F4E-AB06-9D0E90530CE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3211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extLst>
              <a:ext uri="{BEBA8EAE-BF5A-486C-A8C5-ECC9F3942E4B}">
                <a14:imgProps xmlns:a14="http://schemas.microsoft.com/office/drawing/2010/main" xmlns="">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2329BE7-407A-964A-8517-6D42CF67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DFC04D6-869A-864D-95B4-1005B9A7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860D4-43D9-1743-83F5-C61DF5B0AAFC}" type="datetimeFigureOut">
              <a:rPr lang="en-US" smtClean="0"/>
              <a:pPr/>
              <a:t>11/25/2020</a:t>
            </a:fld>
            <a:endParaRPr lang="en-US"/>
          </a:p>
        </p:txBody>
      </p:sp>
      <p:sp>
        <p:nvSpPr>
          <p:cNvPr id="5" name="Footer Placeholder 4">
            <a:extLst>
              <a:ext uri="{FF2B5EF4-FFF2-40B4-BE49-F238E27FC236}">
                <a16:creationId xmlns:a16="http://schemas.microsoft.com/office/drawing/2014/main" xmlns="" id="{BD2A2738-A23A-F74B-92DF-8746BC7C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B72659A-8EA6-A843-9183-BBE98959F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Polycrystalline"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Plaster"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en.wikipedia.org/wiki/Marble" TargetMode="External"/><Relationship Id="rId4" Type="http://schemas.openxmlformats.org/officeDocument/2006/relationships/hyperlink" Target="https://en.wikipedia.org/wiki/Polycrystallin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Diffuse_reflection"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Refractive_index"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hyperlink" Target="https://en.wikipedia.org/wiki/Prism_(optics)" TargetMode="External"/><Relationship Id="rId4" Type="http://schemas.openxmlformats.org/officeDocument/2006/relationships/hyperlink" Target="https://en.wikipedia.org/wiki/Chromatic_dispersion"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Angle" TargetMode="External"/><Relationship Id="rId3" Type="http://schemas.openxmlformats.org/officeDocument/2006/relationships/hyperlink" Target="https://en.wikipedia.org/wiki/Reflection_(physics)" TargetMode="External"/><Relationship Id="rId7" Type="http://schemas.openxmlformats.org/officeDocument/2006/relationships/hyperlink" Target="https://en.wikipedia.org/wiki/Scattering" TargetMode="External"/><Relationship Id="rId12" Type="http://schemas.openxmlformats.org/officeDocument/2006/relationships/hyperlink" Target="https://en.wikipedia.org/wiki/Half-space_(geometry)"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en.wikipedia.org/wiki/Ray_(optics)" TargetMode="External"/><Relationship Id="rId11" Type="http://schemas.openxmlformats.org/officeDocument/2006/relationships/hyperlink" Target="https://en.wikipedia.org/wiki/Luminance" TargetMode="External"/><Relationship Id="rId5" Type="http://schemas.openxmlformats.org/officeDocument/2006/relationships/hyperlink" Target="https://en.wikipedia.org/wiki/Radiation" TargetMode="External"/><Relationship Id="rId10" Type="http://schemas.openxmlformats.org/officeDocument/2006/relationships/hyperlink" Target="https://en.wikipedia.org/wiki/Lambertian_reflection" TargetMode="External"/><Relationship Id="rId4" Type="http://schemas.openxmlformats.org/officeDocument/2006/relationships/hyperlink" Target="https://en.wikipedia.org/wiki/Light" TargetMode="External"/><Relationship Id="rId9" Type="http://schemas.openxmlformats.org/officeDocument/2006/relationships/hyperlink" Target="https://en.wikipedia.org/wiki/Specular_reflection"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BTCS2401</a:t>
            </a:r>
            <a:r>
              <a:rPr lang="en-US" altLang="zh-CN" b="1" dirty="0">
                <a:solidFill>
                  <a:schemeClr val="bg1"/>
                </a:solidFill>
                <a:latin typeface="Tinos"/>
                <a:ea typeface="+mj-ea"/>
                <a:cs typeface="+mj-cs"/>
              </a:rPr>
              <a:t>		                                  Course Name: </a:t>
            </a:r>
            <a:r>
              <a:rPr lang="en-US" altLang="zh-CN" b="1" dirty="0" smtClean="0">
                <a:solidFill>
                  <a:schemeClr val="bg1"/>
                </a:solidFill>
                <a:latin typeface="Tinos"/>
                <a:ea typeface="+mj-ea"/>
                <a:cs typeface="+mj-cs"/>
              </a:rPr>
              <a:t>Computer Graphics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3" name="TextBox 12"/>
          <p:cNvSpPr txBox="1"/>
          <p:nvPr/>
        </p:nvSpPr>
        <p:spPr>
          <a:xfrm>
            <a:off x="849631" y="2180492"/>
            <a:ext cx="10485120" cy="2123658"/>
          </a:xfrm>
          <a:prstGeom prst="rect">
            <a:avLst/>
          </a:prstGeom>
          <a:noFill/>
        </p:spPr>
        <p:txBody>
          <a:bodyPr wrap="square" rtlCol="0">
            <a:spAutoFit/>
          </a:bodyPr>
          <a:lstStyle/>
          <a:p>
            <a:pPr algn="ctr"/>
            <a:r>
              <a:rPr lang="en-US" sz="3600" dirty="0">
                <a:solidFill>
                  <a:srgbClr val="0000FF"/>
                </a:solidFill>
                <a:latin typeface="Times New Roman" panose="02020603050405020304" pitchFamily="18" charset="0"/>
                <a:cs typeface="Times New Roman" panose="02020603050405020304" pitchFamily="18" charset="0"/>
              </a:rPr>
              <a:t>Basic illumination models :Ambient light and Diffuse reflection</a:t>
            </a:r>
          </a:p>
          <a:p>
            <a:pPr algn="ctr"/>
            <a:endParaRPr lang="en-US" sz="3600" dirty="0">
              <a:solidFill>
                <a:srgbClr val="0000FF"/>
              </a:solidFill>
              <a:latin typeface="Times New Roman" panose="02020603050405020304" pitchFamily="18" charset="0"/>
              <a:cs typeface="Times New Roman" panose="02020603050405020304" pitchFamily="18" charset="0"/>
            </a:endParaRPr>
          </a:p>
          <a:p>
            <a:pPr algn="ctr"/>
            <a:endParaRPr lang="en-US" sz="2400" dirty="0"/>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nos"/>
                <a:ea typeface="+mj-ea"/>
                <a:cs typeface="+mj-cs"/>
              </a:rPr>
              <a:t>Name of the Faculty: </a:t>
            </a:r>
            <a:r>
              <a:rPr lang="en-US" altLang="zh-CN" b="1" dirty="0" smtClean="0">
                <a:solidFill>
                  <a:schemeClr val="bg1"/>
                </a:solidFill>
                <a:latin typeface="Tinos"/>
                <a:ea typeface="+mj-ea"/>
                <a:cs typeface="+mj-cs"/>
              </a:rPr>
              <a:t>Suman Devi</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xmlns="" val="4018515670"/>
      </p:ext>
    </p:extLst>
  </p:cSld>
  <p:clrMapOvr>
    <a:masterClrMapping/>
  </p:clrMapOvr>
  <p:transition advTm="241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2" name="TextBox 11"/>
          <p:cNvSpPr txBox="1"/>
          <p:nvPr/>
        </p:nvSpPr>
        <p:spPr>
          <a:xfrm>
            <a:off x="849631" y="1123033"/>
            <a:ext cx="10485120" cy="1569660"/>
          </a:xfrm>
          <a:prstGeom prst="rect">
            <a:avLst/>
          </a:prstGeom>
          <a:noFill/>
        </p:spPr>
        <p:txBody>
          <a:bodyPr wrap="square" rtlCol="0">
            <a:spAutoFit/>
          </a:bodyPr>
          <a:lstStyle/>
          <a:p>
            <a:pPr algn="ctr"/>
            <a:r>
              <a:rPr lang="en-US" sz="2400" dirty="0"/>
              <a:t>This mechanism is very general, because almost all common materials are made of "small things" held together. Mineral materials are generally </a:t>
            </a:r>
            <a:r>
              <a:rPr lang="en-US" sz="2400" dirty="0">
                <a:hlinkClick r:id="rId3" tooltip="Polycrystalline"/>
              </a:rPr>
              <a:t>polycrystalline</a:t>
            </a:r>
            <a:r>
              <a:rPr lang="en-US" sz="2400" dirty="0"/>
              <a:t>: one can describe them as made of a 3D mosaic of small, irregularly shaped defective crystals.</a:t>
            </a:r>
            <a:endParaRPr lang="en-US" sz="2400" b="1" dirty="0">
              <a:solidFill>
                <a:schemeClr val="accent1"/>
              </a:solidFill>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nos"/>
                <a:ea typeface="+mj-ea"/>
                <a:cs typeface="+mj-cs"/>
              </a:rPr>
              <a:t>Name of the Faculty: </a:t>
            </a:r>
            <a:r>
              <a:rPr lang="en-US" altLang="zh-CN" b="1" dirty="0" smtClean="0">
                <a:solidFill>
                  <a:schemeClr val="bg1"/>
                </a:solidFill>
                <a:latin typeface="Tinos"/>
              </a:rPr>
              <a:t>Suman Devi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BTCS2401</a:t>
            </a:r>
            <a:r>
              <a:rPr lang="en-US" altLang="zh-CN" b="1" dirty="0">
                <a:solidFill>
                  <a:schemeClr val="bg1"/>
                </a:solidFill>
                <a:latin typeface="Tinos"/>
                <a:ea typeface="+mj-ea"/>
                <a:cs typeface="+mj-cs"/>
              </a:rPr>
              <a:t>		                                  Course Name: </a:t>
            </a:r>
            <a:r>
              <a:rPr lang="en-US" altLang="zh-CN" b="1" dirty="0" smtClean="0">
                <a:solidFill>
                  <a:schemeClr val="bg1"/>
                </a:solidFill>
                <a:latin typeface="Tinos"/>
                <a:ea typeface="+mj-ea"/>
                <a:cs typeface="+mj-cs"/>
              </a:rPr>
              <a:t>Computer Graphics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Content Placeholder 3">
            <a:extLst>
              <a:ext uri="{FF2B5EF4-FFF2-40B4-BE49-F238E27FC236}">
                <a16:creationId xmlns:a16="http://schemas.microsoft.com/office/drawing/2014/main" xmlns="" id="{DAA00EB1-F243-4988-A26F-AEF6634EA3D9}"/>
              </a:ext>
            </a:extLst>
          </p:cNvPr>
          <p:cNvPicPr>
            <a:picLocks noChangeAspect="1"/>
          </p:cNvPicPr>
          <p:nvPr/>
        </p:nvPicPr>
        <p:blipFill>
          <a:blip r:embed="rId4"/>
          <a:stretch>
            <a:fillRect/>
          </a:stretch>
        </p:blipFill>
        <p:spPr>
          <a:xfrm>
            <a:off x="4911030" y="3020819"/>
            <a:ext cx="2595759" cy="3125906"/>
          </a:xfrm>
          <a:prstGeom prst="rect">
            <a:avLst/>
          </a:prstGeom>
        </p:spPr>
      </p:pic>
    </p:spTree>
    <p:extLst>
      <p:ext uri="{BB962C8B-B14F-4D97-AF65-F5344CB8AC3E}">
        <p14:creationId xmlns:p14="http://schemas.microsoft.com/office/powerpoint/2010/main" xmlns="" val="3011385614"/>
      </p:ext>
    </p:extLst>
  </p:cSld>
  <p:clrMapOvr>
    <a:masterClrMapping/>
  </p:clrMapOvr>
  <p:transition advTm="2418"/>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3" name="TextBox 12"/>
          <p:cNvSpPr txBox="1"/>
          <p:nvPr/>
        </p:nvSpPr>
        <p:spPr>
          <a:xfrm>
            <a:off x="710565" y="1536174"/>
            <a:ext cx="10485120" cy="3785652"/>
          </a:xfrm>
          <a:prstGeom prst="rect">
            <a:avLst/>
          </a:prstGeom>
          <a:noFill/>
        </p:spPr>
        <p:txBody>
          <a:bodyPr wrap="square" rtlCol="0">
            <a:spAutoFit/>
          </a:bodyPr>
          <a:lstStyle/>
          <a:p>
            <a:pPr algn="ctr"/>
            <a:r>
              <a:rPr lang="en-US" sz="2400" dirty="0"/>
              <a:t>.A surface built from a non-absorbing powder such as </a:t>
            </a:r>
            <a:r>
              <a:rPr lang="en-US" sz="2400" dirty="0">
                <a:hlinkClick r:id="rId3" tooltip="Plaster"/>
              </a:rPr>
              <a:t>plaster</a:t>
            </a:r>
            <a:r>
              <a:rPr lang="en-US" sz="2400" dirty="0"/>
              <a:t>, or from fibers such as paper, or from a </a:t>
            </a:r>
            <a:r>
              <a:rPr lang="en-US" sz="2400" dirty="0">
                <a:hlinkClick r:id="rId4" tooltip="Polycrystalline"/>
              </a:rPr>
              <a:t>polycrystalline</a:t>
            </a:r>
            <a:r>
              <a:rPr lang="en-US" sz="2400" dirty="0"/>
              <a:t> material such as white </a:t>
            </a:r>
            <a:r>
              <a:rPr lang="en-US" sz="2400" dirty="0">
                <a:hlinkClick r:id="rId5" tooltip="Marble"/>
              </a:rPr>
              <a:t>marble</a:t>
            </a:r>
            <a:r>
              <a:rPr lang="en-US" sz="2400" dirty="0"/>
              <a:t>, reflects light diffusely with great efficiency. Many common materials exhibit a mixture of specular and diffuse reflection. Diffuse reflection from solids is generally not due to surface roughness. </a:t>
            </a:r>
          </a:p>
          <a:p>
            <a:pPr algn="ctr"/>
            <a:r>
              <a:rPr lang="en-US" sz="2400" dirty="0"/>
              <a:t>.A flat surface is indeed required to give specular reflection, but it does not prevent diffuse reflection. A piece of highly polished white marble remains white; no amount of polishing will turn it into a mirror. Polishing produces some specular reflection, but the remaining light continues to be diffusely reflected.</a:t>
            </a:r>
          </a:p>
          <a:p>
            <a:pPr algn="ctr"/>
            <a:endParaRPr lang="en-US" sz="2400" dirty="0"/>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nos"/>
                <a:ea typeface="+mj-ea"/>
                <a:cs typeface="+mj-cs"/>
              </a:rPr>
              <a:t>Name of the Faculty: </a:t>
            </a:r>
            <a:r>
              <a:rPr lang="en-US" altLang="zh-CN" b="1" dirty="0" smtClean="0">
                <a:solidFill>
                  <a:schemeClr val="bg1"/>
                </a:solidFill>
                <a:latin typeface="Tinos"/>
              </a:rPr>
              <a:t>Suman Devi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BTCS2401</a:t>
            </a:r>
            <a:r>
              <a:rPr lang="en-US" altLang="zh-CN" b="1" dirty="0">
                <a:solidFill>
                  <a:schemeClr val="bg1"/>
                </a:solidFill>
                <a:latin typeface="Tinos"/>
                <a:ea typeface="+mj-ea"/>
                <a:cs typeface="+mj-cs"/>
              </a:rPr>
              <a:t>		                                  Course Name: </a:t>
            </a:r>
            <a:r>
              <a:rPr lang="en-US" altLang="zh-CN" b="1" dirty="0" smtClean="0">
                <a:solidFill>
                  <a:schemeClr val="bg1"/>
                </a:solidFill>
                <a:latin typeface="Tinos"/>
                <a:ea typeface="+mj-ea"/>
                <a:cs typeface="+mj-cs"/>
              </a:rPr>
              <a:t>Computer Graphics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xmlns="" val="3134609819"/>
      </p:ext>
    </p:extLst>
  </p:cSld>
  <p:clrMapOvr>
    <a:masterClrMapping/>
  </p:clrMapOvr>
  <p:transition advTm="2418"/>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3" name="TextBox 12"/>
          <p:cNvSpPr txBox="1"/>
          <p:nvPr/>
        </p:nvSpPr>
        <p:spPr>
          <a:xfrm>
            <a:off x="710565" y="1720840"/>
            <a:ext cx="10485120" cy="3416320"/>
          </a:xfrm>
          <a:prstGeom prst="rect">
            <a:avLst/>
          </a:prstGeom>
          <a:noFill/>
        </p:spPr>
        <p:txBody>
          <a:bodyPr wrap="square" rtlCol="0">
            <a:spAutoFit/>
          </a:bodyPr>
          <a:lstStyle/>
          <a:p>
            <a:pPr algn="ctr"/>
            <a:r>
              <a:rPr lang="en-IN" sz="2400" dirty="0" err="1"/>
              <a:t>Colored</a:t>
            </a:r>
            <a:r>
              <a:rPr lang="en-IN" sz="2400" dirty="0"/>
              <a:t> objects:-</a:t>
            </a:r>
          </a:p>
          <a:p>
            <a:pPr algn="ctr"/>
            <a:endParaRPr lang="en-IN" sz="2400" dirty="0"/>
          </a:p>
          <a:p>
            <a:pPr algn="ctr"/>
            <a:r>
              <a:rPr lang="en-US" sz="2400" dirty="0"/>
              <a:t>Diffusion affects the color of objects in a substantial manner because it determines the average path of light in the material, and hence to which extent the various wavelengths are absorbed.</a:t>
            </a:r>
            <a:r>
              <a:rPr lang="en-US" sz="2400" baseline="30000" dirty="0">
                <a:hlinkClick r:id="rId3"/>
              </a:rPr>
              <a:t>[6]</a:t>
            </a:r>
            <a:r>
              <a:rPr lang="en-US" sz="2400" dirty="0"/>
              <a:t> Red ink looks black when it stays in its bottle. Its vivid color is only perceived when it is placed on a scattering material (e.g. paper). This is so because light's path through the paper fibers (and through the ink) is only a fraction of millimeter long. However, light from the bottle has crossed several centimeters of ink and has been heavily absorbed, even in its red wavelengths</a:t>
            </a: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nos"/>
                <a:ea typeface="+mj-ea"/>
                <a:cs typeface="+mj-cs"/>
              </a:rPr>
              <a:t>Name of the Faculty: </a:t>
            </a:r>
            <a:r>
              <a:rPr lang="en-US" altLang="zh-CN" b="1" dirty="0" smtClean="0">
                <a:solidFill>
                  <a:schemeClr val="bg1"/>
                </a:solidFill>
                <a:latin typeface="Tinos"/>
              </a:rPr>
              <a:t>Suman Devi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BTCS2401</a:t>
            </a:r>
            <a:r>
              <a:rPr lang="en-US" altLang="zh-CN" b="1" dirty="0">
                <a:solidFill>
                  <a:schemeClr val="bg1"/>
                </a:solidFill>
                <a:latin typeface="Tinos"/>
                <a:ea typeface="+mj-ea"/>
                <a:cs typeface="+mj-cs"/>
              </a:rPr>
              <a:t>		                                  Course Name: </a:t>
            </a:r>
            <a:r>
              <a:rPr lang="en-US" altLang="zh-CN" b="1" dirty="0" smtClean="0">
                <a:solidFill>
                  <a:schemeClr val="bg1"/>
                </a:solidFill>
                <a:latin typeface="Tinos"/>
                <a:ea typeface="+mj-ea"/>
                <a:cs typeface="+mj-cs"/>
              </a:rPr>
              <a:t>Computer Graphics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xmlns="" val="2503453587"/>
      </p:ext>
    </p:extLst>
  </p:cSld>
  <p:clrMapOvr>
    <a:masterClrMapping/>
  </p:clrMapOvr>
  <p:transition advTm="2418"/>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3" name="TextBox 12"/>
          <p:cNvSpPr txBox="1"/>
          <p:nvPr/>
        </p:nvSpPr>
        <p:spPr>
          <a:xfrm>
            <a:off x="849631" y="1974668"/>
            <a:ext cx="10485120" cy="3046988"/>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And, when a colored object has both diffuse and specular reflection, usually only the diffuse component is colored. A cherry reflects diffusely red light, absorbs all other colors and has a specular reflection which is essentially white (if the incident light is white light). This is quite general, because, except for metals, the reflectivity of most materials depends on their </a:t>
            </a:r>
            <a:r>
              <a:rPr lang="en-US" sz="2400" dirty="0">
                <a:latin typeface="Times New Roman" pitchFamily="18" charset="0"/>
                <a:cs typeface="Times New Roman" pitchFamily="18" charset="0"/>
                <a:hlinkClick r:id="rId3" tooltip="Refractive index"/>
              </a:rPr>
              <a:t>refractive index</a:t>
            </a:r>
            <a:r>
              <a:rPr lang="en-US" sz="2400" dirty="0">
                <a:latin typeface="Times New Roman" pitchFamily="18" charset="0"/>
                <a:cs typeface="Times New Roman" pitchFamily="18" charset="0"/>
              </a:rPr>
              <a:t>, which varies little with the wavelength (though it is this variation that causes the </a:t>
            </a:r>
            <a:r>
              <a:rPr lang="en-US" sz="2400" dirty="0">
                <a:latin typeface="Times New Roman" pitchFamily="18" charset="0"/>
                <a:cs typeface="Times New Roman" pitchFamily="18" charset="0"/>
                <a:hlinkClick r:id="rId4" tooltip="Chromatic dispersion"/>
              </a:rPr>
              <a:t>chromatic dispersion</a:t>
            </a:r>
            <a:r>
              <a:rPr lang="en-US" sz="2400" dirty="0">
                <a:latin typeface="Times New Roman" pitchFamily="18" charset="0"/>
                <a:cs typeface="Times New Roman" pitchFamily="18" charset="0"/>
              </a:rPr>
              <a:t> in a </a:t>
            </a:r>
            <a:r>
              <a:rPr lang="en-US" sz="2400" dirty="0">
                <a:latin typeface="Times New Roman" pitchFamily="18" charset="0"/>
                <a:cs typeface="Times New Roman" pitchFamily="18" charset="0"/>
                <a:hlinkClick r:id="rId5" tooltip="Prism (optics)"/>
              </a:rPr>
              <a:t>prism</a:t>
            </a:r>
            <a:r>
              <a:rPr lang="en-US" sz="2400" dirty="0">
                <a:latin typeface="Times New Roman" pitchFamily="18" charset="0"/>
                <a:cs typeface="Times New Roman" pitchFamily="18" charset="0"/>
              </a:rPr>
              <a:t>), so that all colors are reflected nearly with the same intensity.</a:t>
            </a:r>
            <a:endParaRPr lang="en-IN" sz="2400" dirty="0">
              <a:latin typeface="Times New Roman" pitchFamily="18" charset="0"/>
              <a:cs typeface="Times New Roman" pitchFamily="18" charset="0"/>
            </a:endParaRPr>
          </a:p>
          <a:p>
            <a:pPr algn="ctr"/>
            <a:endParaRPr lang="en-US" sz="2400" dirty="0">
              <a:latin typeface="Times New Roman" pitchFamily="18" charset="0"/>
              <a:cs typeface="Times New Roman" pitchFamily="18" charset="0"/>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nos"/>
                <a:ea typeface="+mj-ea"/>
                <a:cs typeface="+mj-cs"/>
              </a:rPr>
              <a:t>Name of the Faculty: </a:t>
            </a:r>
            <a:r>
              <a:rPr lang="en-US" altLang="zh-CN" b="1" dirty="0" smtClean="0">
                <a:solidFill>
                  <a:schemeClr val="bg1"/>
                </a:solidFill>
                <a:latin typeface="Tinos"/>
              </a:rPr>
              <a:t>Suman Devi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BTCS2401</a:t>
            </a:r>
            <a:r>
              <a:rPr lang="en-US" altLang="zh-CN" b="1" dirty="0">
                <a:solidFill>
                  <a:schemeClr val="bg1"/>
                </a:solidFill>
                <a:latin typeface="Tinos"/>
                <a:ea typeface="+mj-ea"/>
                <a:cs typeface="+mj-cs"/>
              </a:rPr>
              <a:t>		                                  Course Name: </a:t>
            </a:r>
            <a:r>
              <a:rPr lang="en-US" altLang="zh-CN" b="1" dirty="0" smtClean="0">
                <a:solidFill>
                  <a:schemeClr val="bg1"/>
                </a:solidFill>
                <a:latin typeface="Tinos"/>
                <a:ea typeface="+mj-ea"/>
                <a:cs typeface="+mj-cs"/>
              </a:rPr>
              <a:t>Computer Graphics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xmlns="" val="3467550796"/>
      </p:ext>
    </p:extLst>
  </p:cSld>
  <p:clrMapOvr>
    <a:masterClrMapping/>
  </p:clrMapOvr>
  <p:transition advTm="2418"/>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3" name="TextBox 12"/>
          <p:cNvSpPr txBox="1"/>
          <p:nvPr/>
        </p:nvSpPr>
        <p:spPr>
          <a:xfrm>
            <a:off x="710565" y="1074738"/>
            <a:ext cx="10485120" cy="830997"/>
          </a:xfrm>
          <a:prstGeom prst="rect">
            <a:avLst/>
          </a:prstGeom>
          <a:noFill/>
        </p:spPr>
        <p:txBody>
          <a:bodyPr wrap="square" rtlCol="0">
            <a:spAutoFit/>
          </a:bodyPr>
          <a:lstStyle/>
          <a:p>
            <a:pPr algn="ctr"/>
            <a:r>
              <a:rPr lang="en-IN" sz="2400" dirty="0"/>
              <a:t>Diffuse reflections from different light directions.</a:t>
            </a:r>
          </a:p>
          <a:p>
            <a:pPr algn="ctr"/>
            <a:endParaRPr lang="en-US" sz="2400" dirty="0"/>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nos"/>
                <a:ea typeface="+mj-ea"/>
                <a:cs typeface="+mj-cs"/>
              </a:rPr>
              <a:t>Name of the Faculty: </a:t>
            </a:r>
            <a:r>
              <a:rPr lang="en-US" altLang="zh-CN" b="1" dirty="0" smtClean="0">
                <a:solidFill>
                  <a:schemeClr val="bg1"/>
                </a:solidFill>
                <a:latin typeface="Tinos"/>
              </a:rPr>
              <a:t>Suman Devi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BTCS2401</a:t>
            </a:r>
            <a:r>
              <a:rPr lang="en-US" altLang="zh-CN" b="1" dirty="0">
                <a:solidFill>
                  <a:schemeClr val="bg1"/>
                </a:solidFill>
                <a:latin typeface="Tinos"/>
                <a:ea typeface="+mj-ea"/>
                <a:cs typeface="+mj-cs"/>
              </a:rPr>
              <a:t>		                                  Course Name: </a:t>
            </a:r>
            <a:r>
              <a:rPr lang="en-US" altLang="zh-CN" b="1" dirty="0" smtClean="0">
                <a:solidFill>
                  <a:schemeClr val="bg1"/>
                </a:solidFill>
                <a:latin typeface="Tinos"/>
                <a:ea typeface="+mj-ea"/>
                <a:cs typeface="+mj-cs"/>
              </a:rPr>
              <a:t>Computer Graphics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pic>
        <p:nvPicPr>
          <p:cNvPr id="6" name="Picture 5">
            <a:extLst>
              <a:ext uri="{FF2B5EF4-FFF2-40B4-BE49-F238E27FC236}">
                <a16:creationId xmlns:a16="http://schemas.microsoft.com/office/drawing/2014/main" xmlns="" id="{AFEFF58E-A652-44E5-A1CD-EFCDDF085FC1}"/>
              </a:ext>
            </a:extLst>
          </p:cNvPr>
          <p:cNvPicPr>
            <a:picLocks noChangeAspect="1"/>
          </p:cNvPicPr>
          <p:nvPr/>
        </p:nvPicPr>
        <p:blipFill>
          <a:blip r:embed="rId3"/>
          <a:stretch>
            <a:fillRect/>
          </a:stretch>
        </p:blipFill>
        <p:spPr>
          <a:xfrm>
            <a:off x="3005226" y="1793965"/>
            <a:ext cx="6025563" cy="4153989"/>
          </a:xfrm>
          <a:prstGeom prst="rect">
            <a:avLst/>
          </a:prstGeom>
        </p:spPr>
      </p:pic>
    </p:spTree>
    <p:extLst>
      <p:ext uri="{BB962C8B-B14F-4D97-AF65-F5344CB8AC3E}">
        <p14:creationId xmlns:p14="http://schemas.microsoft.com/office/powerpoint/2010/main" xmlns="" val="3160440409"/>
      </p:ext>
    </p:extLst>
  </p:cSld>
  <p:clrMapOvr>
    <a:masterClrMapping/>
  </p:clrMapOvr>
  <p:transition advTm="2418"/>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nos"/>
                <a:ea typeface="+mj-ea"/>
                <a:cs typeface="+mj-cs"/>
              </a:rPr>
              <a:t>Name of the Faculty: </a:t>
            </a:r>
            <a:r>
              <a:rPr lang="en-US" altLang="zh-CN" b="1" dirty="0" smtClean="0">
                <a:solidFill>
                  <a:schemeClr val="bg1"/>
                </a:solidFill>
                <a:latin typeface="Tinos"/>
              </a:rPr>
              <a:t>Suman Devi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BTCS2401</a:t>
            </a:r>
            <a:r>
              <a:rPr lang="en-US" altLang="zh-CN" b="1" dirty="0">
                <a:solidFill>
                  <a:schemeClr val="bg1"/>
                </a:solidFill>
                <a:latin typeface="Tinos"/>
                <a:ea typeface="+mj-ea"/>
                <a:cs typeface="+mj-cs"/>
              </a:rPr>
              <a:t>		                                  Course Name: </a:t>
            </a:r>
            <a:r>
              <a:rPr lang="en-US" altLang="zh-CN" b="1" dirty="0" smtClean="0">
                <a:solidFill>
                  <a:schemeClr val="bg1"/>
                </a:solidFill>
                <a:latin typeface="Tinos"/>
                <a:ea typeface="+mj-ea"/>
                <a:cs typeface="+mj-cs"/>
              </a:rPr>
              <a:t>Computer Graphics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2" name="Rectangle 1">
            <a:extLst>
              <a:ext uri="{FF2B5EF4-FFF2-40B4-BE49-F238E27FC236}">
                <a16:creationId xmlns:a16="http://schemas.microsoft.com/office/drawing/2014/main" xmlns="" id="{42C3A0FD-CD18-487E-8486-E61E42A29135}"/>
              </a:ext>
            </a:extLst>
          </p:cNvPr>
          <p:cNvSpPr/>
          <p:nvPr/>
        </p:nvSpPr>
        <p:spPr>
          <a:xfrm>
            <a:off x="2232249" y="1833545"/>
            <a:ext cx="6874061" cy="461665"/>
          </a:xfrm>
          <a:prstGeom prst="rect">
            <a:avLst/>
          </a:prstGeom>
        </p:spPr>
        <p:txBody>
          <a:bodyPr wrap="none">
            <a:spAutoFit/>
          </a:bodyPr>
          <a:lstStyle/>
          <a:p>
            <a:pPr algn="ctr"/>
            <a:r>
              <a:rPr lang="en-US" sz="2400" dirty="0"/>
              <a:t>The reflected intensity </a:t>
            </a:r>
            <a:r>
              <a:rPr lang="en-US" sz="2400" dirty="0" err="1"/>
              <a:t>I</a:t>
            </a:r>
            <a:r>
              <a:rPr lang="en-US" sz="2400" baseline="-25000" dirty="0" err="1"/>
              <a:t>diff</a:t>
            </a:r>
            <a:r>
              <a:rPr lang="en-US" sz="2400" dirty="0"/>
              <a:t> of a point on the surface is:</a:t>
            </a:r>
            <a:endParaRPr lang="en-US" sz="2400" dirty="0">
              <a:solidFill>
                <a:srgbClr val="0000FF"/>
              </a:solidFill>
              <a:cs typeface="Times New Roman" panose="02020603050405020304" pitchFamily="18" charset="0"/>
            </a:endParaRPr>
          </a:p>
        </p:txBody>
      </p:sp>
      <p:pic>
        <p:nvPicPr>
          <p:cNvPr id="7" name="Picture 6">
            <a:extLst>
              <a:ext uri="{FF2B5EF4-FFF2-40B4-BE49-F238E27FC236}">
                <a16:creationId xmlns:a16="http://schemas.microsoft.com/office/drawing/2014/main" xmlns="" id="{41202D4B-0EE3-4318-84CF-09A139744B41}"/>
              </a:ext>
            </a:extLst>
          </p:cNvPr>
          <p:cNvPicPr>
            <a:picLocks noChangeAspect="1"/>
          </p:cNvPicPr>
          <p:nvPr/>
        </p:nvPicPr>
        <p:blipFill>
          <a:blip r:embed="rId3"/>
          <a:stretch>
            <a:fillRect/>
          </a:stretch>
        </p:blipFill>
        <p:spPr>
          <a:xfrm>
            <a:off x="2562444" y="2819400"/>
            <a:ext cx="7339202" cy="2120761"/>
          </a:xfrm>
          <a:prstGeom prst="rect">
            <a:avLst/>
          </a:prstGeom>
        </p:spPr>
      </p:pic>
    </p:spTree>
    <p:extLst>
      <p:ext uri="{BB962C8B-B14F-4D97-AF65-F5344CB8AC3E}">
        <p14:creationId xmlns:p14="http://schemas.microsoft.com/office/powerpoint/2010/main" xmlns="" val="995864168"/>
      </p:ext>
    </p:extLst>
  </p:cSld>
  <p:clrMapOvr>
    <a:masterClrMapping/>
  </p:clrMapOvr>
  <p:transition advTm="2418"/>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2" name="TextBox 11"/>
          <p:cNvSpPr txBox="1"/>
          <p:nvPr/>
        </p:nvSpPr>
        <p:spPr>
          <a:xfrm>
            <a:off x="853437" y="1198385"/>
            <a:ext cx="10485120" cy="1200329"/>
          </a:xfrm>
          <a:prstGeom prst="rect">
            <a:avLst/>
          </a:prstGeom>
          <a:noFill/>
        </p:spPr>
        <p:txBody>
          <a:bodyPr wrap="square" rtlCol="0">
            <a:spAutoFit/>
          </a:bodyPr>
          <a:lstStyle/>
          <a:p>
            <a:r>
              <a:rPr lang="en-IN" sz="3600" dirty="0">
                <a:solidFill>
                  <a:srgbClr val="0000FF"/>
                </a:solidFill>
                <a:latin typeface="Times New Roman" panose="02020603050405020304" pitchFamily="18" charset="0"/>
                <a:cs typeface="Times New Roman" panose="02020603050405020304" pitchFamily="18" charset="0"/>
              </a:rPr>
              <a:t>Reference </a:t>
            </a:r>
            <a:r>
              <a:rPr lang="en-IN" sz="3600" dirty="0" smtClean="0">
                <a:solidFill>
                  <a:srgbClr val="0000FF"/>
                </a:solidFill>
                <a:latin typeface="Times New Roman" panose="02020603050405020304" pitchFamily="18" charset="0"/>
                <a:cs typeface="Times New Roman" panose="02020603050405020304" pitchFamily="18" charset="0"/>
              </a:rPr>
              <a:t>:</a:t>
            </a:r>
            <a:endParaRPr lang="en-US" sz="3600" dirty="0">
              <a:solidFill>
                <a:srgbClr val="0000FF"/>
              </a:solidFill>
              <a:latin typeface="Times New Roman" panose="02020603050405020304" pitchFamily="18" charset="0"/>
              <a:cs typeface="Times New Roman" panose="02020603050405020304" pitchFamily="18" charset="0"/>
            </a:endParaRPr>
          </a:p>
          <a:p>
            <a:pPr algn="ctr"/>
            <a:endParaRPr lang="en-US" sz="3600" b="1" dirty="0">
              <a:solidFill>
                <a:schemeClr val="accent1"/>
              </a:solidFill>
            </a:endParaRPr>
          </a:p>
        </p:txBody>
      </p:sp>
      <p:sp>
        <p:nvSpPr>
          <p:cNvPr id="13" name="TextBox 12"/>
          <p:cNvSpPr txBox="1"/>
          <p:nvPr/>
        </p:nvSpPr>
        <p:spPr>
          <a:xfrm>
            <a:off x="1005840" y="2025748"/>
            <a:ext cx="10485120" cy="4154984"/>
          </a:xfrm>
          <a:prstGeom prst="rect">
            <a:avLst/>
          </a:prstGeom>
          <a:noFill/>
        </p:spPr>
        <p:txBody>
          <a:bodyPr wrap="square" rtlCol="0">
            <a:spAutoFit/>
          </a:bodyPr>
          <a:lstStyle/>
          <a:p>
            <a:pPr marL="457200" indent="-457200">
              <a:buFont typeface="+mj-lt"/>
              <a:buAutoNum type="arabicPeriod"/>
            </a:pPr>
            <a:r>
              <a:rPr lang="en-US" sz="2400" dirty="0" smtClean="0"/>
              <a:t>1 .	Donald Hearn and M Pauline Baker, “Computer Graphics C Version”, Pearson Education, India; 2 edition 2002. 	</a:t>
            </a:r>
          </a:p>
          <a:p>
            <a:pPr marL="457200" indent="-457200">
              <a:buFont typeface="+mj-lt"/>
              <a:buAutoNum type="arabicPeriod"/>
            </a:pPr>
            <a:r>
              <a:rPr lang="en-US" sz="2400" dirty="0" smtClean="0"/>
              <a:t>2.	Computer Graphics Principles and Practice, Second Edition in C, James </a:t>
            </a:r>
            <a:r>
              <a:rPr lang="en-US" sz="2400" dirty="0" err="1" smtClean="0"/>
              <a:t>D.Foley</a:t>
            </a:r>
            <a:r>
              <a:rPr lang="en-US" sz="2400" dirty="0" smtClean="0"/>
              <a:t>, </a:t>
            </a:r>
            <a:r>
              <a:rPr lang="en-US" sz="2400" dirty="0" err="1" smtClean="0"/>
              <a:t>Andries</a:t>
            </a:r>
            <a:r>
              <a:rPr lang="en-US" sz="2400" dirty="0" smtClean="0"/>
              <a:t> Van Dam, Steven </a:t>
            </a:r>
            <a:r>
              <a:rPr lang="en-US" sz="2400" dirty="0" err="1" smtClean="0"/>
              <a:t>K.Feiner</a:t>
            </a:r>
            <a:r>
              <a:rPr lang="en-US" sz="2400" dirty="0" smtClean="0"/>
              <a:t>, </a:t>
            </a:r>
            <a:r>
              <a:rPr lang="en-US" sz="2400" dirty="0" err="1" smtClean="0"/>
              <a:t>JhonF.Hughes</a:t>
            </a:r>
            <a:r>
              <a:rPr lang="en-US" sz="2400" dirty="0" smtClean="0"/>
              <a:t>, Addison Wesley, Third Edition, 2014. 	</a:t>
            </a:r>
          </a:p>
          <a:p>
            <a:pPr marL="457200" indent="-457200">
              <a:buFont typeface="+mj-lt"/>
              <a:buAutoNum type="arabicPeriod"/>
            </a:pPr>
            <a:r>
              <a:rPr lang="en-US" sz="2400" dirty="0" smtClean="0"/>
              <a:t>3. 	Steven Harrington, “Computer Graphics: A Programming Approach” , McGraw-Hill </a:t>
            </a:r>
            <a:r>
              <a:rPr lang="en-US" sz="2400" dirty="0" err="1" smtClean="0"/>
              <a:t>Inc.,US</a:t>
            </a:r>
            <a:r>
              <a:rPr lang="en-US" sz="2400" dirty="0" smtClean="0"/>
              <a:t>; 2nd Revised edition, 1983. 	</a:t>
            </a:r>
          </a:p>
          <a:p>
            <a:pPr marL="457200" indent="-457200">
              <a:buFont typeface="+mj-lt"/>
              <a:buAutoNum type="arabicPeriod"/>
            </a:pPr>
            <a:r>
              <a:rPr lang="en-US" sz="2400" dirty="0" smtClean="0"/>
              <a:t>4.	David Rogers, “Procedural Elements of Computer Graphics”, McGraw Hill Education; 2 edition, 2017. 	</a:t>
            </a:r>
          </a:p>
          <a:p>
            <a:pPr algn="ctr"/>
            <a:endParaRPr lang="en-IN" sz="2400" dirty="0"/>
          </a:p>
          <a:p>
            <a:pPr algn="ctr"/>
            <a:endParaRPr lang="en-US" sz="2400" dirty="0"/>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nos"/>
                <a:ea typeface="+mj-ea"/>
                <a:cs typeface="+mj-cs"/>
              </a:rPr>
              <a:t>Name of the Faculty: </a:t>
            </a:r>
            <a:r>
              <a:rPr lang="en-US" altLang="zh-CN" b="1" dirty="0" smtClean="0">
                <a:solidFill>
                  <a:schemeClr val="bg1"/>
                </a:solidFill>
                <a:latin typeface="Tinos"/>
              </a:rPr>
              <a:t>Suman Devi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BTCS2401</a:t>
            </a:r>
            <a:r>
              <a:rPr lang="en-US" altLang="zh-CN" b="1" dirty="0">
                <a:solidFill>
                  <a:schemeClr val="bg1"/>
                </a:solidFill>
                <a:latin typeface="Tinos"/>
                <a:ea typeface="+mj-ea"/>
                <a:cs typeface="+mj-cs"/>
              </a:rPr>
              <a:t>		                                  Course Name: </a:t>
            </a:r>
            <a:r>
              <a:rPr lang="en-US" altLang="zh-CN" b="1" dirty="0" smtClean="0">
                <a:solidFill>
                  <a:schemeClr val="bg1"/>
                </a:solidFill>
                <a:latin typeface="Tinos"/>
                <a:ea typeface="+mj-ea"/>
                <a:cs typeface="+mj-cs"/>
              </a:rPr>
              <a:t>Computer Graphics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xmlns="" val="1617607584"/>
      </p:ext>
    </p:extLst>
  </p:cSld>
  <p:clrMapOvr>
    <a:masterClrMapping/>
  </p:clrMapOvr>
  <p:transition advTm="2418"/>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2" name="TextBox 11"/>
          <p:cNvSpPr txBox="1"/>
          <p:nvPr/>
        </p:nvSpPr>
        <p:spPr>
          <a:xfrm>
            <a:off x="853437" y="2575560"/>
            <a:ext cx="10485120" cy="1200329"/>
          </a:xfrm>
          <a:prstGeom prst="rect">
            <a:avLst/>
          </a:prstGeom>
          <a:noFill/>
        </p:spPr>
        <p:txBody>
          <a:bodyPr wrap="square" rtlCol="0">
            <a:spAutoFit/>
          </a:bodyPr>
          <a:lstStyle/>
          <a:p>
            <a:pPr algn="ctr"/>
            <a:r>
              <a:rPr lang="en-IN" sz="3600" dirty="0" smtClean="0">
                <a:solidFill>
                  <a:srgbClr val="0000FF"/>
                </a:solidFill>
                <a:latin typeface="Times New Roman" panose="02020603050405020304" pitchFamily="18" charset="0"/>
                <a:cs typeface="Times New Roman" panose="02020603050405020304" pitchFamily="18" charset="0"/>
              </a:rPr>
              <a:t>Thank you!</a:t>
            </a:r>
            <a:endParaRPr lang="en-US" sz="3600" dirty="0">
              <a:solidFill>
                <a:srgbClr val="0000FF"/>
              </a:solidFill>
              <a:latin typeface="Times New Roman" panose="02020603050405020304" pitchFamily="18" charset="0"/>
              <a:cs typeface="Times New Roman" panose="02020603050405020304" pitchFamily="18" charset="0"/>
            </a:endParaRPr>
          </a:p>
          <a:p>
            <a:pPr algn="ctr"/>
            <a:endParaRPr lang="en-US" sz="3600" b="1" dirty="0">
              <a:solidFill>
                <a:schemeClr val="accent1"/>
              </a:solidFill>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nos"/>
                <a:ea typeface="+mj-ea"/>
                <a:cs typeface="+mj-cs"/>
              </a:rPr>
              <a:t>Name of the Faculty: </a:t>
            </a:r>
            <a:r>
              <a:rPr lang="en-US" altLang="zh-CN" b="1" dirty="0" smtClean="0">
                <a:solidFill>
                  <a:schemeClr val="bg1"/>
                </a:solidFill>
                <a:latin typeface="Tinos"/>
              </a:rPr>
              <a:t>Suman Devi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BTCS2401</a:t>
            </a:r>
            <a:r>
              <a:rPr lang="en-US" altLang="zh-CN" b="1" dirty="0">
                <a:solidFill>
                  <a:schemeClr val="bg1"/>
                </a:solidFill>
                <a:latin typeface="Tinos"/>
                <a:ea typeface="+mj-ea"/>
                <a:cs typeface="+mj-cs"/>
              </a:rPr>
              <a:t>		                                  Course Name: </a:t>
            </a:r>
            <a:r>
              <a:rPr lang="en-US" altLang="zh-CN" b="1" dirty="0" smtClean="0">
                <a:solidFill>
                  <a:schemeClr val="bg1"/>
                </a:solidFill>
                <a:latin typeface="Tinos"/>
                <a:ea typeface="+mj-ea"/>
                <a:cs typeface="+mj-cs"/>
              </a:rPr>
              <a:t>Computer Graphics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xmlns="" val="1617607584"/>
      </p:ext>
    </p:extLst>
  </p:cSld>
  <p:clrMapOvr>
    <a:masterClrMapping/>
  </p:clrMapOvr>
  <p:transition advTm="2418"/>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latin typeface="Times New Roman" pitchFamily="18" charset="0"/>
              <a:ea typeface="Arimo" charset="0"/>
              <a:cs typeface="Times New Roman" pitchFamily="18" charset="0"/>
            </a:endParaRPr>
          </a:p>
        </p:txBody>
      </p:sp>
      <p:sp>
        <p:nvSpPr>
          <p:cNvPr id="12" name="TextBox 11"/>
          <p:cNvSpPr txBox="1"/>
          <p:nvPr/>
        </p:nvSpPr>
        <p:spPr>
          <a:xfrm>
            <a:off x="710565" y="1263172"/>
            <a:ext cx="10485120" cy="1200329"/>
          </a:xfrm>
          <a:prstGeom prst="rect">
            <a:avLst/>
          </a:prstGeom>
          <a:noFill/>
        </p:spPr>
        <p:txBody>
          <a:bodyPr wrap="square" rtlCol="0">
            <a:spAutoFit/>
          </a:bodyPr>
          <a:lstStyle/>
          <a:p>
            <a:pPr algn="ctr"/>
            <a:r>
              <a:rPr lang="en-IN" sz="3600" dirty="0">
                <a:solidFill>
                  <a:srgbClr val="0000FF"/>
                </a:solidFill>
                <a:latin typeface="Times New Roman" pitchFamily="18" charset="0"/>
                <a:cs typeface="Times New Roman" pitchFamily="18" charset="0"/>
              </a:rPr>
              <a:t>Objective </a:t>
            </a:r>
            <a:endParaRPr lang="en-US" sz="3600" dirty="0">
              <a:solidFill>
                <a:srgbClr val="0000FF"/>
              </a:solidFill>
              <a:latin typeface="Times New Roman" pitchFamily="18" charset="0"/>
              <a:cs typeface="Times New Roman" pitchFamily="18" charset="0"/>
            </a:endParaRPr>
          </a:p>
          <a:p>
            <a:pPr algn="ctr"/>
            <a:endParaRPr lang="en-US" sz="3600" b="1" dirty="0">
              <a:solidFill>
                <a:schemeClr val="accent1"/>
              </a:solidFill>
              <a:latin typeface="Times New Roman" pitchFamily="18" charset="0"/>
              <a:cs typeface="Times New Roman" pitchFamily="18" charset="0"/>
            </a:endParaRPr>
          </a:p>
        </p:txBody>
      </p:sp>
      <p:sp>
        <p:nvSpPr>
          <p:cNvPr id="13" name="TextBox 12"/>
          <p:cNvSpPr txBox="1"/>
          <p:nvPr/>
        </p:nvSpPr>
        <p:spPr>
          <a:xfrm>
            <a:off x="853437" y="2110528"/>
            <a:ext cx="10485120" cy="4524315"/>
          </a:xfrm>
          <a:prstGeom prst="rect">
            <a:avLst/>
          </a:prstGeom>
          <a:noFill/>
        </p:spPr>
        <p:txBody>
          <a:bodyPr wrap="square" rtlCol="0">
            <a:spAutoFit/>
          </a:bodyPr>
          <a:lstStyle/>
          <a:p>
            <a:pPr fontAlgn="base"/>
            <a:r>
              <a:rPr lang="en-US" sz="2400" b="1" dirty="0">
                <a:latin typeface="Times New Roman" pitchFamily="18" charset="0"/>
                <a:cs typeface="Times New Roman" pitchFamily="18" charset="0"/>
              </a:rPr>
              <a:t>Illumination model</a:t>
            </a:r>
            <a:r>
              <a:rPr lang="en-US" sz="2400" dirty="0">
                <a:latin typeface="Times New Roman" pitchFamily="18" charset="0"/>
                <a:cs typeface="Times New Roman" pitchFamily="18" charset="0"/>
              </a:rPr>
              <a:t>, also known as Shading model or Lightning model, is used to calculate the intensity of light that is reflected at a given point on surface. There are three factors on which lightning effect depends on: </a:t>
            </a:r>
          </a:p>
          <a:p>
            <a:pPr fontAlgn="base"/>
            <a:endParaRPr lang="en-US" sz="2400" dirty="0">
              <a:latin typeface="Times New Roman" pitchFamily="18" charset="0"/>
              <a:cs typeface="Times New Roman" pitchFamily="18" charset="0"/>
            </a:endParaRPr>
          </a:p>
          <a:p>
            <a:pPr marL="457200" indent="-457200" fontAlgn="base">
              <a:buAutoNum type="arabicPeriod"/>
            </a:pPr>
            <a:r>
              <a:rPr lang="en-US" sz="2400" b="1" dirty="0">
                <a:latin typeface="Times New Roman" pitchFamily="18" charset="0"/>
                <a:cs typeface="Times New Roman" pitchFamily="18" charset="0"/>
              </a:rPr>
              <a:t>Light Source :</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Light source is the light emitting source. There are three types of light sources:</a:t>
            </a:r>
          </a:p>
          <a:p>
            <a:pPr marL="457200" indent="-457200" fontAlgn="base">
              <a:buAutoNum type="arabicPeriod"/>
            </a:pPr>
            <a:endParaRPr lang="en-US" sz="2400" dirty="0">
              <a:latin typeface="Times New Roman" pitchFamily="18" charset="0"/>
              <a:cs typeface="Times New Roman" pitchFamily="18" charset="0"/>
            </a:endParaRPr>
          </a:p>
          <a:p>
            <a:pPr fontAlgn="base"/>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Point Sources –</a:t>
            </a:r>
            <a:r>
              <a:rPr lang="en-US" sz="2400" dirty="0">
                <a:latin typeface="Times New Roman" pitchFamily="18" charset="0"/>
                <a:cs typeface="Times New Roman" pitchFamily="18" charset="0"/>
              </a:rPr>
              <a:t> The source that emit rays in all directions (A bulb in a room).</a:t>
            </a:r>
          </a:p>
          <a:p>
            <a:pPr fontAlgn="base"/>
            <a:r>
              <a:rPr lang="en-US" sz="2400" dirty="0">
                <a:latin typeface="Times New Roman" pitchFamily="18" charset="0"/>
                <a:cs typeface="Times New Roman" pitchFamily="18" charset="0"/>
              </a:rPr>
              <a:t>    ii.</a:t>
            </a:r>
            <a:r>
              <a:rPr lang="en-US" sz="2400" b="1" dirty="0">
                <a:latin typeface="Times New Roman" pitchFamily="18" charset="0"/>
                <a:cs typeface="Times New Roman" pitchFamily="18" charset="0"/>
              </a:rPr>
              <a:t> Parallel Sources –</a:t>
            </a:r>
            <a:r>
              <a:rPr lang="en-US" sz="2400" dirty="0">
                <a:latin typeface="Times New Roman" pitchFamily="18" charset="0"/>
                <a:cs typeface="Times New Roman" pitchFamily="18" charset="0"/>
              </a:rPr>
              <a:t> Can be considered as a point source which is far from the       surface (The sun).</a:t>
            </a:r>
          </a:p>
          <a:p>
            <a:pPr algn="ctr"/>
            <a:r>
              <a:rPr lang="en-IN" sz="2400"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algn="ctr"/>
            <a:endParaRPr lang="en-US" sz="2400" dirty="0">
              <a:latin typeface="Times New Roman" pitchFamily="18" charset="0"/>
              <a:cs typeface="Times New Roman" pitchFamily="18" charset="0"/>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mes New Roman" pitchFamily="18" charset="0"/>
                <a:ea typeface="+mj-ea"/>
                <a:cs typeface="Times New Roman" pitchFamily="18" charset="0"/>
              </a:rPr>
              <a:t>Name of the Faculty: </a:t>
            </a:r>
            <a:r>
              <a:rPr lang="en-US" altLang="zh-CN" b="1" dirty="0" smtClean="0">
                <a:solidFill>
                  <a:schemeClr val="bg1"/>
                </a:solidFill>
                <a:latin typeface="Times New Roman" pitchFamily="18" charset="0"/>
                <a:cs typeface="Times New Roman" pitchFamily="18" charset="0"/>
              </a:rPr>
              <a:t>Suman Devi </a:t>
            </a:r>
            <a:r>
              <a:rPr kumimoji="0" lang="en-IN" altLang="zh-CN"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						</a:t>
            </a:r>
            <a:r>
              <a:rPr lang="en-US" altLang="zh-CN" b="1" dirty="0">
                <a:solidFill>
                  <a:schemeClr val="bg1"/>
                </a:solidFill>
                <a:latin typeface="Times New Roman" pitchFamily="18" charset="0"/>
                <a:cs typeface="Times New Roman" pitchFamily="18" charset="0"/>
              </a:rPr>
              <a:t>Program Name: </a:t>
            </a:r>
            <a:r>
              <a:rPr lang="en-US" altLang="zh-CN" b="1" dirty="0" err="1">
                <a:solidFill>
                  <a:schemeClr val="bg1"/>
                </a:solidFill>
                <a:latin typeface="Times New Roman" pitchFamily="18" charset="0"/>
                <a:cs typeface="Times New Roman" pitchFamily="18" charset="0"/>
              </a:rPr>
              <a:t>B.Tech</a:t>
            </a:r>
            <a:endParaRPr lang="zh-CN" altLang="en-US" b="1" dirty="0">
              <a:solidFill>
                <a:schemeClr val="bg1"/>
              </a:solidFill>
              <a:latin typeface="Times New Roman" pitchFamily="18" charset="0"/>
              <a:cs typeface="Times New Roman" pitchFamily="18" charset="0"/>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5"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mes New Roman" pitchFamily="18" charset="0"/>
                <a:ea typeface="+mj-ea"/>
                <a:cs typeface="Times New Roman" pitchFamily="18" charset="0"/>
              </a:rPr>
              <a:t>School of Computing Science and Engineering</a:t>
            </a:r>
            <a:endParaRPr lang="en-US" altLang="zh-CN" sz="2800" b="1" dirty="0">
              <a:solidFill>
                <a:schemeClr val="bg1"/>
              </a:solidFill>
              <a:latin typeface="Times New Roman" pitchFamily="18" charset="0"/>
              <a:ea typeface="+mj-ea"/>
              <a:cs typeface="Times New Roman" pitchFamily="18" charset="0"/>
            </a:endParaRPr>
          </a:p>
          <a:p>
            <a:pPr lvl="0" algn="ctr">
              <a:lnSpc>
                <a:spcPct val="90000"/>
              </a:lnSpc>
              <a:spcBef>
                <a:spcPct val="0"/>
              </a:spcBef>
              <a:defRPr/>
            </a:pPr>
            <a:r>
              <a:rPr lang="en-US" altLang="zh-CN" b="1" dirty="0">
                <a:solidFill>
                  <a:schemeClr val="bg1"/>
                </a:solidFill>
                <a:latin typeface="Times New Roman" pitchFamily="18" charset="0"/>
                <a:ea typeface="+mj-ea"/>
                <a:cs typeface="Times New Roman" pitchFamily="18" charset="0"/>
              </a:rPr>
              <a:t/>
            </a:r>
            <a:br>
              <a:rPr lang="en-US" altLang="zh-CN" b="1" dirty="0">
                <a:solidFill>
                  <a:schemeClr val="bg1"/>
                </a:solidFill>
                <a:latin typeface="Times New Roman" pitchFamily="18" charset="0"/>
                <a:ea typeface="+mj-ea"/>
                <a:cs typeface="Times New Roman" pitchFamily="18" charset="0"/>
              </a:rPr>
            </a:br>
            <a:r>
              <a:rPr lang="en-US" altLang="zh-CN" b="1" dirty="0">
                <a:solidFill>
                  <a:schemeClr val="bg1"/>
                </a:solidFill>
                <a:latin typeface="Times New Roman" pitchFamily="18" charset="0"/>
                <a:ea typeface="+mj-ea"/>
                <a:cs typeface="Times New Roman" pitchFamily="18" charset="0"/>
              </a:rPr>
              <a:t> Course Code : </a:t>
            </a:r>
            <a:r>
              <a:rPr lang="en-US" altLang="zh-CN" b="1" dirty="0" smtClean="0">
                <a:solidFill>
                  <a:schemeClr val="bg1"/>
                </a:solidFill>
                <a:latin typeface="Times New Roman" pitchFamily="18" charset="0"/>
                <a:ea typeface="+mj-ea"/>
                <a:cs typeface="Times New Roman" pitchFamily="18" charset="0"/>
              </a:rPr>
              <a:t>BTCS2401</a:t>
            </a:r>
            <a:r>
              <a:rPr lang="en-US" altLang="zh-CN" b="1" dirty="0">
                <a:solidFill>
                  <a:schemeClr val="bg1"/>
                </a:solidFill>
                <a:latin typeface="Times New Roman" pitchFamily="18" charset="0"/>
                <a:ea typeface="+mj-ea"/>
                <a:cs typeface="Times New Roman" pitchFamily="18" charset="0"/>
              </a:rPr>
              <a:t>		                                  Course Name: </a:t>
            </a:r>
            <a:r>
              <a:rPr lang="en-US" altLang="zh-CN" b="1" dirty="0" smtClean="0">
                <a:solidFill>
                  <a:schemeClr val="bg1"/>
                </a:solidFill>
                <a:latin typeface="Times New Roman" pitchFamily="18" charset="0"/>
                <a:ea typeface="+mj-ea"/>
                <a:cs typeface="Times New Roman" pitchFamily="18" charset="0"/>
              </a:rPr>
              <a:t>Computer Graphics</a:t>
            </a:r>
            <a:endParaRPr kumimoji="0" lang="zh-CN" altLang="en-US"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xmlns="" val="968227056"/>
      </p:ext>
    </p:extLst>
  </p:cSld>
  <p:clrMapOvr>
    <a:masterClrMapping/>
  </p:clrMapOvr>
  <p:transition advTm="2418"/>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3" name="TextBox 12"/>
          <p:cNvSpPr txBox="1"/>
          <p:nvPr/>
        </p:nvSpPr>
        <p:spPr>
          <a:xfrm>
            <a:off x="404948" y="1216652"/>
            <a:ext cx="10485120" cy="4893647"/>
          </a:xfrm>
          <a:prstGeom prst="rect">
            <a:avLst/>
          </a:prstGeom>
          <a:noFill/>
        </p:spPr>
        <p:txBody>
          <a:bodyPr wrap="square" rtlCol="0">
            <a:spAutoFit/>
          </a:bodyPr>
          <a:lstStyle/>
          <a:p>
            <a:pPr fontAlgn="base"/>
            <a:r>
              <a:rPr lang="en-US" sz="2400" b="1" dirty="0">
                <a:latin typeface="Times New Roman" pitchFamily="18" charset="0"/>
                <a:cs typeface="Times New Roman" pitchFamily="18" charset="0"/>
              </a:rPr>
              <a:t>iii. Distributed Sources –</a:t>
            </a:r>
            <a:r>
              <a:rPr lang="en-US" sz="2400" dirty="0">
                <a:latin typeface="Times New Roman" pitchFamily="18" charset="0"/>
                <a:cs typeface="Times New Roman" pitchFamily="18" charset="0"/>
              </a:rPr>
              <a:t> Rays originate from a finite area (A </a:t>
            </a:r>
            <a:r>
              <a:rPr lang="en-US" sz="2400" dirty="0" err="1">
                <a:latin typeface="Times New Roman" pitchFamily="18" charset="0"/>
                <a:cs typeface="Times New Roman" pitchFamily="18" charset="0"/>
              </a:rPr>
              <a:t>tubelight</a:t>
            </a:r>
            <a:r>
              <a:rPr lang="en-US" sz="2400" dirty="0">
                <a:latin typeface="Times New Roman" pitchFamily="18" charset="0"/>
                <a:cs typeface="Times New Roman" pitchFamily="18" charset="0"/>
              </a:rPr>
              <a:t>).</a:t>
            </a:r>
          </a:p>
          <a:p>
            <a:pPr fontAlgn="base"/>
            <a:r>
              <a:rPr lang="en-US" sz="2400" dirty="0">
                <a:latin typeface="Times New Roman" pitchFamily="18" charset="0"/>
                <a:cs typeface="Times New Roman" pitchFamily="18" charset="0"/>
              </a:rPr>
              <a:t>Their position, electromagnetic spectrum and shape determine the lightning effect.</a:t>
            </a:r>
          </a:p>
          <a:p>
            <a:pPr fontAlgn="base"/>
            <a:endParaRPr lang="en-US" sz="2400" dirty="0">
              <a:latin typeface="Times New Roman" pitchFamily="18" charset="0"/>
              <a:cs typeface="Times New Roman" pitchFamily="18" charset="0"/>
            </a:endParaRPr>
          </a:p>
          <a:p>
            <a:pPr fontAlgn="base"/>
            <a:r>
              <a:rPr lang="en-US" sz="2400" dirty="0">
                <a:latin typeface="Times New Roman" pitchFamily="18" charset="0"/>
                <a:cs typeface="Times New Roman" pitchFamily="18" charset="0"/>
              </a:rPr>
              <a:t>2.</a:t>
            </a:r>
            <a:r>
              <a:rPr lang="en-US" sz="2400" b="1" dirty="0">
                <a:latin typeface="Times New Roman" pitchFamily="18" charset="0"/>
                <a:cs typeface="Times New Roman" pitchFamily="18" charset="0"/>
              </a:rPr>
              <a:t> Surface :</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When light falls on a surface part of it is reflected and part of it is absorbed. Now the surface structure decides the amount of reflection and absorption of light. The position of the surface and positions of all the nearby surfaces also determine the lightning effect.</a:t>
            </a:r>
          </a:p>
          <a:p>
            <a:pPr fontAlgn="base"/>
            <a:endParaRPr lang="en-US" sz="2400" dirty="0">
              <a:latin typeface="Times New Roman" pitchFamily="18" charset="0"/>
              <a:cs typeface="Times New Roman" pitchFamily="18" charset="0"/>
            </a:endParaRPr>
          </a:p>
          <a:p>
            <a:pPr fontAlgn="base"/>
            <a:r>
              <a:rPr lang="en-US" sz="2400" b="1" dirty="0">
                <a:latin typeface="Times New Roman" pitchFamily="18" charset="0"/>
                <a:cs typeface="Times New Roman" pitchFamily="18" charset="0"/>
              </a:rPr>
              <a:t>3.Observer :</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The observer’s position and sensor spectrum sensitivities also affect the lightning effect.</a:t>
            </a:r>
          </a:p>
          <a:p>
            <a:pPr algn="ctr"/>
            <a:endParaRPr lang="en-US" sz="2400" dirty="0">
              <a:latin typeface="Times New Roman" pitchFamily="18" charset="0"/>
              <a:cs typeface="Times New Roman" pitchFamily="18" charset="0"/>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nos"/>
                <a:ea typeface="+mj-ea"/>
                <a:cs typeface="+mj-cs"/>
              </a:rPr>
              <a:t>Name of the Faculty: </a:t>
            </a:r>
            <a:r>
              <a:rPr lang="en-US" altLang="zh-CN" b="1" dirty="0" smtClean="0">
                <a:solidFill>
                  <a:schemeClr val="bg1"/>
                </a:solidFill>
                <a:latin typeface="Tinos"/>
              </a:rPr>
              <a:t>Suman Devi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BTCS2401</a:t>
            </a:r>
            <a:r>
              <a:rPr lang="en-US" altLang="zh-CN" b="1" dirty="0">
                <a:solidFill>
                  <a:schemeClr val="bg1"/>
                </a:solidFill>
                <a:latin typeface="Tinos"/>
                <a:ea typeface="+mj-ea"/>
                <a:cs typeface="+mj-cs"/>
              </a:rPr>
              <a:t>		                                  Course Name: </a:t>
            </a:r>
            <a:r>
              <a:rPr lang="en-US" altLang="zh-CN" b="1" dirty="0" smtClean="0">
                <a:solidFill>
                  <a:schemeClr val="bg1"/>
                </a:solidFill>
                <a:latin typeface="Tinos"/>
                <a:ea typeface="+mj-ea"/>
                <a:cs typeface="+mj-cs"/>
              </a:rPr>
              <a:t>Computer Graphics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xmlns="" val="1796432868"/>
      </p:ext>
    </p:extLst>
  </p:cSld>
  <p:clrMapOvr>
    <a:masterClrMapping/>
  </p:clrMapOvr>
  <p:transition advTm="2418"/>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2" name="TextBox 11"/>
          <p:cNvSpPr txBox="1"/>
          <p:nvPr/>
        </p:nvSpPr>
        <p:spPr>
          <a:xfrm>
            <a:off x="849631" y="1619071"/>
            <a:ext cx="10485120" cy="646331"/>
          </a:xfrm>
          <a:prstGeom prst="rect">
            <a:avLst/>
          </a:prstGeom>
          <a:noFill/>
        </p:spPr>
        <p:txBody>
          <a:bodyPr wrap="square" rtlCol="0">
            <a:spAutoFit/>
          </a:bodyPr>
          <a:lstStyle/>
          <a:p>
            <a:pPr algn="ctr"/>
            <a:r>
              <a:rPr lang="en-IN" sz="3600" b="1" dirty="0">
                <a:solidFill>
                  <a:srgbClr val="0000FF"/>
                </a:solidFill>
                <a:latin typeface="Times New Roman" panose="02020603050405020304" pitchFamily="18" charset="0"/>
                <a:cs typeface="Times New Roman" panose="02020603050405020304" pitchFamily="18" charset="0"/>
              </a:rPr>
              <a:t>1</a:t>
            </a:r>
            <a:r>
              <a:rPr lang="en-IN" sz="3600" dirty="0">
                <a:solidFill>
                  <a:srgbClr val="0000FF"/>
                </a:solidFill>
                <a:latin typeface="Times New Roman" panose="02020603050405020304" pitchFamily="18" charset="0"/>
                <a:cs typeface="Times New Roman" panose="02020603050405020304" pitchFamily="18" charset="0"/>
              </a:rPr>
              <a:t>.Ambient Light </a:t>
            </a:r>
            <a:r>
              <a:rPr lang="en-IN" sz="3600" b="1" dirty="0">
                <a:solidFill>
                  <a:srgbClr val="0000FF"/>
                </a:solidFill>
                <a:latin typeface="Times New Roman" panose="02020603050405020304" pitchFamily="18" charset="0"/>
                <a:cs typeface="Times New Roman" panose="02020603050405020304" pitchFamily="18" charset="0"/>
              </a:rPr>
              <a:t>:</a:t>
            </a:r>
            <a:endParaRPr lang="en-US" sz="3600" b="1" dirty="0">
              <a:solidFill>
                <a:schemeClr val="accent1"/>
              </a:solidFill>
            </a:endParaRPr>
          </a:p>
        </p:txBody>
      </p:sp>
      <p:sp>
        <p:nvSpPr>
          <p:cNvPr id="13" name="TextBox 12"/>
          <p:cNvSpPr txBox="1"/>
          <p:nvPr/>
        </p:nvSpPr>
        <p:spPr>
          <a:xfrm>
            <a:off x="1014549" y="2437009"/>
            <a:ext cx="10485120" cy="3785652"/>
          </a:xfrm>
          <a:prstGeom prst="rect">
            <a:avLst/>
          </a:prstGeom>
          <a:noFill/>
        </p:spPr>
        <p:txBody>
          <a:bodyPr wrap="square" rtlCol="0">
            <a:spAutoFit/>
          </a:bodyPr>
          <a:lstStyle/>
          <a:p>
            <a:r>
              <a:rPr lang="en-US" sz="2400" dirty="0">
                <a:latin typeface="Times New Roman" pitchFamily="18" charset="0"/>
                <a:cs typeface="Times New Roman" pitchFamily="18" charset="0"/>
              </a:rPr>
              <a:t>Assume you are standing on a road, facing a building with glass exterior and sun rays are falling on that building reflecting back from it and the falling on the object under observation. This would be </a:t>
            </a:r>
            <a:r>
              <a:rPr lang="en-US" sz="2400" b="1" dirty="0">
                <a:latin typeface="Times New Roman" pitchFamily="18" charset="0"/>
                <a:cs typeface="Times New Roman" pitchFamily="18" charset="0"/>
              </a:rPr>
              <a:t>Ambient Light</a:t>
            </a:r>
            <a:r>
              <a:rPr lang="en-US" sz="2400" dirty="0">
                <a:latin typeface="Times New Roman" pitchFamily="18" charset="0"/>
                <a:cs typeface="Times New Roman" pitchFamily="18" charset="0"/>
              </a:rPr>
              <a:t>. In simple words, Ambient Illumination is the one where source of light is indirect.</a:t>
            </a:r>
          </a:p>
          <a:p>
            <a:r>
              <a:rPr lang="en-US" sz="2400" dirty="0">
                <a:latin typeface="Times New Roman" pitchFamily="18" charset="0"/>
                <a:cs typeface="Times New Roman" pitchFamily="18" charset="0"/>
              </a:rPr>
              <a:t>. Even though an object in a scene is not directly lit it will still be visible. This is because light is reflected indirectly from nearby objects. A simple hack that is commonly used to model this indirect illumination is to use of an ambient light source. </a:t>
            </a:r>
          </a:p>
          <a:p>
            <a:pPr algn="ctr"/>
            <a:r>
              <a:rPr lang="en-IN" sz="2400"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algn="ctr"/>
            <a:endParaRPr lang="en-US" sz="2400" dirty="0">
              <a:latin typeface="Times New Roman" pitchFamily="18" charset="0"/>
              <a:cs typeface="Times New Roman" pitchFamily="18" charset="0"/>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nos"/>
                <a:ea typeface="+mj-ea"/>
                <a:cs typeface="+mj-cs"/>
              </a:rPr>
              <a:t>Name of the Faculty: </a:t>
            </a:r>
            <a:r>
              <a:rPr lang="en-US" altLang="zh-CN" b="1" dirty="0" smtClean="0">
                <a:solidFill>
                  <a:schemeClr val="bg1"/>
                </a:solidFill>
                <a:latin typeface="Tinos"/>
              </a:rPr>
              <a:t>Suman Devi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BTCS2401</a:t>
            </a:r>
            <a:r>
              <a:rPr lang="en-US" altLang="zh-CN" b="1" dirty="0">
                <a:solidFill>
                  <a:schemeClr val="bg1"/>
                </a:solidFill>
                <a:latin typeface="Tinos"/>
                <a:ea typeface="+mj-ea"/>
                <a:cs typeface="+mj-cs"/>
              </a:rPr>
              <a:t>		                                  Course Name: </a:t>
            </a:r>
            <a:r>
              <a:rPr lang="en-US" altLang="zh-CN" b="1" dirty="0" smtClean="0">
                <a:solidFill>
                  <a:schemeClr val="bg1"/>
                </a:solidFill>
                <a:latin typeface="Tinos"/>
                <a:ea typeface="+mj-ea"/>
                <a:cs typeface="+mj-cs"/>
              </a:rPr>
              <a:t>Computer Graphics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xmlns="" val="2995286648"/>
      </p:ext>
    </p:extLst>
  </p:cSld>
  <p:clrMapOvr>
    <a:masterClrMapping/>
  </p:clrMapOvr>
  <p:transition advTm="2418"/>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3" name="TextBox 12"/>
          <p:cNvSpPr txBox="1"/>
          <p:nvPr/>
        </p:nvSpPr>
        <p:spPr>
          <a:xfrm>
            <a:off x="710565" y="1295906"/>
            <a:ext cx="10485120" cy="3046988"/>
          </a:xfrm>
          <a:prstGeom prst="rect">
            <a:avLst/>
          </a:prstGeom>
          <a:noFill/>
        </p:spPr>
        <p:txBody>
          <a:bodyPr wrap="square" rtlCol="0">
            <a:spAutoFit/>
          </a:bodyPr>
          <a:lstStyle/>
          <a:p>
            <a:r>
              <a:rPr lang="en-US" sz="2400" dirty="0">
                <a:latin typeface="Times New Roman" pitchFamily="18" charset="0"/>
                <a:cs typeface="Times New Roman" pitchFamily="18" charset="0"/>
              </a:rPr>
              <a:t>Ambient light has no spatial or directional characteristics. The amount of ambient light incident on each object is a constant for all surfaces in the scene. An ambient light can have a color.</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The amount of ambient light that is reflected by an object is independent of the object's position or orientation. Surface properties are used to determine how much ambient light is reflected.</a:t>
            </a:r>
          </a:p>
          <a:p>
            <a:pPr algn="ctr"/>
            <a:endParaRPr lang="en-US" sz="2400" dirty="0">
              <a:latin typeface="Times New Roman" pitchFamily="18" charset="0"/>
              <a:cs typeface="Times New Roman" pitchFamily="18" charset="0"/>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nos"/>
                <a:ea typeface="+mj-ea"/>
                <a:cs typeface="+mj-cs"/>
              </a:rPr>
              <a:t>Name of the Faculty: </a:t>
            </a:r>
            <a:r>
              <a:rPr lang="en-US" altLang="zh-CN" b="1" dirty="0" smtClean="0">
                <a:solidFill>
                  <a:schemeClr val="bg1"/>
                </a:solidFill>
                <a:latin typeface="Tinos"/>
              </a:rPr>
              <a:t>Suman Devi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BTCS2401</a:t>
            </a:r>
            <a:r>
              <a:rPr lang="en-US" altLang="zh-CN" b="1" dirty="0">
                <a:solidFill>
                  <a:schemeClr val="bg1"/>
                </a:solidFill>
                <a:latin typeface="Tinos"/>
                <a:ea typeface="+mj-ea"/>
                <a:cs typeface="+mj-cs"/>
              </a:rPr>
              <a:t>		                                  Course Name: </a:t>
            </a:r>
            <a:r>
              <a:rPr lang="en-US" altLang="zh-CN" b="1" dirty="0" smtClean="0">
                <a:solidFill>
                  <a:schemeClr val="bg1"/>
                </a:solidFill>
                <a:latin typeface="Tinos"/>
                <a:ea typeface="+mj-ea"/>
                <a:cs typeface="+mj-cs"/>
              </a:rPr>
              <a:t>Computer Graphics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806A5788-5410-4107-81D4-21E6EA0111B8}"/>
              </a:ext>
            </a:extLst>
          </p:cNvPr>
          <p:cNvPicPr>
            <a:picLocks noChangeAspect="1"/>
          </p:cNvPicPr>
          <p:nvPr/>
        </p:nvPicPr>
        <p:blipFill>
          <a:blip r:embed="rId3"/>
          <a:stretch>
            <a:fillRect/>
          </a:stretch>
        </p:blipFill>
        <p:spPr>
          <a:xfrm>
            <a:off x="4536206" y="4342894"/>
            <a:ext cx="2500319" cy="1704287"/>
          </a:xfrm>
          <a:prstGeom prst="rect">
            <a:avLst/>
          </a:prstGeom>
        </p:spPr>
      </p:pic>
    </p:spTree>
    <p:extLst>
      <p:ext uri="{BB962C8B-B14F-4D97-AF65-F5344CB8AC3E}">
        <p14:creationId xmlns:p14="http://schemas.microsoft.com/office/powerpoint/2010/main" xmlns="" val="2074152069"/>
      </p:ext>
    </p:extLst>
  </p:cSld>
  <p:clrMapOvr>
    <a:masterClrMapping/>
  </p:clrMapOvr>
  <p:transition advTm="2418"/>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3" name="TextBox 12"/>
          <p:cNvSpPr txBox="1"/>
          <p:nvPr/>
        </p:nvSpPr>
        <p:spPr>
          <a:xfrm>
            <a:off x="710565" y="1400222"/>
            <a:ext cx="10485120" cy="4524315"/>
          </a:xfrm>
          <a:prstGeom prst="rect">
            <a:avLst/>
          </a:prstGeom>
          <a:noFill/>
        </p:spPr>
        <p:txBody>
          <a:bodyPr wrap="square" rtlCol="0">
            <a:spAutoFit/>
          </a:bodyPr>
          <a:lstStyle/>
          <a:p>
            <a:r>
              <a:rPr lang="en-IN" sz="2400" b="1" dirty="0">
                <a:solidFill>
                  <a:srgbClr val="222222"/>
                </a:solidFill>
                <a:latin typeface="Times New Roman" pitchFamily="18" charset="0"/>
                <a:cs typeface="Times New Roman" pitchFamily="18" charset="0"/>
              </a:rPr>
              <a:t>Ambient intensity :-</a:t>
            </a:r>
          </a:p>
          <a:p>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ambient intensity</a:t>
            </a:r>
            <a:r>
              <a:rPr lang="en-US" sz="2400" dirty="0">
                <a:latin typeface="Times New Roman" pitchFamily="18" charset="0"/>
                <a:cs typeface="Times New Roman" pitchFamily="18" charset="0"/>
              </a:rPr>
              <a:t> is the </a:t>
            </a:r>
            <a:r>
              <a:rPr lang="en-US" sz="2400" b="1" dirty="0">
                <a:latin typeface="Times New Roman" pitchFamily="18" charset="0"/>
                <a:cs typeface="Times New Roman" pitchFamily="18" charset="0"/>
              </a:rPr>
              <a:t>light</a:t>
            </a:r>
            <a:r>
              <a:rPr lang="en-US" sz="2400" dirty="0">
                <a:latin typeface="Times New Roman" pitchFamily="18" charset="0"/>
                <a:cs typeface="Times New Roman" pitchFamily="18" charset="0"/>
              </a:rPr>
              <a:t> available in the environment. There is no particular direction to the </a:t>
            </a:r>
            <a:r>
              <a:rPr lang="en-US" sz="2400" b="1" dirty="0">
                <a:latin typeface="Times New Roman" pitchFamily="18" charset="0"/>
                <a:cs typeface="Times New Roman" pitchFamily="18" charset="0"/>
              </a:rPr>
              <a:t>light</a:t>
            </a:r>
            <a:r>
              <a:rPr lang="en-US" sz="2400" dirty="0">
                <a:latin typeface="Times New Roman" pitchFamily="18" charset="0"/>
                <a:cs typeface="Times New Roman" pitchFamily="18" charset="0"/>
              </a:rPr>
              <a:t> source. ... The </a:t>
            </a:r>
            <a:r>
              <a:rPr lang="en-US" sz="2400" b="1" dirty="0">
                <a:latin typeface="Times New Roman" pitchFamily="18" charset="0"/>
                <a:cs typeface="Times New Roman" pitchFamily="18" charset="0"/>
              </a:rPr>
              <a:t>light intensity</a:t>
            </a:r>
            <a:r>
              <a:rPr lang="en-US" sz="2400" dirty="0">
                <a:latin typeface="Times New Roman" pitchFamily="18" charset="0"/>
                <a:cs typeface="Times New Roman" pitchFamily="18" charset="0"/>
              </a:rPr>
              <a:t> affects the </a:t>
            </a:r>
            <a:r>
              <a:rPr lang="en-US" sz="2400" b="1" dirty="0">
                <a:latin typeface="Times New Roman" pitchFamily="18" charset="0"/>
                <a:cs typeface="Times New Roman" pitchFamily="18" charset="0"/>
              </a:rPr>
              <a:t>intensity</a:t>
            </a:r>
            <a:r>
              <a:rPr lang="en-US" sz="2400" dirty="0">
                <a:latin typeface="Times New Roman" pitchFamily="18" charset="0"/>
                <a:cs typeface="Times New Roman" pitchFamily="18" charset="0"/>
              </a:rPr>
              <a:t> of the highlights and shadows, while the </a:t>
            </a:r>
            <a:r>
              <a:rPr lang="en-US" sz="2400" b="1" dirty="0">
                <a:latin typeface="Times New Roman" pitchFamily="18" charset="0"/>
                <a:cs typeface="Times New Roman" pitchFamily="18" charset="0"/>
              </a:rPr>
              <a:t>ambient intensity</a:t>
            </a:r>
            <a:r>
              <a:rPr lang="en-US" sz="2400" dirty="0">
                <a:latin typeface="Times New Roman" pitchFamily="18" charset="0"/>
                <a:cs typeface="Times New Roman" pitchFamily="18" charset="0"/>
              </a:rPr>
              <a:t> affects the </a:t>
            </a:r>
            <a:r>
              <a:rPr lang="en-US" sz="2400" b="1" dirty="0">
                <a:latin typeface="Times New Roman" pitchFamily="18" charset="0"/>
                <a:cs typeface="Times New Roman" pitchFamily="18" charset="0"/>
              </a:rPr>
              <a:t>brightness</a:t>
            </a:r>
            <a:r>
              <a:rPr lang="en-US" sz="2400" dirty="0">
                <a:latin typeface="Times New Roman" pitchFamily="18" charset="0"/>
                <a:cs typeface="Times New Roman" pitchFamily="18" charset="0"/>
              </a:rPr>
              <a:t> of the objects in the overall scene.</a:t>
            </a:r>
          </a:p>
          <a:p>
            <a:endParaRPr lang="en-US" sz="2400" b="1" dirty="0">
              <a:solidFill>
                <a:srgbClr val="222222"/>
              </a:solidFill>
              <a:latin typeface="Times New Roman" pitchFamily="18" charset="0"/>
              <a:cs typeface="Times New Roman" pitchFamily="18" charset="0"/>
            </a:endParaRPr>
          </a:p>
          <a:p>
            <a:endParaRPr lang="en-IN" sz="2400" b="1" dirty="0">
              <a:solidFill>
                <a:srgbClr val="222222"/>
              </a:solidFill>
              <a:latin typeface="Times New Roman" pitchFamily="18" charset="0"/>
              <a:cs typeface="Times New Roman" pitchFamily="18" charset="0"/>
            </a:endParaRPr>
          </a:p>
          <a:p>
            <a:r>
              <a:rPr lang="en-IN" sz="2400" b="1" dirty="0">
                <a:solidFill>
                  <a:srgbClr val="222222"/>
                </a:solidFill>
                <a:latin typeface="Times New Roman" pitchFamily="18" charset="0"/>
                <a:cs typeface="Times New Roman" pitchFamily="18" charset="0"/>
              </a:rPr>
              <a:t>Working :-</a:t>
            </a:r>
          </a:p>
          <a:p>
            <a:r>
              <a:rPr lang="en-US" sz="2400" dirty="0">
                <a:solidFill>
                  <a:srgbClr val="222222"/>
                </a:solidFill>
                <a:latin typeface="Times New Roman" pitchFamily="18" charset="0"/>
                <a:cs typeface="Times New Roman" pitchFamily="18" charset="0"/>
              </a:rPr>
              <a:t>The main lights that you use to light up the room as a whole can usually be included within this lighting category. Ambient light also tends to set the tone for the room. The level of ambient lighting will dictate whether a room is bright, homey, a bit darker or more relaxed</a:t>
            </a:r>
            <a:endParaRPr lang="en-US" sz="2400" dirty="0">
              <a:latin typeface="Times New Roman" pitchFamily="18" charset="0"/>
              <a:cs typeface="Times New Roman" pitchFamily="18" charset="0"/>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nos"/>
                <a:ea typeface="+mj-ea"/>
                <a:cs typeface="+mj-cs"/>
              </a:rPr>
              <a:t>Name of the Faculty: </a:t>
            </a:r>
            <a:r>
              <a:rPr lang="en-US" altLang="zh-CN" b="1" dirty="0" smtClean="0">
                <a:solidFill>
                  <a:schemeClr val="bg1"/>
                </a:solidFill>
                <a:latin typeface="Tinos"/>
              </a:rPr>
              <a:t>Suman Devi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BTCS2401</a:t>
            </a:r>
            <a:r>
              <a:rPr lang="en-US" altLang="zh-CN" b="1" dirty="0">
                <a:solidFill>
                  <a:schemeClr val="bg1"/>
                </a:solidFill>
                <a:latin typeface="Tinos"/>
                <a:ea typeface="+mj-ea"/>
                <a:cs typeface="+mj-cs"/>
              </a:rPr>
              <a:t>		                                  Course Name: </a:t>
            </a:r>
            <a:r>
              <a:rPr lang="en-US" altLang="zh-CN" b="1" dirty="0" smtClean="0">
                <a:solidFill>
                  <a:schemeClr val="bg1"/>
                </a:solidFill>
                <a:latin typeface="Tinos"/>
                <a:ea typeface="+mj-ea"/>
                <a:cs typeface="+mj-cs"/>
              </a:rPr>
              <a:t>Computer Graphics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xmlns="" val="1369699482"/>
      </p:ext>
    </p:extLst>
  </p:cSld>
  <p:clrMapOvr>
    <a:masterClrMapping/>
  </p:clrMapOvr>
  <p:transition advTm="2418"/>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2" name="TextBox 11"/>
          <p:cNvSpPr txBox="1"/>
          <p:nvPr/>
        </p:nvSpPr>
        <p:spPr>
          <a:xfrm>
            <a:off x="849631" y="1619071"/>
            <a:ext cx="10485120" cy="1200329"/>
          </a:xfrm>
          <a:prstGeom prst="rect">
            <a:avLst/>
          </a:prstGeom>
          <a:noFill/>
        </p:spPr>
        <p:txBody>
          <a:bodyPr wrap="square" rtlCol="0">
            <a:spAutoFit/>
          </a:bodyPr>
          <a:lstStyle/>
          <a:p>
            <a:pPr algn="ctr"/>
            <a:r>
              <a:rPr lang="en-IN" sz="3600" b="1" dirty="0"/>
              <a:t>Diagram of Ambient Light</a:t>
            </a:r>
            <a:r>
              <a:rPr lang="en-IN" sz="3600" dirty="0">
                <a:solidFill>
                  <a:srgbClr val="0000FF"/>
                </a:solidFill>
                <a:latin typeface="Times New Roman" panose="02020603050405020304" pitchFamily="18" charset="0"/>
                <a:cs typeface="Times New Roman" panose="02020603050405020304" pitchFamily="18" charset="0"/>
              </a:rPr>
              <a:t> </a:t>
            </a:r>
            <a:endParaRPr lang="en-US" sz="3600" dirty="0">
              <a:solidFill>
                <a:srgbClr val="0000FF"/>
              </a:solidFill>
              <a:latin typeface="Times New Roman" panose="02020603050405020304" pitchFamily="18" charset="0"/>
              <a:cs typeface="Times New Roman" panose="02020603050405020304" pitchFamily="18" charset="0"/>
            </a:endParaRPr>
          </a:p>
          <a:p>
            <a:pPr algn="ctr"/>
            <a:endParaRPr lang="en-US" sz="3600" b="1" dirty="0">
              <a:solidFill>
                <a:schemeClr val="accent1"/>
              </a:solidFill>
            </a:endParaRPr>
          </a:p>
        </p:txBody>
      </p:sp>
      <p:sp>
        <p:nvSpPr>
          <p:cNvPr id="13" name="TextBox 12"/>
          <p:cNvSpPr txBox="1"/>
          <p:nvPr/>
        </p:nvSpPr>
        <p:spPr>
          <a:xfrm>
            <a:off x="953589" y="2427912"/>
            <a:ext cx="10485120" cy="461665"/>
          </a:xfrm>
          <a:prstGeom prst="rect">
            <a:avLst/>
          </a:prstGeom>
          <a:noFill/>
        </p:spPr>
        <p:txBody>
          <a:bodyPr wrap="square" rtlCol="0">
            <a:spAutoFit/>
          </a:bodyPr>
          <a:lstStyle/>
          <a:p>
            <a:pPr algn="ctr"/>
            <a:r>
              <a:rPr lang="en-US" sz="2400" dirty="0"/>
              <a:t>The reflected intensity I</a:t>
            </a:r>
            <a:r>
              <a:rPr lang="en-US" sz="2400" baseline="-25000" dirty="0"/>
              <a:t>amb</a:t>
            </a:r>
            <a:r>
              <a:rPr lang="en-US" sz="2400" dirty="0"/>
              <a:t> of any point on the surface is:</a:t>
            </a: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nos"/>
                <a:ea typeface="+mj-ea"/>
                <a:cs typeface="+mj-cs"/>
              </a:rPr>
              <a:t>Name of the Faculty: </a:t>
            </a:r>
            <a:r>
              <a:rPr lang="en-US" altLang="zh-CN" b="1" dirty="0" smtClean="0">
                <a:solidFill>
                  <a:schemeClr val="bg1"/>
                </a:solidFill>
                <a:latin typeface="Tinos"/>
              </a:rPr>
              <a:t>Suman Devi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BTCS2401</a:t>
            </a:r>
            <a:r>
              <a:rPr lang="en-US" altLang="zh-CN" b="1" dirty="0">
                <a:solidFill>
                  <a:schemeClr val="bg1"/>
                </a:solidFill>
                <a:latin typeface="Tinos"/>
                <a:ea typeface="+mj-ea"/>
                <a:cs typeface="+mj-cs"/>
              </a:rPr>
              <a:t>		                                  Course Name: </a:t>
            </a:r>
            <a:r>
              <a:rPr lang="en-US" altLang="zh-CN" b="1" dirty="0" smtClean="0">
                <a:solidFill>
                  <a:schemeClr val="bg1"/>
                </a:solidFill>
                <a:latin typeface="Tinos"/>
                <a:ea typeface="+mj-ea"/>
                <a:cs typeface="+mj-cs"/>
              </a:rPr>
              <a:t>Computer Graphics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9A7DAAFB-80D5-4DBB-96DF-4F135A8A8F7A}"/>
              </a:ext>
            </a:extLst>
          </p:cNvPr>
          <p:cNvPicPr>
            <a:picLocks noChangeAspect="1"/>
          </p:cNvPicPr>
          <p:nvPr/>
        </p:nvPicPr>
        <p:blipFill>
          <a:blip r:embed="rId3"/>
          <a:stretch>
            <a:fillRect/>
          </a:stretch>
        </p:blipFill>
        <p:spPr>
          <a:xfrm>
            <a:off x="3327257" y="3704627"/>
            <a:ext cx="6661474" cy="1738230"/>
          </a:xfrm>
          <a:prstGeom prst="rect">
            <a:avLst/>
          </a:prstGeom>
        </p:spPr>
      </p:pic>
    </p:spTree>
    <p:extLst>
      <p:ext uri="{BB962C8B-B14F-4D97-AF65-F5344CB8AC3E}">
        <p14:creationId xmlns:p14="http://schemas.microsoft.com/office/powerpoint/2010/main" xmlns="" val="2723373703"/>
      </p:ext>
    </p:extLst>
  </p:cSld>
  <p:clrMapOvr>
    <a:masterClrMapping/>
  </p:clrMapOvr>
  <p:transition advTm="2418"/>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latin typeface="Times New Roman" pitchFamily="18" charset="0"/>
              <a:ea typeface="Arimo" charset="0"/>
              <a:cs typeface="Times New Roman" pitchFamily="18" charset="0"/>
            </a:endParaRPr>
          </a:p>
        </p:txBody>
      </p:sp>
      <p:sp>
        <p:nvSpPr>
          <p:cNvPr id="12" name="TextBox 11"/>
          <p:cNvSpPr txBox="1"/>
          <p:nvPr/>
        </p:nvSpPr>
        <p:spPr>
          <a:xfrm>
            <a:off x="849631" y="1619071"/>
            <a:ext cx="10485120" cy="646331"/>
          </a:xfrm>
          <a:prstGeom prst="rect">
            <a:avLst/>
          </a:prstGeom>
          <a:noFill/>
        </p:spPr>
        <p:txBody>
          <a:bodyPr wrap="square" rtlCol="0">
            <a:spAutoFit/>
          </a:bodyPr>
          <a:lstStyle/>
          <a:p>
            <a:pPr algn="ctr"/>
            <a:r>
              <a:rPr lang="en-IN" sz="3600">
                <a:solidFill>
                  <a:srgbClr val="0000FF"/>
                </a:solidFill>
                <a:latin typeface="Times New Roman" pitchFamily="18" charset="0"/>
                <a:cs typeface="Times New Roman" pitchFamily="18" charset="0"/>
              </a:rPr>
              <a:t>2.Diffuse Reflection</a:t>
            </a:r>
            <a:r>
              <a:rPr lang="en-IN" sz="3600" b="1">
                <a:latin typeface="Times New Roman" pitchFamily="18" charset="0"/>
                <a:cs typeface="Times New Roman" pitchFamily="18" charset="0"/>
              </a:rPr>
              <a:t> </a:t>
            </a:r>
            <a:endParaRPr lang="en-US" sz="3600" dirty="0">
              <a:solidFill>
                <a:srgbClr val="0000FF"/>
              </a:solidFill>
              <a:latin typeface="Times New Roman" pitchFamily="18" charset="0"/>
              <a:cs typeface="Times New Roman" pitchFamily="18" charset="0"/>
            </a:endParaRPr>
          </a:p>
        </p:txBody>
      </p:sp>
      <p:sp>
        <p:nvSpPr>
          <p:cNvPr id="13" name="TextBox 12"/>
          <p:cNvSpPr txBox="1"/>
          <p:nvPr/>
        </p:nvSpPr>
        <p:spPr>
          <a:xfrm>
            <a:off x="1101634" y="2447895"/>
            <a:ext cx="10485120" cy="3785652"/>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Diffuse reflection occurs on the surfaces which are rough or grainy. In this reflection the brightness of a point depends upon the angle made by the light source and the surface.</a:t>
            </a:r>
            <a:r>
              <a:rPr lang="en-US" sz="2400" b="1" dirty="0">
                <a:latin typeface="Times New Roman" pitchFamily="18" charset="0"/>
                <a:cs typeface="Times New Roman" pitchFamily="18" charset="0"/>
              </a:rPr>
              <a:t> Diffuse reflection</a:t>
            </a:r>
            <a:r>
              <a:rPr lang="en-US" sz="2400" dirty="0">
                <a:latin typeface="Times New Roman" pitchFamily="18" charset="0"/>
                <a:cs typeface="Times New Roman" pitchFamily="18" charset="0"/>
              </a:rPr>
              <a:t> is the </a:t>
            </a:r>
            <a:r>
              <a:rPr lang="en-US" sz="2400" dirty="0">
                <a:latin typeface="Times New Roman" pitchFamily="18" charset="0"/>
                <a:cs typeface="Times New Roman" pitchFamily="18" charset="0"/>
                <a:hlinkClick r:id="rId3" tooltip="Reflection (physics)"/>
              </a:rPr>
              <a:t>reflection</a:t>
            </a:r>
            <a:r>
              <a:rPr lang="en-US" sz="2400" dirty="0">
                <a:latin typeface="Times New Roman" pitchFamily="18" charset="0"/>
                <a:cs typeface="Times New Roman" pitchFamily="18" charset="0"/>
              </a:rPr>
              <a:t> of </a:t>
            </a:r>
            <a:r>
              <a:rPr lang="en-US" sz="2400" dirty="0">
                <a:latin typeface="Times New Roman" pitchFamily="18" charset="0"/>
                <a:cs typeface="Times New Roman" pitchFamily="18" charset="0"/>
                <a:hlinkClick r:id="rId4" tooltip="Light"/>
              </a:rPr>
              <a:t>light</a:t>
            </a:r>
            <a:r>
              <a:rPr lang="en-US" sz="2400" dirty="0">
                <a:latin typeface="Times New Roman" pitchFamily="18" charset="0"/>
                <a:cs typeface="Times New Roman" pitchFamily="18" charset="0"/>
              </a:rPr>
              <a:t> or other </a:t>
            </a:r>
            <a:r>
              <a:rPr lang="en-US" sz="2400" dirty="0">
                <a:latin typeface="Times New Roman" pitchFamily="18" charset="0"/>
                <a:cs typeface="Times New Roman" pitchFamily="18" charset="0"/>
                <a:hlinkClick r:id="rId5" tooltip="Radiation"/>
              </a:rPr>
              <a:t>waves or particles</a:t>
            </a:r>
            <a:r>
              <a:rPr lang="en-US" sz="2400" dirty="0">
                <a:latin typeface="Times New Roman" pitchFamily="18" charset="0"/>
                <a:cs typeface="Times New Roman" pitchFamily="18" charset="0"/>
              </a:rPr>
              <a:t> from a surface such that a </a:t>
            </a:r>
            <a:r>
              <a:rPr lang="en-US" sz="2400" dirty="0">
                <a:latin typeface="Times New Roman" pitchFamily="18" charset="0"/>
                <a:cs typeface="Times New Roman" pitchFamily="18" charset="0"/>
                <a:hlinkClick r:id="rId6" tooltip="Ray (optics)"/>
              </a:rPr>
              <a:t>ray</a:t>
            </a:r>
            <a:r>
              <a:rPr lang="en-US" sz="2400" dirty="0">
                <a:latin typeface="Times New Roman" pitchFamily="18" charset="0"/>
                <a:cs typeface="Times New Roman" pitchFamily="18" charset="0"/>
              </a:rPr>
              <a:t> incident on the surface is </a:t>
            </a:r>
            <a:r>
              <a:rPr lang="en-US" sz="2400" dirty="0">
                <a:latin typeface="Times New Roman" pitchFamily="18" charset="0"/>
                <a:cs typeface="Times New Roman" pitchFamily="18" charset="0"/>
                <a:hlinkClick r:id="rId7" tooltip="Scattering"/>
              </a:rPr>
              <a:t>scattered</a:t>
            </a:r>
            <a:r>
              <a:rPr lang="en-US" sz="2400" dirty="0">
                <a:latin typeface="Times New Roman" pitchFamily="18" charset="0"/>
                <a:cs typeface="Times New Roman" pitchFamily="18" charset="0"/>
              </a:rPr>
              <a:t> at many </a:t>
            </a:r>
            <a:r>
              <a:rPr lang="en-US" sz="2400" dirty="0">
                <a:latin typeface="Times New Roman" pitchFamily="18" charset="0"/>
                <a:cs typeface="Times New Roman" pitchFamily="18" charset="0"/>
                <a:hlinkClick r:id="rId8" tooltip="Angle"/>
              </a:rPr>
              <a:t>angles</a:t>
            </a:r>
            <a:r>
              <a:rPr lang="en-US" sz="2400" dirty="0">
                <a:latin typeface="Times New Roman" pitchFamily="18" charset="0"/>
                <a:cs typeface="Times New Roman" pitchFamily="18" charset="0"/>
              </a:rPr>
              <a:t> rather than at just one angle as in the case of </a:t>
            </a:r>
            <a:r>
              <a:rPr lang="en-US" sz="2400" dirty="0">
                <a:latin typeface="Times New Roman" pitchFamily="18" charset="0"/>
                <a:cs typeface="Times New Roman" pitchFamily="18" charset="0"/>
                <a:hlinkClick r:id="rId9" tooltip="Specular reflection"/>
              </a:rPr>
              <a:t>specular reflection</a:t>
            </a:r>
            <a:r>
              <a:rPr lang="en-US" sz="2400" dirty="0">
                <a:latin typeface="Times New Roman" pitchFamily="18" charset="0"/>
                <a:cs typeface="Times New Roman" pitchFamily="18" charset="0"/>
              </a:rPr>
              <a:t>. An </a:t>
            </a:r>
            <a:r>
              <a:rPr lang="en-US" sz="2400" i="1" dirty="0">
                <a:latin typeface="Times New Roman" pitchFamily="18" charset="0"/>
                <a:cs typeface="Times New Roman" pitchFamily="18" charset="0"/>
              </a:rPr>
              <a:t>ideal</a:t>
            </a:r>
            <a:r>
              <a:rPr lang="en-US" sz="2400" dirty="0">
                <a:latin typeface="Times New Roman" pitchFamily="18" charset="0"/>
                <a:cs typeface="Times New Roman" pitchFamily="18" charset="0"/>
              </a:rPr>
              <a:t> diffuse reflecting surface is said to exhibit </a:t>
            </a:r>
            <a:r>
              <a:rPr lang="en-US" sz="2400" dirty="0">
                <a:latin typeface="Times New Roman" pitchFamily="18" charset="0"/>
                <a:cs typeface="Times New Roman" pitchFamily="18" charset="0"/>
                <a:hlinkClick r:id="rId10" tooltip="Lambertian reflection"/>
              </a:rPr>
              <a:t>Lambertian reflection</a:t>
            </a:r>
            <a:r>
              <a:rPr lang="en-US" sz="2400" dirty="0">
                <a:latin typeface="Times New Roman" pitchFamily="18" charset="0"/>
                <a:cs typeface="Times New Roman" pitchFamily="18" charset="0"/>
              </a:rPr>
              <a:t>, meaning that there is equal </a:t>
            </a:r>
            <a:r>
              <a:rPr lang="en-US" sz="2400" dirty="0">
                <a:latin typeface="Times New Roman" pitchFamily="18" charset="0"/>
                <a:cs typeface="Times New Roman" pitchFamily="18" charset="0"/>
                <a:hlinkClick r:id="rId11" tooltip="Luminance"/>
              </a:rPr>
              <a:t>luminance</a:t>
            </a:r>
            <a:r>
              <a:rPr lang="en-US" sz="2400" dirty="0">
                <a:latin typeface="Times New Roman" pitchFamily="18" charset="0"/>
                <a:cs typeface="Times New Roman" pitchFamily="18" charset="0"/>
              </a:rPr>
              <a:t> when viewed from all directions lying in the </a:t>
            </a:r>
            <a:r>
              <a:rPr lang="en-US" sz="2400" dirty="0">
                <a:latin typeface="Times New Roman" pitchFamily="18" charset="0"/>
                <a:cs typeface="Times New Roman" pitchFamily="18" charset="0"/>
                <a:hlinkClick r:id="rId12" tooltip="Half-space (geometry)"/>
              </a:rPr>
              <a:t>half-space</a:t>
            </a:r>
            <a:r>
              <a:rPr lang="en-US" sz="2400" dirty="0">
                <a:latin typeface="Times New Roman" pitchFamily="18" charset="0"/>
                <a:cs typeface="Times New Roman" pitchFamily="18" charset="0"/>
              </a:rPr>
              <a:t> adjacent to the surface.</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mes New Roman" pitchFamily="18" charset="0"/>
                <a:ea typeface="+mj-ea"/>
                <a:cs typeface="Times New Roman" pitchFamily="18" charset="0"/>
              </a:rPr>
              <a:t>Name of the Faculty: </a:t>
            </a:r>
            <a:r>
              <a:rPr lang="en-US" altLang="zh-CN" b="1" dirty="0" smtClean="0">
                <a:solidFill>
                  <a:schemeClr val="bg1"/>
                </a:solidFill>
                <a:latin typeface="Times New Roman" pitchFamily="18" charset="0"/>
                <a:cs typeface="Times New Roman" pitchFamily="18" charset="0"/>
              </a:rPr>
              <a:t>Suman Devi </a:t>
            </a:r>
            <a:r>
              <a:rPr kumimoji="0" lang="en-IN" altLang="zh-CN"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						</a:t>
            </a:r>
            <a:r>
              <a:rPr lang="en-US" altLang="zh-CN" b="1" dirty="0">
                <a:solidFill>
                  <a:schemeClr val="bg1"/>
                </a:solidFill>
                <a:latin typeface="Times New Roman" pitchFamily="18" charset="0"/>
                <a:cs typeface="Times New Roman" pitchFamily="18" charset="0"/>
              </a:rPr>
              <a:t>Program Name: </a:t>
            </a:r>
            <a:r>
              <a:rPr lang="en-US" altLang="zh-CN" b="1" dirty="0" err="1">
                <a:solidFill>
                  <a:schemeClr val="bg1"/>
                </a:solidFill>
                <a:latin typeface="Times New Roman" pitchFamily="18" charset="0"/>
                <a:cs typeface="Times New Roman" pitchFamily="18" charset="0"/>
              </a:rPr>
              <a:t>B.Tech</a:t>
            </a:r>
            <a:endParaRPr lang="zh-CN" altLang="en-US" b="1" dirty="0">
              <a:solidFill>
                <a:schemeClr val="bg1"/>
              </a:solidFill>
              <a:latin typeface="Times New Roman" pitchFamily="18" charset="0"/>
              <a:cs typeface="Times New Roman" pitchFamily="18" charset="0"/>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8"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mes New Roman" pitchFamily="18" charset="0"/>
                <a:ea typeface="+mj-ea"/>
                <a:cs typeface="Times New Roman" pitchFamily="18" charset="0"/>
              </a:rPr>
              <a:t>School of Computing Science and Engineering</a:t>
            </a:r>
            <a:endParaRPr lang="en-US" altLang="zh-CN" sz="2800" b="1" dirty="0">
              <a:solidFill>
                <a:schemeClr val="bg1"/>
              </a:solidFill>
              <a:latin typeface="Times New Roman" pitchFamily="18" charset="0"/>
              <a:ea typeface="+mj-ea"/>
              <a:cs typeface="Times New Roman" pitchFamily="18" charset="0"/>
            </a:endParaRPr>
          </a:p>
          <a:p>
            <a:pPr lvl="0" algn="ctr">
              <a:lnSpc>
                <a:spcPct val="90000"/>
              </a:lnSpc>
              <a:spcBef>
                <a:spcPct val="0"/>
              </a:spcBef>
              <a:defRPr/>
            </a:pPr>
            <a:r>
              <a:rPr lang="en-US" altLang="zh-CN" b="1" dirty="0">
                <a:solidFill>
                  <a:schemeClr val="bg1"/>
                </a:solidFill>
                <a:latin typeface="Times New Roman" pitchFamily="18" charset="0"/>
                <a:ea typeface="+mj-ea"/>
                <a:cs typeface="Times New Roman" pitchFamily="18" charset="0"/>
              </a:rPr>
              <a:t/>
            </a:r>
            <a:br>
              <a:rPr lang="en-US" altLang="zh-CN" b="1" dirty="0">
                <a:solidFill>
                  <a:schemeClr val="bg1"/>
                </a:solidFill>
                <a:latin typeface="Times New Roman" pitchFamily="18" charset="0"/>
                <a:ea typeface="+mj-ea"/>
                <a:cs typeface="Times New Roman" pitchFamily="18" charset="0"/>
              </a:rPr>
            </a:br>
            <a:r>
              <a:rPr lang="en-US" altLang="zh-CN" b="1" dirty="0">
                <a:solidFill>
                  <a:schemeClr val="bg1"/>
                </a:solidFill>
                <a:latin typeface="Times New Roman" pitchFamily="18" charset="0"/>
                <a:ea typeface="+mj-ea"/>
                <a:cs typeface="Times New Roman" pitchFamily="18" charset="0"/>
              </a:rPr>
              <a:t> Course Code : </a:t>
            </a:r>
            <a:r>
              <a:rPr lang="en-US" altLang="zh-CN" b="1" dirty="0" smtClean="0">
                <a:solidFill>
                  <a:schemeClr val="bg1"/>
                </a:solidFill>
                <a:latin typeface="Times New Roman" pitchFamily="18" charset="0"/>
                <a:ea typeface="+mj-ea"/>
                <a:cs typeface="Times New Roman" pitchFamily="18" charset="0"/>
              </a:rPr>
              <a:t>BTCS2401</a:t>
            </a:r>
            <a:r>
              <a:rPr lang="en-US" altLang="zh-CN" b="1" dirty="0">
                <a:solidFill>
                  <a:schemeClr val="bg1"/>
                </a:solidFill>
                <a:latin typeface="Times New Roman" pitchFamily="18" charset="0"/>
                <a:ea typeface="+mj-ea"/>
                <a:cs typeface="Times New Roman" pitchFamily="18" charset="0"/>
              </a:rPr>
              <a:t>		                                  Course Name: </a:t>
            </a:r>
            <a:r>
              <a:rPr lang="en-US" altLang="zh-CN" b="1" dirty="0" smtClean="0">
                <a:solidFill>
                  <a:schemeClr val="bg1"/>
                </a:solidFill>
                <a:latin typeface="Times New Roman" pitchFamily="18" charset="0"/>
                <a:ea typeface="+mj-ea"/>
                <a:cs typeface="Times New Roman" pitchFamily="18" charset="0"/>
              </a:rPr>
              <a:t>Computer Graphics</a:t>
            </a:r>
            <a:endParaRPr kumimoji="0" lang="zh-CN" altLang="en-US"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xmlns="" val="1214618944"/>
      </p:ext>
    </p:extLst>
  </p:cSld>
  <p:clrMapOvr>
    <a:masterClrMapping/>
  </p:clrMapOvr>
  <p:transition advTm="2418"/>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3" name="TextBox 12"/>
          <p:cNvSpPr txBox="1"/>
          <p:nvPr/>
        </p:nvSpPr>
        <p:spPr>
          <a:xfrm>
            <a:off x="918754" y="1269274"/>
            <a:ext cx="10485120" cy="1200329"/>
          </a:xfrm>
          <a:prstGeom prst="rect">
            <a:avLst/>
          </a:prstGeom>
          <a:noFill/>
        </p:spPr>
        <p:txBody>
          <a:bodyPr wrap="square" rtlCol="0">
            <a:spAutoFit/>
          </a:bodyPr>
          <a:lstStyle/>
          <a:p>
            <a:pPr algn="ctr"/>
            <a:r>
              <a:rPr lang="en-US" sz="2400" dirty="0"/>
              <a:t>The most general mechanism by which a surface gives diffuse reflection does not involve </a:t>
            </a:r>
            <a:r>
              <a:rPr lang="en-US" sz="2400" i="1" dirty="0"/>
              <a:t>exactly</a:t>
            </a:r>
            <a:r>
              <a:rPr lang="en-US" sz="2400" dirty="0"/>
              <a:t> the surface: most of the light is contributed by scattering centers beneath the surface</a:t>
            </a: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nos"/>
                <a:ea typeface="+mj-ea"/>
                <a:cs typeface="+mj-cs"/>
              </a:rPr>
              <a:t>Name of the Faculty: </a:t>
            </a:r>
            <a:r>
              <a:rPr lang="en-US" altLang="zh-CN" b="1" dirty="0" smtClean="0">
                <a:solidFill>
                  <a:schemeClr val="bg1"/>
                </a:solidFill>
                <a:latin typeface="Tinos"/>
              </a:rPr>
              <a:t>Suman Devi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BTCS2401</a:t>
            </a:r>
            <a:r>
              <a:rPr lang="en-US" altLang="zh-CN" b="1" dirty="0">
                <a:solidFill>
                  <a:schemeClr val="bg1"/>
                </a:solidFill>
                <a:latin typeface="Tinos"/>
                <a:ea typeface="+mj-ea"/>
                <a:cs typeface="+mj-cs"/>
              </a:rPr>
              <a:t>		                                  Course Name: </a:t>
            </a:r>
            <a:r>
              <a:rPr lang="en-US" altLang="zh-CN" b="1" dirty="0" smtClean="0">
                <a:solidFill>
                  <a:schemeClr val="bg1"/>
                </a:solidFill>
                <a:latin typeface="Tinos"/>
                <a:ea typeface="+mj-ea"/>
                <a:cs typeface="+mj-cs"/>
              </a:rPr>
              <a:t>Computer Graphics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Content Placeholder 3">
            <a:extLst>
              <a:ext uri="{FF2B5EF4-FFF2-40B4-BE49-F238E27FC236}">
                <a16:creationId xmlns:a16="http://schemas.microsoft.com/office/drawing/2014/main" xmlns="" id="{BCDE8386-A5E4-444A-937D-D197607DC5A1}"/>
              </a:ext>
            </a:extLst>
          </p:cNvPr>
          <p:cNvPicPr>
            <a:picLocks noChangeAspect="1"/>
          </p:cNvPicPr>
          <p:nvPr/>
        </p:nvPicPr>
        <p:blipFill>
          <a:blip r:embed="rId3"/>
          <a:stretch>
            <a:fillRect/>
          </a:stretch>
        </p:blipFill>
        <p:spPr>
          <a:xfrm>
            <a:off x="4895785" y="2830157"/>
            <a:ext cx="2400423" cy="2844946"/>
          </a:xfrm>
          <a:prstGeom prst="rect">
            <a:avLst/>
          </a:prstGeom>
        </p:spPr>
      </p:pic>
    </p:spTree>
    <p:extLst>
      <p:ext uri="{BB962C8B-B14F-4D97-AF65-F5344CB8AC3E}">
        <p14:creationId xmlns:p14="http://schemas.microsoft.com/office/powerpoint/2010/main" xmlns="" val="1363054858"/>
      </p:ext>
    </p:extLst>
  </p:cSld>
  <p:clrMapOvr>
    <a:masterClrMapping/>
  </p:clrMapOvr>
  <p:transition advTm="2418"/>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518</TotalTime>
  <Words>648</Words>
  <Application>Microsoft Office PowerPoint</Application>
  <PresentationFormat>Custom</PresentationFormat>
  <Paragraphs>133</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THIRU</cp:lastModifiedBy>
  <cp:revision>83</cp:revision>
  <dcterms:created xsi:type="dcterms:W3CDTF">2020-05-05T09:43:45Z</dcterms:created>
  <dcterms:modified xsi:type="dcterms:W3CDTF">2020-11-25T11:27:28Z</dcterms:modified>
</cp:coreProperties>
</file>