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13" r:id="rId2"/>
    <p:sldMasterId id="2147483726" r:id="rId3"/>
    <p:sldMasterId id="2147483767" r:id="rId4"/>
  </p:sldMasterIdLst>
  <p:notesMasterIdLst>
    <p:notesMasterId r:id="rId86"/>
  </p:notesMasterIdLst>
  <p:sldIdLst>
    <p:sldId id="256" r:id="rId5"/>
    <p:sldId id="437" r:id="rId6"/>
    <p:sldId id="438" r:id="rId7"/>
    <p:sldId id="439" r:id="rId8"/>
    <p:sldId id="440" r:id="rId9"/>
    <p:sldId id="441" r:id="rId10"/>
    <p:sldId id="442" r:id="rId11"/>
    <p:sldId id="443" r:id="rId12"/>
    <p:sldId id="474" r:id="rId13"/>
    <p:sldId id="444" r:id="rId14"/>
    <p:sldId id="445" r:id="rId15"/>
    <p:sldId id="446" r:id="rId16"/>
    <p:sldId id="447" r:id="rId17"/>
    <p:sldId id="448" r:id="rId18"/>
    <p:sldId id="449" r:id="rId19"/>
    <p:sldId id="475" r:id="rId20"/>
    <p:sldId id="450" r:id="rId21"/>
    <p:sldId id="451" r:id="rId22"/>
    <p:sldId id="452" r:id="rId23"/>
    <p:sldId id="453" r:id="rId24"/>
    <p:sldId id="454" r:id="rId25"/>
    <p:sldId id="455" r:id="rId26"/>
    <p:sldId id="456" r:id="rId27"/>
    <p:sldId id="457" r:id="rId28"/>
    <p:sldId id="458" r:id="rId29"/>
    <p:sldId id="459" r:id="rId30"/>
    <p:sldId id="460" r:id="rId31"/>
    <p:sldId id="461" r:id="rId32"/>
    <p:sldId id="476" r:id="rId33"/>
    <p:sldId id="462" r:id="rId34"/>
    <p:sldId id="463" r:id="rId35"/>
    <p:sldId id="464" r:id="rId36"/>
    <p:sldId id="465" r:id="rId37"/>
    <p:sldId id="466" r:id="rId38"/>
    <p:sldId id="640" r:id="rId39"/>
    <p:sldId id="467" r:id="rId40"/>
    <p:sldId id="468" r:id="rId41"/>
    <p:sldId id="469" r:id="rId42"/>
    <p:sldId id="470" r:id="rId43"/>
    <p:sldId id="471" r:id="rId44"/>
    <p:sldId id="472" r:id="rId45"/>
    <p:sldId id="641" r:id="rId46"/>
    <p:sldId id="642" r:id="rId47"/>
    <p:sldId id="643" r:id="rId48"/>
    <p:sldId id="473" r:id="rId49"/>
    <p:sldId id="644" r:id="rId50"/>
    <p:sldId id="645" r:id="rId51"/>
    <p:sldId id="646" r:id="rId52"/>
    <p:sldId id="647" r:id="rId53"/>
    <p:sldId id="648" r:id="rId54"/>
    <p:sldId id="649" r:id="rId55"/>
    <p:sldId id="650" r:id="rId56"/>
    <p:sldId id="490" r:id="rId57"/>
    <p:sldId id="651" r:id="rId58"/>
    <p:sldId id="652" r:id="rId59"/>
    <p:sldId id="491" r:id="rId60"/>
    <p:sldId id="653" r:id="rId61"/>
    <p:sldId id="493" r:id="rId62"/>
    <p:sldId id="494" r:id="rId63"/>
    <p:sldId id="495" r:id="rId64"/>
    <p:sldId id="496" r:id="rId65"/>
    <p:sldId id="497" r:id="rId66"/>
    <p:sldId id="498" r:id="rId67"/>
    <p:sldId id="499" r:id="rId68"/>
    <p:sldId id="500" r:id="rId69"/>
    <p:sldId id="501" r:id="rId70"/>
    <p:sldId id="502" r:id="rId71"/>
    <p:sldId id="503" r:id="rId72"/>
    <p:sldId id="504" r:id="rId73"/>
    <p:sldId id="505" r:id="rId74"/>
    <p:sldId id="506" r:id="rId75"/>
    <p:sldId id="507" r:id="rId76"/>
    <p:sldId id="513" r:id="rId77"/>
    <p:sldId id="508" r:id="rId78"/>
    <p:sldId id="514" r:id="rId79"/>
    <p:sldId id="515" r:id="rId80"/>
    <p:sldId id="509" r:id="rId81"/>
    <p:sldId id="512" r:id="rId82"/>
    <p:sldId id="516" r:id="rId83"/>
    <p:sldId id="399" r:id="rId84"/>
    <p:sldId id="400" r:id="rId85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tableStyles" Target="tableStyles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27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27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27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28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9D53CA7-E093-4F96-9829-A7FED3342B05}" type="slidenum">
              <a:rPr lang="de-DE" sz="1400" b="0" strike="noStrike" spc="-1">
                <a:latin typeface="Times New Roman"/>
              </a:rPr>
              <a:pPr algn="r"/>
              <a:t>‹#›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CustomShape 1"/>
          <p:cNvSpPr/>
          <p:nvPr/>
        </p:nvSpPr>
        <p:spPr>
          <a:xfrm>
            <a:off x="4021200" y="9721080"/>
            <a:ext cx="307548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41D8A27F-93D2-4DF5-9B17-D56E18EAB121}" type="slidenum">
              <a:rPr lang="de-DE" sz="1300" b="0" strike="noStrike" spc="-1">
                <a:solidFill>
                  <a:srgbClr val="000000"/>
                </a:solidFill>
                <a:latin typeface="Arial"/>
              </a:rPr>
              <a:pPr algn="r">
                <a:lnSpc>
                  <a:spcPct val="100000"/>
                </a:lnSpc>
              </a:pPr>
              <a:t>1</a:t>
            </a:fld>
            <a:endParaRPr lang="de-DE" sz="1300" b="0" strike="noStrike" spc="-1">
              <a:latin typeface="Arial"/>
            </a:endParaRPr>
          </a:p>
        </p:txBody>
      </p:sp>
      <p:sp>
        <p:nvSpPr>
          <p:cNvPr id="143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5400"/>
          </a:xfrm>
          <a:prstGeom prst="rect">
            <a:avLst/>
          </a:prstGeom>
        </p:spPr>
      </p:sp>
      <p:sp>
        <p:nvSpPr>
          <p:cNvPr id="1440" name="PlaceHolder 3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8640" cy="460476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5400"/>
          </a:xfrm>
          <a:prstGeom prst="rect">
            <a:avLst/>
          </a:prstGeom>
        </p:spPr>
      </p:sp>
      <p:sp>
        <p:nvSpPr>
          <p:cNvPr id="1571" name="PlaceHolder 2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8640" cy="460476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572" name="CustomShape 3"/>
          <p:cNvSpPr/>
          <p:nvPr/>
        </p:nvSpPr>
        <p:spPr>
          <a:xfrm>
            <a:off x="4021200" y="9721080"/>
            <a:ext cx="307548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BA3E7819-FBE1-490C-9778-E33F744E4159}" type="slidenum">
              <a:rPr lang="de-DE" sz="13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80</a:t>
            </a:fld>
            <a:endParaRPr lang="de-DE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0A5983-8D96-44CA-BDB6-D5696141DB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5471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0A5983-8D96-44CA-BDB6-D5696141DB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5471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017BD6-A2FB-4E93-98F2-FF01B382422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017BD6-A2FB-4E93-98F2-FF01B382422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1DD5B7-B6AB-46E9-ABEB-FD0C18685FF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9BB71B-0365-463A-8558-B60906EE0FE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93D2EC-24B4-4AB4-B939-41EB0D00261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94C088-B2E8-42AF-B3AB-8FFB26AEABC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ubTitle"/>
          </p:nvPr>
        </p:nvSpPr>
        <p:spPr>
          <a:xfrm>
            <a:off x="457200" y="277920"/>
            <a:ext cx="8228880" cy="528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3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3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ubTitle"/>
          </p:nvPr>
        </p:nvSpPr>
        <p:spPr>
          <a:xfrm>
            <a:off x="457200" y="277920"/>
            <a:ext cx="8228880" cy="528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7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7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>
              <a:solidFill>
                <a:srgbClr val="CCCCFF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rgbClr val="CCCCFF"/>
              </a:solidFill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 sz="1200">
                <a:solidFill>
                  <a:srgbClr val="CCCCFF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algn="ctr">
              <a:defRPr>
                <a:solidFill>
                  <a:srgbClr val="CCCCFF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>
                <a:solidFill>
                  <a:srgbClr val="CCCCFF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A59DD61B-24E2-4783-961E-4F2F9D4AFE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5596040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16019-109D-4631-9569-2231AAE021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7722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51105-FA98-41CE-98B6-B8C771112B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262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C03DC-94B7-4B37-B48C-4BEAA0ED99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76485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029ED-CD18-4E30-88B2-B1129B2DA7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36183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4956E-300C-4FCF-A866-B685CC19D6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04301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54BC2-F888-44AB-98D5-27617C40A2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74435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84047-007F-40DD-8DD5-B97B1D91E0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95560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6CD59-BD38-476F-A78D-5FE486B77F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600403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44A88-52C5-4B31-9818-C9B7BBB4A4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39407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EDA37-BAA2-4A89-848C-06D4584AA2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88394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13843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038600" cy="19812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4038600"/>
            <a:ext cx="4038600" cy="19812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2D Geometric Transformations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D4172-F1EB-435E-8241-51B273E328F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6890907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13843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2D Geometric Transformations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C9BD8-AC5C-4DD0-B6F6-A6822202BEE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84905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7920"/>
            <a:ext cx="8228880" cy="528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-9360" y="-7200"/>
            <a:ext cx="9162360" cy="1040760"/>
          </a:xfrm>
          <a:custGeom>
            <a:avLst/>
            <a:gdLst/>
            <a:ahLst/>
            <a:cxn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4381560" y="-7200"/>
            <a:ext cx="4761720" cy="637560"/>
          </a:xfrm>
          <a:custGeom>
            <a:avLst/>
            <a:gdLst/>
            <a:ahLst/>
            <a:cxn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" name="Group 3"/>
          <p:cNvGrpSpPr/>
          <p:nvPr/>
        </p:nvGrpSpPr>
        <p:grpSpPr>
          <a:xfrm>
            <a:off x="-29160" y="-16920"/>
            <a:ext cx="9197280" cy="1085760"/>
            <a:chOff x="-29160" y="-16920"/>
            <a:chExt cx="9197280" cy="1085760"/>
          </a:xfrm>
        </p:grpSpPr>
        <p:sp>
          <p:nvSpPr>
            <p:cNvPr id="3" name="CustomShape 4"/>
            <p:cNvSpPr/>
            <p:nvPr/>
          </p:nvSpPr>
          <p:spPr>
            <a:xfrm rot="21435600">
              <a:off x="-18720" y="201600"/>
              <a:ext cx="9162360" cy="648360"/>
            </a:xfrm>
            <a:custGeom>
              <a:avLst/>
              <a:gdLst/>
              <a:ahLst/>
              <a:cxn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 rot="21435600">
              <a:off x="-14040" y="275040"/>
              <a:ext cx="9174960" cy="529560"/>
            </a:xfrm>
            <a:custGeom>
              <a:avLst/>
              <a:gdLst/>
              <a:ahLst/>
              <a:cxn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 cstate="print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380880" y="228600"/>
            <a:ext cx="8228880" cy="608760"/>
          </a:xfrm>
          <a:custGeom>
            <a:avLst/>
            <a:gdLst/>
            <a:ahLst/>
            <a:cxnLst/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 cstate="print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380880" y="228600"/>
            <a:ext cx="8228880" cy="608760"/>
          </a:xfrm>
          <a:custGeom>
            <a:avLst/>
            <a:gdLst/>
            <a:ahLst/>
            <a:cxnLst/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PlaceHolder 2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>
              <a:solidFill>
                <a:srgbClr val="CCCCFF"/>
              </a:solidFill>
            </a:endParaRPr>
          </a:p>
        </p:txBody>
      </p:sp>
      <p:sp>
        <p:nvSpPr>
          <p:cNvPr id="1230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988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6699F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  <p:sp>
        <p:nvSpPr>
          <p:cNvPr id="1230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6699FF"/>
                </a:solidFill>
                <a:latin typeface="Arial" charset="0"/>
              </a:defRPr>
            </a:lvl1pPr>
          </a:lstStyle>
          <a:p>
            <a:pPr>
              <a:defRPr/>
            </a:pPr>
            <a:fld id="{ED93E222-B967-49AA-BD19-7A07966DEB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4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2305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641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6699FF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6436457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rgbClr val="003399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q"/>
        <a:defRPr sz="2600">
          <a:solidFill>
            <a:srgbClr val="003399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rgbClr val="003399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rgbClr val="003399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rgbClr val="003399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rgbClr val="003399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rgbClr val="003399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rgbClr val="003399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rgbClr val="003399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oleObject" Target="../embeddings/oleObject8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oleObject" Target="../embeddings/oleObject1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oleObject" Target="../embeddings/oleObject1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oleObject" Target="../embeddings/oleObject1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oleObject" Target="../embeddings/oleObject16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4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oleObject" Target="../embeddings/oleObject18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oleObject" Target="../embeddings/oleObject2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oleObject" Target="../embeddings/oleObject22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5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7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oleObject" Target="../embeddings/oleObject29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oleObject" Target="../embeddings/oleObject31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5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5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5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9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Picture 11"/>
          <p:cNvPicPr/>
          <p:nvPr/>
        </p:nvPicPr>
        <p:blipFill>
          <a:blip r:embed="rId3" cstate="print"/>
          <a:stretch/>
        </p:blipFill>
        <p:spPr>
          <a:xfrm>
            <a:off x="154080" y="179280"/>
            <a:ext cx="8836920" cy="6498360"/>
          </a:xfrm>
          <a:prstGeom prst="rect">
            <a:avLst/>
          </a:prstGeom>
          <a:ln>
            <a:noFill/>
          </a:ln>
        </p:spPr>
      </p:pic>
      <p:sp>
        <p:nvSpPr>
          <p:cNvPr id="282" name="CustomShape 1"/>
          <p:cNvSpPr/>
          <p:nvPr/>
        </p:nvSpPr>
        <p:spPr>
          <a:xfrm>
            <a:off x="2895480" y="179280"/>
            <a:ext cx="390456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2001"/>
              </a:spcBef>
            </a:pPr>
            <a:r>
              <a:rPr lang="de-DE" sz="4000" b="0" strike="noStrike" spc="-1">
                <a:solidFill>
                  <a:srgbClr val="000000"/>
                </a:solidFill>
                <a:latin typeface="Arial Black"/>
                <a:ea typeface="DejaVu Sans"/>
              </a:rPr>
              <a:t>CSE 411 </a:t>
            </a:r>
            <a:endParaRPr lang="de-DE" sz="4000" b="0" strike="noStrike" spc="-1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2842200" y="2889360"/>
            <a:ext cx="34041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b="0" strike="noStrike" spc="-1">
                <a:solidFill>
                  <a:srgbClr val="000000"/>
                </a:solidFill>
                <a:latin typeface="Arial Black"/>
                <a:ea typeface="DejaVu Sans"/>
              </a:rPr>
              <a:t>Computer Graphics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1008000" y="3606840"/>
            <a:ext cx="7703640" cy="76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de-DE" sz="2200" b="0" strike="noStrike" spc="-1" dirty="0" err="1">
                <a:solidFill>
                  <a:srgbClr val="C7EFF6"/>
                </a:solidFill>
                <a:latin typeface="Arial"/>
                <a:ea typeface="Microsoft YaHei"/>
              </a:rPr>
              <a:t>Lecture</a:t>
            </a:r>
            <a:r>
              <a:rPr lang="de-DE" sz="2200" b="0" strike="noStrike" spc="-1" dirty="0">
                <a:solidFill>
                  <a:srgbClr val="C7EFF6"/>
                </a:solidFill>
                <a:latin typeface="Arial"/>
                <a:ea typeface="Microsoft YaHei"/>
              </a:rPr>
              <a:t> #</a:t>
            </a:r>
            <a:r>
              <a:rPr lang="tr-TR" sz="2200" b="0" strike="noStrike" spc="-1" dirty="0">
                <a:solidFill>
                  <a:srgbClr val="C7EFF6"/>
                </a:solidFill>
                <a:latin typeface="Arial"/>
                <a:ea typeface="Microsoft YaHei"/>
              </a:rPr>
              <a:t>6 2D Geometric Transformations</a:t>
            </a:r>
            <a:endParaRPr lang="de-DE" sz="2200" spc="-1" dirty="0">
              <a:solidFill>
                <a:srgbClr val="C7EFF6"/>
              </a:solidFill>
              <a:latin typeface="Arial"/>
              <a:ea typeface="Microsoft YaHei"/>
            </a:endParaRPr>
          </a:p>
          <a:p>
            <a:pPr algn="ctr">
              <a:lnSpc>
                <a:spcPct val="100000"/>
              </a:lnSpc>
            </a:pPr>
            <a:endParaRPr lang="de-DE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2200" b="0" strike="noStrike" spc="-1" dirty="0">
              <a:latin typeface="Arial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609480" y="4514760"/>
            <a:ext cx="8152560" cy="112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de-DE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Prepared &amp; Presented by Asst. Prof. Dr. Samsun M. BAŞARICI</a:t>
            </a:r>
            <a:endParaRPr lang="de-DE" sz="2400" b="0" strike="noStrike" spc="-1">
              <a:latin typeface="Arial"/>
            </a:endParaRPr>
          </a:p>
        </p:txBody>
      </p:sp>
      <p:pic>
        <p:nvPicPr>
          <p:cNvPr id="286" name="Grafik 8"/>
          <p:cNvPicPr/>
          <p:nvPr/>
        </p:nvPicPr>
        <p:blipFill>
          <a:blip r:embed="rId4" cstate="print"/>
          <a:stretch/>
        </p:blipFill>
        <p:spPr>
          <a:xfrm>
            <a:off x="8522640" y="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287" name="Grafik 9"/>
          <p:cNvPicPr/>
          <p:nvPr/>
        </p:nvPicPr>
        <p:blipFill>
          <a:blip r:embed="rId5" cstate="print"/>
          <a:stretch/>
        </p:blipFill>
        <p:spPr>
          <a:xfrm>
            <a:off x="0" y="0"/>
            <a:ext cx="564120" cy="564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700213"/>
            <a:ext cx="7859712" cy="4114800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2D Rotation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At first, suppose the pivot point is at the origin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   x’=r </a:t>
            </a:r>
            <a:r>
              <a:rPr lang="en-US" sz="2400" dirty="0" err="1">
                <a:solidFill>
                  <a:schemeClr val="bg1"/>
                </a:solidFill>
              </a:rPr>
              <a:t>cos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θ+Φ</a:t>
            </a:r>
            <a:r>
              <a:rPr lang="en-US" sz="2400" dirty="0">
                <a:solidFill>
                  <a:schemeClr val="bg1"/>
                </a:solidFill>
              </a:rPr>
              <a:t>) = r </a:t>
            </a:r>
            <a:r>
              <a:rPr lang="en-US" sz="2400" dirty="0" err="1">
                <a:solidFill>
                  <a:schemeClr val="bg1"/>
                </a:solidFill>
              </a:rPr>
              <a:t>cos</a:t>
            </a:r>
            <a:r>
              <a:rPr lang="en-US" sz="2400" dirty="0">
                <a:solidFill>
                  <a:schemeClr val="bg1"/>
                </a:solidFill>
              </a:rPr>
              <a:t> θ </a:t>
            </a:r>
            <a:r>
              <a:rPr lang="en-US" sz="2400" dirty="0" err="1">
                <a:solidFill>
                  <a:schemeClr val="bg1"/>
                </a:solidFill>
              </a:rPr>
              <a:t>cos</a:t>
            </a:r>
            <a:r>
              <a:rPr lang="en-US" sz="2400" dirty="0">
                <a:solidFill>
                  <a:schemeClr val="bg1"/>
                </a:solidFill>
              </a:rPr>
              <a:t> Φ - r sin θ sin Φ</a:t>
            </a:r>
          </a:p>
          <a:p>
            <a:pPr lvl="1">
              <a:buFont typeface="Tahoma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	   y’=r sin(</a:t>
            </a:r>
            <a:r>
              <a:rPr lang="en-US" sz="2400" dirty="0" err="1">
                <a:solidFill>
                  <a:schemeClr val="bg1"/>
                </a:solidFill>
              </a:rPr>
              <a:t>θ+Φ</a:t>
            </a:r>
            <a:r>
              <a:rPr lang="en-US" sz="2400" dirty="0">
                <a:solidFill>
                  <a:schemeClr val="bg1"/>
                </a:solidFill>
              </a:rPr>
              <a:t>) = r </a:t>
            </a:r>
            <a:r>
              <a:rPr lang="en-US" sz="2400" dirty="0" err="1">
                <a:solidFill>
                  <a:schemeClr val="bg1"/>
                </a:solidFill>
              </a:rPr>
              <a:t>cos</a:t>
            </a:r>
            <a:r>
              <a:rPr lang="en-US" sz="2400" dirty="0">
                <a:solidFill>
                  <a:schemeClr val="bg1"/>
                </a:solidFill>
              </a:rPr>
              <a:t> θ sin Φ + r sin θ </a:t>
            </a:r>
            <a:r>
              <a:rPr lang="en-US" sz="2400" dirty="0" err="1">
                <a:solidFill>
                  <a:schemeClr val="bg1"/>
                </a:solidFill>
              </a:rPr>
              <a:t>cos</a:t>
            </a:r>
            <a:r>
              <a:rPr lang="en-US" sz="2400" dirty="0">
                <a:solidFill>
                  <a:schemeClr val="bg1"/>
                </a:solidFill>
              </a:rPr>
              <a:t> Φ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   x = r </a:t>
            </a:r>
            <a:r>
              <a:rPr lang="en-US" sz="2400" dirty="0" err="1">
                <a:solidFill>
                  <a:schemeClr val="bg1"/>
                </a:solidFill>
              </a:rPr>
              <a:t>cos</a:t>
            </a:r>
            <a:r>
              <a:rPr lang="en-US" sz="2400" dirty="0">
                <a:solidFill>
                  <a:schemeClr val="bg1"/>
                </a:solidFill>
              </a:rPr>
              <a:t> Φ, y = r sin Φ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   x’=x </a:t>
            </a:r>
            <a:r>
              <a:rPr lang="en-US" sz="2400" dirty="0" err="1">
                <a:solidFill>
                  <a:schemeClr val="bg1"/>
                </a:solidFill>
              </a:rPr>
              <a:t>cos</a:t>
            </a:r>
            <a:r>
              <a:rPr lang="en-US" sz="2400" dirty="0">
                <a:solidFill>
                  <a:schemeClr val="bg1"/>
                </a:solidFill>
              </a:rPr>
              <a:t> θ - y sin θ</a:t>
            </a:r>
          </a:p>
          <a:p>
            <a:pPr lvl="1">
              <a:buFont typeface="Tahoma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	   y’=x sin θ + y </a:t>
            </a:r>
            <a:r>
              <a:rPr lang="en-US" sz="2400" dirty="0" err="1">
                <a:solidFill>
                  <a:schemeClr val="bg1"/>
                </a:solidFill>
              </a:rPr>
              <a:t>cos</a:t>
            </a:r>
            <a:r>
              <a:rPr lang="en-US" sz="2400" dirty="0">
                <a:solidFill>
                  <a:schemeClr val="bg1"/>
                </a:solidFill>
              </a:rPr>
              <a:t> θ</a:t>
            </a:r>
          </a:p>
          <a:p>
            <a:pPr lvl="1">
              <a:buFont typeface="Tahoma" pitchFamily="34" charset="0"/>
              <a:buNone/>
            </a:pPr>
            <a:endParaRPr lang="en-US" sz="2400" dirty="0"/>
          </a:p>
        </p:txBody>
      </p:sp>
      <p:grpSp>
        <p:nvGrpSpPr>
          <p:cNvPr id="394264" name="Group 24"/>
          <p:cNvGrpSpPr>
            <a:grpSpLocks/>
          </p:cNvGrpSpPr>
          <p:nvPr/>
        </p:nvGrpSpPr>
        <p:grpSpPr bwMode="auto">
          <a:xfrm>
            <a:off x="755650" y="4652963"/>
            <a:ext cx="2665413" cy="1944687"/>
            <a:chOff x="522" y="2519"/>
            <a:chExt cx="1679" cy="1225"/>
          </a:xfrm>
        </p:grpSpPr>
        <p:sp>
          <p:nvSpPr>
            <p:cNvPr id="394247" name="Line 7"/>
            <p:cNvSpPr>
              <a:spLocks noChangeShapeType="1"/>
            </p:cNvSpPr>
            <p:nvPr/>
          </p:nvSpPr>
          <p:spPr bwMode="auto">
            <a:xfrm flipV="1">
              <a:off x="658" y="2519"/>
              <a:ext cx="0" cy="122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4248" name="Line 8"/>
            <p:cNvSpPr>
              <a:spLocks noChangeShapeType="1"/>
            </p:cNvSpPr>
            <p:nvPr/>
          </p:nvSpPr>
          <p:spPr bwMode="auto">
            <a:xfrm flipV="1">
              <a:off x="522" y="3653"/>
              <a:ext cx="1679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4250" name="Line 10"/>
            <p:cNvSpPr>
              <a:spLocks noChangeShapeType="1"/>
            </p:cNvSpPr>
            <p:nvPr/>
          </p:nvSpPr>
          <p:spPr bwMode="auto">
            <a:xfrm flipV="1">
              <a:off x="657" y="3339"/>
              <a:ext cx="908" cy="318"/>
            </a:xfrm>
            <a:prstGeom prst="line">
              <a:avLst/>
            </a:prstGeom>
            <a:ln>
              <a:headEnd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4253" name="Arc 13"/>
            <p:cNvSpPr>
              <a:spLocks/>
            </p:cNvSpPr>
            <p:nvPr/>
          </p:nvSpPr>
          <p:spPr bwMode="auto">
            <a:xfrm rot="19102299" flipV="1">
              <a:off x="975" y="3495"/>
              <a:ext cx="91" cy="23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4254" name="Text Box 14"/>
            <p:cNvSpPr txBox="1">
              <a:spLocks noChangeArrowheads="1"/>
            </p:cNvSpPr>
            <p:nvPr/>
          </p:nvSpPr>
          <p:spPr bwMode="auto">
            <a:xfrm>
              <a:off x="1066" y="3430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B050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Φ</a:t>
              </a:r>
            </a:p>
          </p:txBody>
        </p:sp>
        <p:sp>
          <p:nvSpPr>
            <p:cNvPr id="394255" name="Text Box 15"/>
            <p:cNvSpPr txBox="1">
              <a:spLocks noChangeArrowheads="1"/>
            </p:cNvSpPr>
            <p:nvPr/>
          </p:nvSpPr>
          <p:spPr bwMode="auto">
            <a:xfrm>
              <a:off x="1565" y="3158"/>
              <a:ext cx="3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B0506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(x,y)</a:t>
              </a:r>
            </a:p>
          </p:txBody>
        </p:sp>
        <p:sp>
          <p:nvSpPr>
            <p:cNvPr id="394256" name="Rectangle 16"/>
            <p:cNvSpPr>
              <a:spLocks noChangeArrowheads="1"/>
            </p:cNvSpPr>
            <p:nvPr/>
          </p:nvSpPr>
          <p:spPr bwMode="auto">
            <a:xfrm>
              <a:off x="1247" y="3203"/>
              <a:ext cx="1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B0506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394257" name="Line 17"/>
            <p:cNvSpPr>
              <a:spLocks noChangeShapeType="1"/>
            </p:cNvSpPr>
            <p:nvPr/>
          </p:nvSpPr>
          <p:spPr bwMode="auto">
            <a:xfrm>
              <a:off x="1565" y="3339"/>
              <a:ext cx="0" cy="318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4258" name="Line 18"/>
            <p:cNvSpPr>
              <a:spLocks noChangeShapeType="1"/>
            </p:cNvSpPr>
            <p:nvPr/>
          </p:nvSpPr>
          <p:spPr bwMode="auto">
            <a:xfrm flipV="1">
              <a:off x="657" y="2931"/>
              <a:ext cx="409" cy="726"/>
            </a:xfrm>
            <a:prstGeom prst="line">
              <a:avLst/>
            </a:prstGeom>
            <a:ln>
              <a:headEnd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4259" name="Rectangle 19"/>
            <p:cNvSpPr>
              <a:spLocks noChangeArrowheads="1"/>
            </p:cNvSpPr>
            <p:nvPr/>
          </p:nvSpPr>
          <p:spPr bwMode="auto">
            <a:xfrm>
              <a:off x="703" y="3113"/>
              <a:ext cx="1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B0506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394260" name="Line 20"/>
            <p:cNvSpPr>
              <a:spLocks noChangeShapeType="1"/>
            </p:cNvSpPr>
            <p:nvPr/>
          </p:nvSpPr>
          <p:spPr bwMode="auto">
            <a:xfrm>
              <a:off x="1066" y="2931"/>
              <a:ext cx="0" cy="726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4261" name="Text Box 21"/>
            <p:cNvSpPr txBox="1">
              <a:spLocks noChangeArrowheads="1"/>
            </p:cNvSpPr>
            <p:nvPr/>
          </p:nvSpPr>
          <p:spPr bwMode="auto">
            <a:xfrm>
              <a:off x="1111" y="3067"/>
              <a:ext cx="1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B0506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θ</a:t>
              </a:r>
            </a:p>
          </p:txBody>
        </p:sp>
        <p:sp>
          <p:nvSpPr>
            <p:cNvPr id="394262" name="Arc 22"/>
            <p:cNvSpPr>
              <a:spLocks/>
            </p:cNvSpPr>
            <p:nvPr/>
          </p:nvSpPr>
          <p:spPr bwMode="auto">
            <a:xfrm rot="19102299" flipV="1">
              <a:off x="1045" y="3088"/>
              <a:ext cx="66" cy="37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4263" name="Text Box 23"/>
            <p:cNvSpPr txBox="1">
              <a:spLocks noChangeArrowheads="1"/>
            </p:cNvSpPr>
            <p:nvPr/>
          </p:nvSpPr>
          <p:spPr bwMode="auto">
            <a:xfrm>
              <a:off x="930" y="2659"/>
              <a:ext cx="4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B0506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(x’,y’)</a:t>
              </a:r>
            </a:p>
          </p:txBody>
        </p:sp>
      </p:grp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2100"/>
            <a:ext cx="8686800" cy="1384300"/>
          </a:xfrm>
        </p:spPr>
        <p:txBody>
          <a:bodyPr/>
          <a:lstStyle/>
          <a:p>
            <a:r>
              <a:rPr lang="en-US" sz="4000" b="1" dirty="0"/>
              <a:t>Basic 2D Geometric Transformations</a:t>
            </a:r>
            <a:r>
              <a:rPr lang="tr-TR" sz="4000" b="1" dirty="0"/>
              <a:t> (cont.)</a:t>
            </a:r>
            <a:endParaRPr lang="en-US" sz="4000" b="1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2C9BD8-AC5C-4DD0-B6F6-A6822202BEE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20" name="Grafik 8">
            <a:extLst>
              <a:ext uri="{FF2B5EF4-FFF2-40B4-BE49-F238E27FC236}">
                <a16:creationId xmlns="" xmlns:a16="http://schemas.microsoft.com/office/drawing/2014/main" id="{8DDBDB20-9727-49F6-9923-A5AC39839871}"/>
              </a:ext>
            </a:extLst>
          </p:cNvPr>
          <p:cNvPicPr/>
          <p:nvPr/>
        </p:nvPicPr>
        <p:blipFill>
          <a:blip r:embed="rId2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21" name="Grafik 9">
            <a:extLst>
              <a:ext uri="{FF2B5EF4-FFF2-40B4-BE49-F238E27FC236}">
                <a16:creationId xmlns="" xmlns:a16="http://schemas.microsoft.com/office/drawing/2014/main" id="{DD3DC368-3911-475A-BFAD-F1D25697706B}"/>
              </a:ext>
            </a:extLst>
          </p:cNvPr>
          <p:cNvPicPr/>
          <p:nvPr/>
        </p:nvPicPr>
        <p:blipFill>
          <a:blip r:embed="rId3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2" name="Fußzeilenplatzhalter 1">
            <a:extLst>
              <a:ext uri="{FF2B5EF4-FFF2-40B4-BE49-F238E27FC236}">
                <a16:creationId xmlns="" xmlns:a16="http://schemas.microsoft.com/office/drawing/2014/main" id="{8F096CC0-6C7B-4E9A-BEFE-42A8F3EF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460921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/>
              <a:t>Basic 2D Geometric Transformations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05000"/>
            <a:ext cx="7859713" cy="4114800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2D Rotation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P’=R·P</a:t>
            </a:r>
          </a:p>
          <a:p>
            <a:pPr lvl="1">
              <a:buFont typeface="Tahoma" pitchFamily="34" charset="0"/>
              <a:buNone/>
            </a:pPr>
            <a:r>
              <a:rPr lang="en-US" sz="2400" dirty="0"/>
              <a:t>	</a:t>
            </a:r>
          </a:p>
          <a:p>
            <a:pPr lvl="1">
              <a:buFont typeface="Tahoma" pitchFamily="34" charset="0"/>
              <a:buNone/>
            </a:pPr>
            <a:endParaRPr lang="en-US" sz="2400" dirty="0"/>
          </a:p>
        </p:txBody>
      </p:sp>
      <p:graphicFrame>
        <p:nvGraphicFramePr>
          <p:cNvPr id="395283" name="Object 19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1116012" y="2997200"/>
          <a:ext cx="3915297" cy="1117600"/>
        </p:xfrm>
        <a:graphic>
          <a:graphicData uri="http://schemas.openxmlformats.org/presentationml/2006/ole">
            <p:oleObj spid="_x0000_s16389" name="Formel" r:id="rId3" imgW="1333440" imgH="457200" progId="Equation.3">
              <p:embed/>
            </p:oleObj>
          </a:graphicData>
        </a:graphic>
      </p:graphicFrame>
      <p:grpSp>
        <p:nvGrpSpPr>
          <p:cNvPr id="20" name="Group 24"/>
          <p:cNvGrpSpPr>
            <a:grpSpLocks/>
          </p:cNvGrpSpPr>
          <p:nvPr/>
        </p:nvGrpSpPr>
        <p:grpSpPr bwMode="auto">
          <a:xfrm>
            <a:off x="755650" y="4652963"/>
            <a:ext cx="2665413" cy="1944687"/>
            <a:chOff x="522" y="2519"/>
            <a:chExt cx="1679" cy="1225"/>
          </a:xfrm>
        </p:grpSpPr>
        <p:sp>
          <p:nvSpPr>
            <p:cNvPr id="21" name="Line 7"/>
            <p:cNvSpPr>
              <a:spLocks noChangeShapeType="1"/>
            </p:cNvSpPr>
            <p:nvPr/>
          </p:nvSpPr>
          <p:spPr bwMode="auto">
            <a:xfrm flipV="1">
              <a:off x="658" y="2519"/>
              <a:ext cx="0" cy="122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V="1">
              <a:off x="522" y="3653"/>
              <a:ext cx="1679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 flipV="1">
              <a:off x="657" y="3339"/>
              <a:ext cx="908" cy="318"/>
            </a:xfrm>
            <a:prstGeom prst="line">
              <a:avLst/>
            </a:prstGeom>
            <a:ln>
              <a:headEnd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" name="Arc 13"/>
            <p:cNvSpPr>
              <a:spLocks/>
            </p:cNvSpPr>
            <p:nvPr/>
          </p:nvSpPr>
          <p:spPr bwMode="auto">
            <a:xfrm rot="19102299" flipV="1">
              <a:off x="975" y="3495"/>
              <a:ext cx="91" cy="23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Text Box 14"/>
            <p:cNvSpPr txBox="1">
              <a:spLocks noChangeArrowheads="1"/>
            </p:cNvSpPr>
            <p:nvPr/>
          </p:nvSpPr>
          <p:spPr bwMode="auto">
            <a:xfrm>
              <a:off x="1066" y="3430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B050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Φ</a:t>
              </a:r>
            </a:p>
          </p:txBody>
        </p:sp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1565" y="3158"/>
              <a:ext cx="3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B0506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(x,y)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1247" y="3203"/>
              <a:ext cx="1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B0506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1565" y="3339"/>
              <a:ext cx="0" cy="318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 flipV="1">
              <a:off x="657" y="2931"/>
              <a:ext cx="409" cy="726"/>
            </a:xfrm>
            <a:prstGeom prst="line">
              <a:avLst/>
            </a:prstGeom>
            <a:ln>
              <a:headEnd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" name="Rectangle 19"/>
            <p:cNvSpPr>
              <a:spLocks noChangeArrowheads="1"/>
            </p:cNvSpPr>
            <p:nvPr/>
          </p:nvSpPr>
          <p:spPr bwMode="auto">
            <a:xfrm>
              <a:off x="703" y="3113"/>
              <a:ext cx="1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B0506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31" name="Line 20"/>
            <p:cNvSpPr>
              <a:spLocks noChangeShapeType="1"/>
            </p:cNvSpPr>
            <p:nvPr/>
          </p:nvSpPr>
          <p:spPr bwMode="auto">
            <a:xfrm>
              <a:off x="1066" y="2931"/>
              <a:ext cx="0" cy="726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Text Box 21"/>
            <p:cNvSpPr txBox="1">
              <a:spLocks noChangeArrowheads="1"/>
            </p:cNvSpPr>
            <p:nvPr/>
          </p:nvSpPr>
          <p:spPr bwMode="auto">
            <a:xfrm>
              <a:off x="1111" y="3067"/>
              <a:ext cx="1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B0506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θ</a:t>
              </a:r>
            </a:p>
          </p:txBody>
        </p:sp>
        <p:sp>
          <p:nvSpPr>
            <p:cNvPr id="33" name="Arc 22"/>
            <p:cNvSpPr>
              <a:spLocks/>
            </p:cNvSpPr>
            <p:nvPr/>
          </p:nvSpPr>
          <p:spPr bwMode="auto">
            <a:xfrm rot="19102299" flipV="1">
              <a:off x="1045" y="3088"/>
              <a:ext cx="66" cy="37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>
              <a:headEnd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" name="Text Box 23"/>
            <p:cNvSpPr txBox="1">
              <a:spLocks noChangeArrowheads="1"/>
            </p:cNvSpPr>
            <p:nvPr/>
          </p:nvSpPr>
          <p:spPr bwMode="auto">
            <a:xfrm>
              <a:off x="930" y="2659"/>
              <a:ext cx="4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B0506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(x’,y’)</a:t>
              </a:r>
            </a:p>
          </p:txBody>
        </p:sp>
      </p:grp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2C9BD8-AC5C-4DD0-B6F6-A6822202BEE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35" name="Grafik 8">
            <a:extLst>
              <a:ext uri="{FF2B5EF4-FFF2-40B4-BE49-F238E27FC236}">
                <a16:creationId xmlns="" xmlns:a16="http://schemas.microsoft.com/office/drawing/2014/main" id="{96F94EEF-E6DE-4AD5-BD14-F0D4D89A7885}"/>
              </a:ext>
            </a:extLst>
          </p:cNvPr>
          <p:cNvPicPr/>
          <p:nvPr/>
        </p:nvPicPr>
        <p:blipFill>
          <a:blip r:embed="rId4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36" name="Grafik 9">
            <a:extLst>
              <a:ext uri="{FF2B5EF4-FFF2-40B4-BE49-F238E27FC236}">
                <a16:creationId xmlns="" xmlns:a16="http://schemas.microsoft.com/office/drawing/2014/main" id="{1E643DCD-FB56-458A-83A0-002641BADB10}"/>
              </a:ext>
            </a:extLst>
          </p:cNvPr>
          <p:cNvPicPr/>
          <p:nvPr/>
        </p:nvPicPr>
        <p:blipFill>
          <a:blip r:embed="rId5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E2DBAA8C-0D83-420B-B0CF-D73F72D9A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399629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05000"/>
            <a:ext cx="7859713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2D Rotation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Rotation of a point about any specified position (</a:t>
            </a:r>
            <a:r>
              <a:rPr lang="en-US" sz="2400" dirty="0" err="1">
                <a:solidFill>
                  <a:schemeClr val="bg1"/>
                </a:solidFill>
              </a:rPr>
              <a:t>x</a:t>
            </a:r>
            <a:r>
              <a:rPr lang="en-US" sz="2400" baseline="-25000" dirty="0" err="1">
                <a:solidFill>
                  <a:schemeClr val="bg1"/>
                </a:solidFill>
              </a:rPr>
              <a:t>r</a:t>
            </a:r>
            <a:r>
              <a:rPr lang="en-US" sz="2400" dirty="0" err="1">
                <a:solidFill>
                  <a:schemeClr val="bg1"/>
                </a:solidFill>
              </a:rPr>
              <a:t>,y</a:t>
            </a:r>
            <a:r>
              <a:rPr lang="en-US" sz="2400" baseline="-25000" dirty="0" err="1">
                <a:solidFill>
                  <a:schemeClr val="bg1"/>
                </a:solidFill>
              </a:rPr>
              <a:t>r</a:t>
            </a:r>
            <a:r>
              <a:rPr lang="en-US" sz="2400" dirty="0">
                <a:solidFill>
                  <a:schemeClr val="bg1"/>
                </a:solidFill>
              </a:rPr>
              <a:t>) </a:t>
            </a:r>
          </a:p>
          <a:p>
            <a:pPr lvl="1">
              <a:lnSpc>
                <a:spcPct val="90000"/>
              </a:lnSpc>
              <a:buFont typeface="Tahoma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i="1" dirty="0">
                <a:solidFill>
                  <a:schemeClr val="bg1"/>
                </a:solidFill>
              </a:rPr>
              <a:t>x’=</a:t>
            </a:r>
            <a:r>
              <a:rPr lang="en-US" sz="2400" i="1" dirty="0" err="1">
                <a:solidFill>
                  <a:schemeClr val="bg1"/>
                </a:solidFill>
              </a:rPr>
              <a:t>x</a:t>
            </a:r>
            <a:r>
              <a:rPr lang="en-US" sz="2400" i="1" baseline="-25000" dirty="0" err="1">
                <a:solidFill>
                  <a:schemeClr val="bg1"/>
                </a:solidFill>
              </a:rPr>
              <a:t>r</a:t>
            </a:r>
            <a:r>
              <a:rPr lang="en-US" sz="2400" i="1" dirty="0">
                <a:solidFill>
                  <a:schemeClr val="bg1"/>
                </a:solidFill>
              </a:rPr>
              <a:t>+(x - </a:t>
            </a:r>
            <a:r>
              <a:rPr lang="en-US" sz="2400" i="1" dirty="0" err="1">
                <a:solidFill>
                  <a:schemeClr val="bg1"/>
                </a:solidFill>
              </a:rPr>
              <a:t>x</a:t>
            </a:r>
            <a:r>
              <a:rPr lang="en-US" sz="2400" i="1" baseline="-25000" dirty="0" err="1">
                <a:solidFill>
                  <a:schemeClr val="bg1"/>
                </a:solidFill>
              </a:rPr>
              <a:t>r</a:t>
            </a:r>
            <a:r>
              <a:rPr lang="en-US" sz="2400" i="1" dirty="0">
                <a:solidFill>
                  <a:schemeClr val="bg1"/>
                </a:solidFill>
              </a:rPr>
              <a:t>) </a:t>
            </a:r>
            <a:r>
              <a:rPr lang="en-US" sz="2400" i="1" dirty="0" err="1">
                <a:solidFill>
                  <a:schemeClr val="bg1"/>
                </a:solidFill>
              </a:rPr>
              <a:t>cos</a:t>
            </a:r>
            <a:r>
              <a:rPr lang="en-US" sz="2400" i="1" dirty="0">
                <a:solidFill>
                  <a:schemeClr val="bg1"/>
                </a:solidFill>
              </a:rPr>
              <a:t> θ – (y - </a:t>
            </a:r>
            <a:r>
              <a:rPr lang="en-US" sz="2400" i="1" dirty="0" err="1">
                <a:solidFill>
                  <a:schemeClr val="bg1"/>
                </a:solidFill>
              </a:rPr>
              <a:t>y</a:t>
            </a:r>
            <a:r>
              <a:rPr lang="en-US" sz="2400" i="1" baseline="-25000" dirty="0" err="1">
                <a:solidFill>
                  <a:schemeClr val="bg1"/>
                </a:solidFill>
              </a:rPr>
              <a:t>r</a:t>
            </a:r>
            <a:r>
              <a:rPr lang="en-US" sz="2400" i="1" dirty="0">
                <a:solidFill>
                  <a:schemeClr val="bg1"/>
                </a:solidFill>
              </a:rPr>
              <a:t>) sin θ</a:t>
            </a:r>
          </a:p>
          <a:p>
            <a:pPr lvl="1">
              <a:lnSpc>
                <a:spcPct val="90000"/>
              </a:lnSpc>
              <a:buFont typeface="Tahoma" pitchFamily="34" charset="0"/>
              <a:buNone/>
            </a:pPr>
            <a:r>
              <a:rPr lang="en-US" sz="2400" i="1" dirty="0">
                <a:solidFill>
                  <a:schemeClr val="bg1"/>
                </a:solidFill>
              </a:rPr>
              <a:t>	y’=</a:t>
            </a:r>
            <a:r>
              <a:rPr lang="en-US" sz="2400" i="1" dirty="0" err="1">
                <a:solidFill>
                  <a:schemeClr val="bg1"/>
                </a:solidFill>
              </a:rPr>
              <a:t>y</a:t>
            </a:r>
            <a:r>
              <a:rPr lang="en-US" sz="2400" i="1" baseline="-25000" dirty="0" err="1">
                <a:solidFill>
                  <a:schemeClr val="bg1"/>
                </a:solidFill>
              </a:rPr>
              <a:t>r</a:t>
            </a:r>
            <a:r>
              <a:rPr lang="en-US" sz="2400" i="1" dirty="0">
                <a:solidFill>
                  <a:schemeClr val="bg1"/>
                </a:solidFill>
              </a:rPr>
              <a:t>+(x - </a:t>
            </a:r>
            <a:r>
              <a:rPr lang="en-US" sz="2400" i="1" dirty="0" err="1">
                <a:solidFill>
                  <a:schemeClr val="bg1"/>
                </a:solidFill>
              </a:rPr>
              <a:t>x</a:t>
            </a:r>
            <a:r>
              <a:rPr lang="en-US" sz="2400" i="1" baseline="-25000" dirty="0" err="1">
                <a:solidFill>
                  <a:schemeClr val="bg1"/>
                </a:solidFill>
              </a:rPr>
              <a:t>r</a:t>
            </a:r>
            <a:r>
              <a:rPr lang="en-US" sz="2400" i="1" dirty="0">
                <a:solidFill>
                  <a:schemeClr val="bg1"/>
                </a:solidFill>
              </a:rPr>
              <a:t>) sin θ + (y - </a:t>
            </a:r>
            <a:r>
              <a:rPr lang="en-US" sz="2400" i="1" dirty="0" err="1">
                <a:solidFill>
                  <a:schemeClr val="bg1"/>
                </a:solidFill>
              </a:rPr>
              <a:t>y</a:t>
            </a:r>
            <a:r>
              <a:rPr lang="en-US" sz="2400" i="1" baseline="-25000" dirty="0" err="1">
                <a:solidFill>
                  <a:schemeClr val="bg1"/>
                </a:solidFill>
              </a:rPr>
              <a:t>r</a:t>
            </a:r>
            <a:r>
              <a:rPr lang="en-US" sz="2400" i="1" dirty="0">
                <a:solidFill>
                  <a:schemeClr val="bg1"/>
                </a:solidFill>
              </a:rPr>
              <a:t>) </a:t>
            </a:r>
            <a:r>
              <a:rPr lang="en-US" sz="2400" i="1" dirty="0" err="1">
                <a:solidFill>
                  <a:schemeClr val="bg1"/>
                </a:solidFill>
              </a:rPr>
              <a:t>cos</a:t>
            </a:r>
            <a:r>
              <a:rPr lang="en-US" sz="2400" i="1" dirty="0">
                <a:solidFill>
                  <a:schemeClr val="bg1"/>
                </a:solidFill>
              </a:rPr>
              <a:t> θ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Rotations also move objects without deformation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A line is rotated by applying the rotation formula to each of the endpoints and redrawing the line between the new end points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A polygon is rotated by applying the rotation formula to each of the vertices and redrawing the polygon using new vertex coordinates</a:t>
            </a:r>
          </a:p>
          <a:p>
            <a:pPr lvl="1">
              <a:lnSpc>
                <a:spcPct val="90000"/>
              </a:lnSpc>
              <a:buFont typeface="Tahoma" pitchFamily="34" charset="0"/>
              <a:buNone/>
            </a:pPr>
            <a:endParaRPr lang="en-US" sz="24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2100"/>
            <a:ext cx="8686800" cy="1384300"/>
          </a:xfrm>
        </p:spPr>
        <p:txBody>
          <a:bodyPr/>
          <a:lstStyle/>
          <a:p>
            <a:r>
              <a:rPr lang="en-US" sz="4000" b="1" dirty="0"/>
              <a:t>Basic 2D Geometric Transformations</a:t>
            </a:r>
            <a:r>
              <a:rPr lang="tr-TR" sz="4000" b="1" dirty="0"/>
              <a:t> (cont.)</a:t>
            </a:r>
            <a:endParaRPr lang="en-US" sz="4000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2C9BD8-AC5C-4DD0-B6F6-A6822202BEE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Grafik 8">
            <a:extLst>
              <a:ext uri="{FF2B5EF4-FFF2-40B4-BE49-F238E27FC236}">
                <a16:creationId xmlns="" xmlns:a16="http://schemas.microsoft.com/office/drawing/2014/main" id="{ACA65481-C8C9-43D5-B889-52F7C7685411}"/>
              </a:ext>
            </a:extLst>
          </p:cNvPr>
          <p:cNvPicPr/>
          <p:nvPr/>
        </p:nvPicPr>
        <p:blipFill>
          <a:blip r:embed="rId2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7" name="Grafik 9">
            <a:extLst>
              <a:ext uri="{FF2B5EF4-FFF2-40B4-BE49-F238E27FC236}">
                <a16:creationId xmlns="" xmlns:a16="http://schemas.microsoft.com/office/drawing/2014/main" id="{0046EBC1-0414-481D-8B83-DAB76479F0D6}"/>
              </a:ext>
            </a:extLst>
          </p:cNvPr>
          <p:cNvPicPr/>
          <p:nvPr/>
        </p:nvPicPr>
        <p:blipFill>
          <a:blip r:embed="rId3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2" name="Fußzeilenplatzhalter 1">
            <a:extLst>
              <a:ext uri="{FF2B5EF4-FFF2-40B4-BE49-F238E27FC236}">
                <a16:creationId xmlns="" xmlns:a16="http://schemas.microsoft.com/office/drawing/2014/main" id="{F7391072-88FB-4832-BF80-123550E0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65638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9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9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2D Rotation Routine</a:t>
            </a:r>
            <a:endParaRPr lang="en-US" b="1" dirty="0"/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5068888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 class wcPt2D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     public: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        GLfloat x, y;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  };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  void rotatePolygon (wcPt2D * verts, GLint nVerts, wcPt2D pivPt, GLdouble theta)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     wcPt2D * vertsRot;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     GLint k;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     for (k = 0; k &lt; nVerts; k++)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        vertsRot [k].x = pivPt.x + (verts [k].x - pivPt.x) * cos (theta) - (verts [k].y - pivPt.y) * sin (theta);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        vertsRot [k].y = pivPt.y + (verts [k].x - pivPt.x) * sin (theta) + (verts [k].y - pivPt.y) * cos (theta);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     }</a:t>
            </a:r>
            <a:endParaRPr lang="tr-TR" sz="1600"/>
          </a:p>
          <a:p>
            <a:pPr>
              <a:lnSpc>
                <a:spcPct val="80000"/>
              </a:lnSpc>
              <a:buFontTx/>
              <a:buNone/>
            </a:pPr>
            <a:endParaRPr lang="en-US" sz="160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     glBegin </a:t>
            </a:r>
            <a:r>
              <a:rPr lang="tr-TR" sz="1600"/>
              <a:t>(</a:t>
            </a:r>
            <a:r>
              <a:rPr lang="en-US" sz="1600"/>
              <a:t>GL_POLYGON</a:t>
            </a:r>
            <a:r>
              <a:rPr lang="tr-TR" sz="1600"/>
              <a:t>)</a:t>
            </a:r>
            <a:r>
              <a:rPr lang="en-US" sz="160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        for (k = 0; k &lt; nVerts; k++)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           glVertex2f (vertsRot [k].x, vertsRot [k].y);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     glEnd (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  }</a:t>
            </a:r>
          </a:p>
          <a:p>
            <a:pPr>
              <a:lnSpc>
                <a:spcPct val="80000"/>
              </a:lnSpc>
            </a:pPr>
            <a:endParaRPr lang="en-US" sz="160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Grafik 8">
            <a:extLst>
              <a:ext uri="{FF2B5EF4-FFF2-40B4-BE49-F238E27FC236}">
                <a16:creationId xmlns="" xmlns:a16="http://schemas.microsoft.com/office/drawing/2014/main" id="{250E4789-3964-47D7-B234-F07C7BD092F5}"/>
              </a:ext>
            </a:extLst>
          </p:cNvPr>
          <p:cNvPicPr/>
          <p:nvPr/>
        </p:nvPicPr>
        <p:blipFill>
          <a:blip r:embed="rId2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6" name="Grafik 9">
            <a:extLst>
              <a:ext uri="{FF2B5EF4-FFF2-40B4-BE49-F238E27FC236}">
                <a16:creationId xmlns="" xmlns:a16="http://schemas.microsoft.com/office/drawing/2014/main" id="{0F010B44-E1E8-4F2E-A71D-12357A1D6827}"/>
              </a:ext>
            </a:extLst>
          </p:cNvPr>
          <p:cNvPicPr/>
          <p:nvPr/>
        </p:nvPicPr>
        <p:blipFill>
          <a:blip r:embed="rId3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39E787F7-B17C-4B7D-A159-9BD692601C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618817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05000"/>
            <a:ext cx="7859713" cy="4114800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2D Scaling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Scaling is used to alter the size of an object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Simple 2D scaling is performed by multiplying object positions (x,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y) by scaling factors </a:t>
            </a:r>
            <a:r>
              <a:rPr lang="en-US" sz="2400" dirty="0" err="1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400" dirty="0">
                <a:solidFill>
                  <a:schemeClr val="bg1"/>
                </a:solidFill>
              </a:rPr>
              <a:t> and </a:t>
            </a:r>
            <a:r>
              <a:rPr lang="en-US" sz="2400" dirty="0" err="1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endParaRPr lang="en-US" sz="2400" baseline="-25000" dirty="0">
              <a:solidFill>
                <a:schemeClr val="bg1"/>
              </a:solidFill>
            </a:endParaRPr>
          </a:p>
          <a:p>
            <a:pPr lvl="1">
              <a:buFont typeface="Tahoma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	x’ = x · </a:t>
            </a:r>
            <a:r>
              <a:rPr lang="en-US" sz="2400" dirty="0" err="1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endParaRPr lang="en-US" sz="2400" baseline="-25000" dirty="0">
              <a:solidFill>
                <a:schemeClr val="bg1"/>
              </a:solidFill>
            </a:endParaRPr>
          </a:p>
          <a:p>
            <a:pPr lvl="1">
              <a:buFont typeface="Tahoma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	y’ = y · </a:t>
            </a:r>
            <a:r>
              <a:rPr lang="en-US" sz="2400" dirty="0" err="1" smtClean="0">
                <a:solidFill>
                  <a:schemeClr val="bg1"/>
                </a:solidFill>
              </a:rPr>
              <a:t>s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y</a:t>
            </a:r>
            <a:endParaRPr lang="en-US" sz="2400" baseline="-25000" dirty="0">
              <a:solidFill>
                <a:schemeClr val="bg1"/>
              </a:solidFill>
            </a:endParaRPr>
          </a:p>
          <a:p>
            <a:pPr lvl="1"/>
            <a:endParaRPr lang="en-US" sz="2400" baseline="-25000" dirty="0">
              <a:solidFill>
                <a:schemeClr val="bg1"/>
              </a:solidFill>
            </a:endParaRPr>
          </a:p>
          <a:p>
            <a:pPr lvl="1"/>
            <a:endParaRPr lang="en-US" sz="2400" baseline="-25000" dirty="0">
              <a:solidFill>
                <a:schemeClr val="bg1"/>
              </a:solidFill>
            </a:endParaRPr>
          </a:p>
          <a:p>
            <a:pPr lvl="1"/>
            <a:endParaRPr lang="en-US" sz="2400" baseline="-25000" dirty="0">
              <a:solidFill>
                <a:schemeClr val="bg1"/>
              </a:solidFill>
            </a:endParaRPr>
          </a:p>
          <a:p>
            <a:pPr lvl="1"/>
            <a:endParaRPr lang="en-US" sz="2400" baseline="-25000" dirty="0">
              <a:solidFill>
                <a:schemeClr val="bg1"/>
              </a:solidFill>
            </a:endParaRPr>
          </a:p>
          <a:p>
            <a:pPr lvl="1">
              <a:buFont typeface="Tahoma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	or P’ = S·P</a:t>
            </a:r>
          </a:p>
        </p:txBody>
      </p:sp>
      <p:graphicFrame>
        <p:nvGraphicFramePr>
          <p:cNvPr id="398351" name="Object 15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1258888" y="4652962"/>
          <a:ext cx="3008312" cy="1039203"/>
        </p:xfrm>
        <a:graphic>
          <a:graphicData uri="http://schemas.openxmlformats.org/presentationml/2006/ole">
            <p:oleObj spid="_x0000_s17413" name="Formel" r:id="rId3" imgW="1269720" imgH="482400" progId="Equation.3">
              <p:embed/>
            </p:oleObj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2100"/>
            <a:ext cx="8686800" cy="1384300"/>
          </a:xfrm>
        </p:spPr>
        <p:txBody>
          <a:bodyPr/>
          <a:lstStyle/>
          <a:p>
            <a:r>
              <a:rPr lang="en-US" sz="4000" b="1" dirty="0"/>
              <a:t>Basic 2D Geometric Transformations</a:t>
            </a:r>
            <a:r>
              <a:rPr lang="tr-TR" sz="4000" b="1" dirty="0"/>
              <a:t> (cont.)</a:t>
            </a:r>
            <a:endParaRPr lang="en-US" sz="4000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2C9BD8-AC5C-4DD0-B6F6-A6822202BEE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7" name="Grafik 8">
            <a:extLst>
              <a:ext uri="{FF2B5EF4-FFF2-40B4-BE49-F238E27FC236}">
                <a16:creationId xmlns="" xmlns:a16="http://schemas.microsoft.com/office/drawing/2014/main" id="{C863350D-1A73-4175-ACFD-D6072EB4685F}"/>
              </a:ext>
            </a:extLst>
          </p:cNvPr>
          <p:cNvPicPr/>
          <p:nvPr/>
        </p:nvPicPr>
        <p:blipFill>
          <a:blip r:embed="rId4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8" name="Grafik 9">
            <a:extLst>
              <a:ext uri="{FF2B5EF4-FFF2-40B4-BE49-F238E27FC236}">
                <a16:creationId xmlns="" xmlns:a16="http://schemas.microsoft.com/office/drawing/2014/main" id="{51A7480B-11C7-4834-A326-BC01CBB81E71}"/>
              </a:ext>
            </a:extLst>
          </p:cNvPr>
          <p:cNvPicPr/>
          <p:nvPr/>
        </p:nvPicPr>
        <p:blipFill>
          <a:blip r:embed="rId5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2" name="Fußzeilenplatzhalter 1">
            <a:extLst>
              <a:ext uri="{FF2B5EF4-FFF2-40B4-BE49-F238E27FC236}">
                <a16:creationId xmlns="" xmlns:a16="http://schemas.microsoft.com/office/drawing/2014/main" id="{B4F87BC3-7F40-483E-AE35-253CBFC8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831640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1013" y="1466397"/>
            <a:ext cx="7859712" cy="4525962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2D Scaling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Any positive value can be used as scaling factor </a:t>
            </a:r>
            <a:endParaRPr lang="en-US" sz="2400" baseline="-25000" dirty="0">
              <a:solidFill>
                <a:schemeClr val="bg1"/>
              </a:solidFill>
            </a:endParaRPr>
          </a:p>
          <a:p>
            <a:pPr lvl="2"/>
            <a:r>
              <a:rPr lang="en-US" sz="2000" dirty="0">
                <a:solidFill>
                  <a:schemeClr val="bg1"/>
                </a:solidFill>
              </a:rPr>
              <a:t>Values less than 1 reduce the size of the object</a:t>
            </a:r>
          </a:p>
          <a:p>
            <a:pPr lvl="2"/>
            <a:r>
              <a:rPr lang="en-US" sz="2000" dirty="0">
                <a:solidFill>
                  <a:schemeClr val="bg1"/>
                </a:solidFill>
              </a:rPr>
              <a:t>Values greater than 1 enlarge the object</a:t>
            </a:r>
          </a:p>
          <a:p>
            <a:pPr lvl="2"/>
            <a:r>
              <a:rPr lang="en-US" sz="2000" dirty="0">
                <a:solidFill>
                  <a:schemeClr val="bg1"/>
                </a:solidFill>
              </a:rPr>
              <a:t>If scaling factor is 1 then the object stays unchanged</a:t>
            </a:r>
          </a:p>
          <a:p>
            <a:pPr lvl="2"/>
            <a:r>
              <a:rPr lang="en-US" sz="2000" dirty="0">
                <a:solidFill>
                  <a:schemeClr val="bg1"/>
                </a:solidFill>
              </a:rPr>
              <a:t>If </a:t>
            </a:r>
            <a:r>
              <a:rPr lang="en-US" sz="2000" i="1" dirty="0" err="1">
                <a:solidFill>
                  <a:schemeClr val="bg1"/>
                </a:solidFill>
              </a:rPr>
              <a:t>s</a:t>
            </a:r>
            <a:r>
              <a:rPr lang="en-US" sz="2000" i="1" baseline="-25000" dirty="0" err="1">
                <a:solidFill>
                  <a:schemeClr val="bg1"/>
                </a:solidFill>
              </a:rPr>
              <a:t>x</a:t>
            </a:r>
            <a:r>
              <a:rPr lang="en-US" sz="2000" i="1" baseline="-25000" dirty="0">
                <a:solidFill>
                  <a:schemeClr val="bg1"/>
                </a:solidFill>
              </a:rPr>
              <a:t> </a:t>
            </a:r>
            <a:r>
              <a:rPr lang="en-US" sz="2000" i="1" dirty="0">
                <a:solidFill>
                  <a:schemeClr val="bg1"/>
                </a:solidFill>
              </a:rPr>
              <a:t>= </a:t>
            </a:r>
            <a:r>
              <a:rPr lang="en-US" sz="2000" i="1" dirty="0" err="1">
                <a:solidFill>
                  <a:schemeClr val="bg1"/>
                </a:solidFill>
              </a:rPr>
              <a:t>s</a:t>
            </a:r>
            <a:r>
              <a:rPr lang="en-US" sz="2000" i="1" baseline="-25000" dirty="0" err="1">
                <a:solidFill>
                  <a:schemeClr val="bg1"/>
                </a:solidFill>
              </a:rPr>
              <a:t>y</a:t>
            </a:r>
            <a:r>
              <a:rPr lang="en-US" sz="2000" i="1" baseline="-25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, we call it </a:t>
            </a:r>
            <a:r>
              <a:rPr lang="en-US" sz="2000" u="sng" dirty="0">
                <a:solidFill>
                  <a:schemeClr val="bg1"/>
                </a:solidFill>
              </a:rPr>
              <a:t>uniform scaling</a:t>
            </a:r>
          </a:p>
          <a:p>
            <a:pPr lvl="2"/>
            <a:r>
              <a:rPr lang="en-US" sz="2000" dirty="0">
                <a:solidFill>
                  <a:schemeClr val="bg1"/>
                </a:solidFill>
              </a:rPr>
              <a:t>If scaling factor &lt;1, then the object moves closer to the origin and If scaling factor &gt;1, then the object moves farther from the origin</a:t>
            </a:r>
          </a:p>
        </p:txBody>
      </p:sp>
      <p:grpSp>
        <p:nvGrpSpPr>
          <p:cNvPr id="400399" name="Group 15"/>
          <p:cNvGrpSpPr>
            <a:grpSpLocks/>
          </p:cNvGrpSpPr>
          <p:nvPr/>
        </p:nvGrpSpPr>
        <p:grpSpPr bwMode="auto">
          <a:xfrm>
            <a:off x="323850" y="4508500"/>
            <a:ext cx="2665413" cy="2095500"/>
            <a:chOff x="476" y="2704"/>
            <a:chExt cx="1679" cy="1320"/>
          </a:xfrm>
        </p:grpSpPr>
        <p:sp>
          <p:nvSpPr>
            <p:cNvPr id="400392" name="Text Box 8"/>
            <p:cNvSpPr txBox="1">
              <a:spLocks noChangeArrowheads="1"/>
            </p:cNvSpPr>
            <p:nvPr/>
          </p:nvSpPr>
          <p:spPr bwMode="auto">
            <a:xfrm>
              <a:off x="793" y="3793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B0506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x’</a:t>
              </a:r>
              <a:endPara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400393" name="Line 9"/>
            <p:cNvSpPr>
              <a:spLocks noChangeShapeType="1"/>
            </p:cNvSpPr>
            <p:nvPr/>
          </p:nvSpPr>
          <p:spPr bwMode="auto">
            <a:xfrm flipV="1">
              <a:off x="612" y="2704"/>
              <a:ext cx="0" cy="122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0394" name="Line 10"/>
            <p:cNvSpPr>
              <a:spLocks noChangeShapeType="1"/>
            </p:cNvSpPr>
            <p:nvPr/>
          </p:nvSpPr>
          <p:spPr bwMode="auto">
            <a:xfrm flipV="1">
              <a:off x="476" y="3838"/>
              <a:ext cx="1679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0395" name="Text Box 11"/>
            <p:cNvSpPr txBox="1">
              <a:spLocks noChangeArrowheads="1"/>
            </p:cNvSpPr>
            <p:nvPr/>
          </p:nvSpPr>
          <p:spPr bwMode="auto">
            <a:xfrm>
              <a:off x="1292" y="379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B0506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x</a:t>
              </a:r>
              <a:endPara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400396" name="Line 12"/>
            <p:cNvSpPr>
              <a:spLocks noChangeShapeType="1"/>
            </p:cNvSpPr>
            <p:nvPr/>
          </p:nvSpPr>
          <p:spPr bwMode="auto">
            <a:xfrm flipV="1">
              <a:off x="884" y="3339"/>
              <a:ext cx="0" cy="318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0397" name="Line 13"/>
            <p:cNvSpPr>
              <a:spLocks noChangeShapeType="1"/>
            </p:cNvSpPr>
            <p:nvPr/>
          </p:nvSpPr>
          <p:spPr bwMode="auto">
            <a:xfrm flipV="1">
              <a:off x="1383" y="2840"/>
              <a:ext cx="0" cy="636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0398" name="Line 14"/>
            <p:cNvSpPr>
              <a:spLocks noChangeShapeType="1"/>
            </p:cNvSpPr>
            <p:nvPr/>
          </p:nvSpPr>
          <p:spPr bwMode="auto">
            <a:xfrm flipH="1">
              <a:off x="1020" y="3203"/>
              <a:ext cx="272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2100"/>
            <a:ext cx="8686800" cy="1384300"/>
          </a:xfrm>
        </p:spPr>
        <p:txBody>
          <a:bodyPr/>
          <a:lstStyle/>
          <a:p>
            <a:r>
              <a:rPr lang="en-US" sz="4000" b="1" dirty="0"/>
              <a:t>Basic 2D Geometric Transformations</a:t>
            </a:r>
            <a:r>
              <a:rPr lang="tr-TR" sz="4000" b="1" dirty="0"/>
              <a:t> (cont.)</a:t>
            </a:r>
            <a:endParaRPr lang="en-US" sz="4000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2C9BD8-AC5C-4DD0-B6F6-A6822202BEE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4" name="Grafik 8">
            <a:extLst>
              <a:ext uri="{FF2B5EF4-FFF2-40B4-BE49-F238E27FC236}">
                <a16:creationId xmlns="" xmlns:a16="http://schemas.microsoft.com/office/drawing/2014/main" id="{F5612C1A-56F3-4F91-AC67-EC9035FFAB73}"/>
              </a:ext>
            </a:extLst>
          </p:cNvPr>
          <p:cNvPicPr/>
          <p:nvPr/>
        </p:nvPicPr>
        <p:blipFill>
          <a:blip r:embed="rId3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15" name="Grafik 9">
            <a:extLst>
              <a:ext uri="{FF2B5EF4-FFF2-40B4-BE49-F238E27FC236}">
                <a16:creationId xmlns="" xmlns:a16="http://schemas.microsoft.com/office/drawing/2014/main" id="{81BE0A5D-A92C-483D-A561-AAFBCB9FCEA7}"/>
              </a:ext>
            </a:extLst>
          </p:cNvPr>
          <p:cNvPicPr/>
          <p:nvPr/>
        </p:nvPicPr>
        <p:blipFill>
          <a:blip r:embed="rId4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2" name="Fußzeilenplatzhalter 1">
            <a:extLst>
              <a:ext uri="{FF2B5EF4-FFF2-40B4-BE49-F238E27FC236}">
                <a16:creationId xmlns="" xmlns:a16="http://schemas.microsoft.com/office/drawing/2014/main" id="{2475FE38-AB39-441E-A753-02185624F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272319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40038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600200"/>
                <a:ext cx="7859712" cy="4525962"/>
              </a:xfrm>
            </p:spPr>
            <p:txBody>
              <a:bodyPr/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2D Scaling</a:t>
                </a:r>
                <a:endParaRPr lang="en-US" sz="240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tr-TR" sz="2400" dirty="0">
                    <a:solidFill>
                      <a:schemeClr val="bg1"/>
                    </a:solidFill>
                  </a:rPr>
                  <a:t>Why does scaling also reposition object?</a:t>
                </a:r>
              </a:p>
              <a:p>
                <a:pPr lvl="1"/>
                <a:r>
                  <a:rPr lang="tr-TR" sz="2400" dirty="0">
                    <a:solidFill>
                      <a:schemeClr val="bg1"/>
                    </a:solidFill>
                  </a:rPr>
                  <a:t>Answer: See the matrix (multiplication)</a:t>
                </a:r>
              </a:p>
              <a:p>
                <a:pPr lvl="1"/>
                <a:r>
                  <a:rPr lang="tr-TR" sz="2400" dirty="0">
                    <a:solidFill>
                      <a:schemeClr val="bg1"/>
                    </a:solidFill>
                  </a:rPr>
                  <a:t>Still no clue?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tr-TR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tr-TR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tr-TR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tr-TR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  <m:r>
                      <a:rPr lang="tr-TR" sz="2400" b="0" i="1" smtClean="0">
                        <a:solidFill>
                          <a:schemeClr val="bg1"/>
                        </a:solidFill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tr-T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tr-TR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r-TR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tr-TR" sz="2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tr-TR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tr-TR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tr-TR" sz="2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tr-TR" sz="2400" b="0" i="1" smtClean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a:rPr lang="tr-TR" sz="24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tr-TR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tr-TR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tr-TR" sz="2400" b="0" i="1" smtClean="0">
                        <a:solidFill>
                          <a:schemeClr val="bg1"/>
                        </a:solidFill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tr-T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r-TR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tr-TR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tr-TR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tr-TR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tr-TR" sz="2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tr-TR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tr-TR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tr-TR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tr-TR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tr-TR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∗0</m:t>
                              </m:r>
                              <m:r>
                                <m:rPr>
                                  <m:brk m:alnAt="7"/>
                                </m:rPr>
                                <a:rPr lang="tr-TR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tr-TR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tr-TR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tr-TR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tr-TR" sz="2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00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600200"/>
                <a:ext cx="7859712" cy="4525962"/>
              </a:xfrm>
              <a:blipFill rotWithShape="1">
                <a:blip r:embed="rId3" cstate="print"/>
                <a:stretch>
                  <a:fillRect l="-465" t="-1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2100"/>
            <a:ext cx="8686800" cy="1384300"/>
          </a:xfrm>
        </p:spPr>
        <p:txBody>
          <a:bodyPr/>
          <a:lstStyle/>
          <a:p>
            <a:r>
              <a:rPr lang="en-US" sz="4000" b="1" dirty="0"/>
              <a:t>Basic 2D Geometric Transformations</a:t>
            </a:r>
            <a:r>
              <a:rPr lang="tr-TR" sz="4000" b="1" dirty="0"/>
              <a:t> (cont.)</a:t>
            </a:r>
            <a:endParaRPr lang="en-US" sz="4000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2C9BD8-AC5C-4DD0-B6F6-A6822202BEE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Grafik 8">
            <a:extLst>
              <a:ext uri="{FF2B5EF4-FFF2-40B4-BE49-F238E27FC236}">
                <a16:creationId xmlns="" xmlns:a16="http://schemas.microsoft.com/office/drawing/2014/main" id="{1C1585A3-CAC1-4517-A747-67EF87284FC8}"/>
              </a:ext>
            </a:extLst>
          </p:cNvPr>
          <p:cNvPicPr/>
          <p:nvPr/>
        </p:nvPicPr>
        <p:blipFill>
          <a:blip r:embed="rId4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6" name="Grafik 9">
            <a:extLst>
              <a:ext uri="{FF2B5EF4-FFF2-40B4-BE49-F238E27FC236}">
                <a16:creationId xmlns="" xmlns:a16="http://schemas.microsoft.com/office/drawing/2014/main" id="{AFC59226-4FAE-4847-8D8A-4790E587B90A}"/>
              </a:ext>
            </a:extLst>
          </p:cNvPr>
          <p:cNvPicPr/>
          <p:nvPr/>
        </p:nvPicPr>
        <p:blipFill>
          <a:blip r:embed="rId5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2" name="Fußzeilenplatzhalter 1">
            <a:extLst>
              <a:ext uri="{FF2B5EF4-FFF2-40B4-BE49-F238E27FC236}">
                <a16:creationId xmlns="" xmlns:a16="http://schemas.microsoft.com/office/drawing/2014/main" id="{92BF02B8-DC2A-48AA-A7E8-77EE524F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92200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7859712" cy="4525962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2D Scaling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We can control the location of the scaled object by choosing a position called the </a:t>
            </a:r>
            <a:r>
              <a:rPr lang="en-US" sz="2400" b="1" dirty="0">
                <a:solidFill>
                  <a:schemeClr val="bg1"/>
                </a:solidFill>
              </a:rPr>
              <a:t>fixed point (</a:t>
            </a:r>
            <a:r>
              <a:rPr lang="en-US" sz="2400" b="1" dirty="0" err="1">
                <a:solidFill>
                  <a:schemeClr val="bg1"/>
                </a:solidFill>
              </a:rPr>
              <a:t>x</a:t>
            </a:r>
            <a:r>
              <a:rPr lang="en-US" sz="2400" b="1" baseline="-25000" dirty="0" err="1">
                <a:solidFill>
                  <a:schemeClr val="bg1"/>
                </a:solidFill>
              </a:rPr>
              <a:t>f</a:t>
            </a:r>
            <a:r>
              <a:rPr lang="en-US" sz="2400" b="1" dirty="0" err="1">
                <a:solidFill>
                  <a:schemeClr val="bg1"/>
                </a:solidFill>
              </a:rPr>
              <a:t>,y</a:t>
            </a:r>
            <a:r>
              <a:rPr lang="en-US" sz="2400" b="1" baseline="-25000" dirty="0" err="1">
                <a:solidFill>
                  <a:schemeClr val="bg1"/>
                </a:solidFill>
              </a:rPr>
              <a:t>f</a:t>
            </a:r>
            <a:r>
              <a:rPr lang="en-US" sz="2400" b="1" dirty="0">
                <a:solidFill>
                  <a:schemeClr val="bg1"/>
                </a:solidFill>
              </a:rPr>
              <a:t>)</a:t>
            </a:r>
          </a:p>
          <a:p>
            <a:pPr lvl="1">
              <a:buFont typeface="Tahoma" pitchFamily="34" charset="0"/>
              <a:buNone/>
            </a:pPr>
            <a:r>
              <a:rPr lang="en-US" sz="2400" b="1" baseline="-25000" dirty="0">
                <a:solidFill>
                  <a:schemeClr val="bg1"/>
                </a:solidFill>
              </a:rPr>
              <a:t>	</a:t>
            </a:r>
            <a:r>
              <a:rPr lang="en-US" sz="2400" i="1" dirty="0">
                <a:solidFill>
                  <a:schemeClr val="bg1"/>
                </a:solidFill>
              </a:rPr>
              <a:t>x’ – </a:t>
            </a:r>
            <a:r>
              <a:rPr lang="en-US" sz="2400" i="1" dirty="0" err="1">
                <a:solidFill>
                  <a:schemeClr val="bg1"/>
                </a:solidFill>
              </a:rPr>
              <a:t>x</a:t>
            </a:r>
            <a:r>
              <a:rPr lang="en-US" sz="2400" i="1" baseline="-25000" dirty="0" err="1">
                <a:solidFill>
                  <a:schemeClr val="bg1"/>
                </a:solidFill>
              </a:rPr>
              <a:t>f</a:t>
            </a:r>
            <a:r>
              <a:rPr lang="en-US" sz="2400" i="1" dirty="0">
                <a:solidFill>
                  <a:schemeClr val="bg1"/>
                </a:solidFill>
              </a:rPr>
              <a:t> = (x – </a:t>
            </a:r>
            <a:r>
              <a:rPr lang="en-US" sz="2400" i="1" dirty="0" err="1">
                <a:solidFill>
                  <a:schemeClr val="bg1"/>
                </a:solidFill>
              </a:rPr>
              <a:t>x</a:t>
            </a:r>
            <a:r>
              <a:rPr lang="en-US" sz="2400" i="1" baseline="-25000" dirty="0" err="1">
                <a:solidFill>
                  <a:schemeClr val="bg1"/>
                </a:solidFill>
              </a:rPr>
              <a:t>f</a:t>
            </a:r>
            <a:r>
              <a:rPr lang="en-US" sz="2400" i="1" dirty="0">
                <a:solidFill>
                  <a:schemeClr val="bg1"/>
                </a:solidFill>
              </a:rPr>
              <a:t>) </a:t>
            </a:r>
            <a:r>
              <a:rPr lang="en-US" sz="2400" i="1" dirty="0" err="1">
                <a:solidFill>
                  <a:schemeClr val="bg1"/>
                </a:solidFill>
              </a:rPr>
              <a:t>s</a:t>
            </a:r>
            <a:r>
              <a:rPr lang="en-US" sz="2400" i="1" baseline="-25000" dirty="0" err="1">
                <a:solidFill>
                  <a:schemeClr val="bg1"/>
                </a:solidFill>
              </a:rPr>
              <a:t>x</a:t>
            </a:r>
            <a:r>
              <a:rPr lang="en-US" sz="2400" b="1" i="1" baseline="-25000" dirty="0">
                <a:solidFill>
                  <a:schemeClr val="bg1"/>
                </a:solidFill>
              </a:rPr>
              <a:t>	</a:t>
            </a:r>
            <a:r>
              <a:rPr lang="en-US" sz="2400" i="1" dirty="0">
                <a:solidFill>
                  <a:schemeClr val="bg1"/>
                </a:solidFill>
              </a:rPr>
              <a:t>y’ – </a:t>
            </a:r>
            <a:r>
              <a:rPr lang="en-US" sz="2400" i="1" dirty="0" err="1">
                <a:solidFill>
                  <a:schemeClr val="bg1"/>
                </a:solidFill>
              </a:rPr>
              <a:t>y</a:t>
            </a:r>
            <a:r>
              <a:rPr lang="en-US" sz="2400" i="1" baseline="-25000" dirty="0" err="1">
                <a:solidFill>
                  <a:schemeClr val="bg1"/>
                </a:solidFill>
              </a:rPr>
              <a:t>f</a:t>
            </a:r>
            <a:r>
              <a:rPr lang="en-US" sz="2400" i="1" dirty="0">
                <a:solidFill>
                  <a:schemeClr val="bg1"/>
                </a:solidFill>
              </a:rPr>
              <a:t> = (y – </a:t>
            </a:r>
            <a:r>
              <a:rPr lang="en-US" sz="2400" i="1" dirty="0" err="1">
                <a:solidFill>
                  <a:schemeClr val="bg1"/>
                </a:solidFill>
              </a:rPr>
              <a:t>y</a:t>
            </a:r>
            <a:r>
              <a:rPr lang="en-US" sz="2400" i="1" baseline="-25000" dirty="0" err="1">
                <a:solidFill>
                  <a:schemeClr val="bg1"/>
                </a:solidFill>
              </a:rPr>
              <a:t>f</a:t>
            </a:r>
            <a:r>
              <a:rPr lang="en-US" sz="2400" i="1" dirty="0">
                <a:solidFill>
                  <a:schemeClr val="bg1"/>
                </a:solidFill>
              </a:rPr>
              <a:t>) </a:t>
            </a:r>
            <a:r>
              <a:rPr lang="en-US" sz="2400" i="1" dirty="0" err="1">
                <a:solidFill>
                  <a:schemeClr val="bg1"/>
                </a:solidFill>
              </a:rPr>
              <a:t>s</a:t>
            </a:r>
            <a:r>
              <a:rPr lang="en-US" sz="2400" i="1" baseline="-25000" dirty="0" err="1">
                <a:solidFill>
                  <a:schemeClr val="bg1"/>
                </a:solidFill>
              </a:rPr>
              <a:t>y</a:t>
            </a:r>
            <a:endParaRPr lang="en-US" sz="2400" i="1" baseline="-25000" dirty="0">
              <a:solidFill>
                <a:schemeClr val="bg1"/>
              </a:solidFill>
            </a:endParaRPr>
          </a:p>
          <a:p>
            <a:pPr lvl="1">
              <a:buFont typeface="Tahoma" pitchFamily="34" charset="0"/>
              <a:buNone/>
            </a:pPr>
            <a:endParaRPr lang="en-US" sz="2400" i="1" baseline="-25000" dirty="0">
              <a:solidFill>
                <a:schemeClr val="bg1"/>
              </a:solidFill>
            </a:endParaRPr>
          </a:p>
          <a:p>
            <a:pPr lvl="1">
              <a:buFont typeface="Tahoma" pitchFamily="34" charset="0"/>
              <a:buNone/>
            </a:pPr>
            <a:r>
              <a:rPr lang="en-US" sz="2400" i="1" dirty="0">
                <a:solidFill>
                  <a:schemeClr val="bg1"/>
                </a:solidFill>
              </a:rPr>
              <a:t>	x’=x · </a:t>
            </a:r>
            <a:r>
              <a:rPr lang="en-US" sz="2400" i="1" dirty="0" err="1">
                <a:solidFill>
                  <a:schemeClr val="bg1"/>
                </a:solidFill>
              </a:rPr>
              <a:t>s</a:t>
            </a:r>
            <a:r>
              <a:rPr lang="en-US" sz="2400" i="1" baseline="-25000" dirty="0" err="1">
                <a:solidFill>
                  <a:schemeClr val="bg1"/>
                </a:solidFill>
              </a:rPr>
              <a:t>x</a:t>
            </a:r>
            <a:r>
              <a:rPr lang="en-US" sz="2400" i="1" baseline="-250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+ </a:t>
            </a:r>
            <a:r>
              <a:rPr lang="en-US" sz="2400" i="1" dirty="0" err="1">
                <a:solidFill>
                  <a:schemeClr val="bg1"/>
                </a:solidFill>
              </a:rPr>
              <a:t>x</a:t>
            </a:r>
            <a:r>
              <a:rPr lang="en-US" sz="2400" i="1" baseline="-25000" dirty="0" err="1">
                <a:solidFill>
                  <a:schemeClr val="bg1"/>
                </a:solidFill>
              </a:rPr>
              <a:t>f</a:t>
            </a:r>
            <a:r>
              <a:rPr lang="en-US" sz="2400" i="1" baseline="-250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(1 – </a:t>
            </a:r>
            <a:r>
              <a:rPr lang="en-US" sz="2400" i="1" dirty="0" err="1">
                <a:solidFill>
                  <a:schemeClr val="bg1"/>
                </a:solidFill>
              </a:rPr>
              <a:t>s</a:t>
            </a:r>
            <a:r>
              <a:rPr lang="en-US" sz="2400" i="1" baseline="-25000" dirty="0" err="1">
                <a:solidFill>
                  <a:schemeClr val="bg1"/>
                </a:solidFill>
              </a:rPr>
              <a:t>x</a:t>
            </a:r>
            <a:r>
              <a:rPr lang="en-US" sz="2400" i="1" dirty="0">
                <a:solidFill>
                  <a:schemeClr val="bg1"/>
                </a:solidFill>
              </a:rPr>
              <a:t>)</a:t>
            </a:r>
          </a:p>
          <a:p>
            <a:pPr lvl="1">
              <a:buFont typeface="Tahoma" pitchFamily="34" charset="0"/>
              <a:buNone/>
            </a:pPr>
            <a:r>
              <a:rPr lang="en-US" sz="2400" i="1" dirty="0">
                <a:solidFill>
                  <a:schemeClr val="bg1"/>
                </a:solidFill>
              </a:rPr>
              <a:t>	y’=y · </a:t>
            </a:r>
            <a:r>
              <a:rPr lang="en-US" sz="2400" i="1" dirty="0" err="1">
                <a:solidFill>
                  <a:schemeClr val="bg1"/>
                </a:solidFill>
              </a:rPr>
              <a:t>s</a:t>
            </a:r>
            <a:r>
              <a:rPr lang="en-US" sz="2400" i="1" baseline="-25000" dirty="0" err="1">
                <a:solidFill>
                  <a:schemeClr val="bg1"/>
                </a:solidFill>
              </a:rPr>
              <a:t>y</a:t>
            </a:r>
            <a:r>
              <a:rPr lang="en-US" sz="2400" i="1" baseline="-250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+ </a:t>
            </a:r>
            <a:r>
              <a:rPr lang="en-US" sz="2400" i="1" dirty="0" err="1">
                <a:solidFill>
                  <a:schemeClr val="bg1"/>
                </a:solidFill>
              </a:rPr>
              <a:t>y</a:t>
            </a:r>
            <a:r>
              <a:rPr lang="en-US" sz="2400" i="1" baseline="-25000" dirty="0" err="1">
                <a:solidFill>
                  <a:schemeClr val="bg1"/>
                </a:solidFill>
              </a:rPr>
              <a:t>f</a:t>
            </a:r>
            <a:r>
              <a:rPr lang="en-US" sz="2400" i="1" baseline="-250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(1 – </a:t>
            </a:r>
            <a:r>
              <a:rPr lang="en-US" sz="2400" i="1" dirty="0" err="1">
                <a:solidFill>
                  <a:schemeClr val="bg1"/>
                </a:solidFill>
              </a:rPr>
              <a:t>s</a:t>
            </a:r>
            <a:r>
              <a:rPr lang="en-US" sz="2400" i="1" baseline="-25000" dirty="0" err="1">
                <a:solidFill>
                  <a:schemeClr val="bg1"/>
                </a:solidFill>
              </a:rPr>
              <a:t>y</a:t>
            </a:r>
            <a:r>
              <a:rPr lang="en-US" sz="2400" i="1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Polygons are scaled by applying the above formula to each vertex, then regenerating the polygon using the transformed vertices</a:t>
            </a:r>
          </a:p>
          <a:p>
            <a:pPr lvl="1">
              <a:buFont typeface="Tahoma" pitchFamily="34" charset="0"/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2100"/>
            <a:ext cx="8686800" cy="1384300"/>
          </a:xfrm>
        </p:spPr>
        <p:txBody>
          <a:bodyPr/>
          <a:lstStyle/>
          <a:p>
            <a:r>
              <a:rPr lang="en-US" sz="4000" b="1" dirty="0"/>
              <a:t>Basic 2D Geometric Transformations</a:t>
            </a:r>
            <a:r>
              <a:rPr lang="tr-TR" sz="4000" b="1" dirty="0"/>
              <a:t> (cont.)</a:t>
            </a:r>
            <a:endParaRPr lang="en-US" sz="4000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2C9BD8-AC5C-4DD0-B6F6-A6822202BEE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Grafik 8">
            <a:extLst>
              <a:ext uri="{FF2B5EF4-FFF2-40B4-BE49-F238E27FC236}">
                <a16:creationId xmlns="" xmlns:a16="http://schemas.microsoft.com/office/drawing/2014/main" id="{5BC2F0B9-1295-4EB9-A184-9F6B88BE85D1}"/>
              </a:ext>
            </a:extLst>
          </p:cNvPr>
          <p:cNvPicPr/>
          <p:nvPr/>
        </p:nvPicPr>
        <p:blipFill>
          <a:blip r:embed="rId2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7" name="Grafik 9">
            <a:extLst>
              <a:ext uri="{FF2B5EF4-FFF2-40B4-BE49-F238E27FC236}">
                <a16:creationId xmlns="" xmlns:a16="http://schemas.microsoft.com/office/drawing/2014/main" id="{864F1DE2-B9F9-45B7-9E43-50283C7DC55F}"/>
              </a:ext>
            </a:extLst>
          </p:cNvPr>
          <p:cNvPicPr/>
          <p:nvPr/>
        </p:nvPicPr>
        <p:blipFill>
          <a:blip r:embed="rId3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2" name="Fußzeilenplatzhalter 1">
            <a:extLst>
              <a:ext uri="{FF2B5EF4-FFF2-40B4-BE49-F238E27FC236}">
                <a16:creationId xmlns="" xmlns:a16="http://schemas.microsoft.com/office/drawing/2014/main" id="{82F5823B-BD30-4F80-B20D-35E48EA2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1475110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2D Scaling Routine</a:t>
            </a:r>
            <a:endParaRPr lang="en-US" b="1" dirty="0"/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55165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 class wcPt2D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      public: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         GLfloat x, y;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   };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   void scalePolygon (wcPt2D * verts, GLint nVerts, wcPt2D fixedPt, GLfloat sx, </a:t>
            </a:r>
            <a:endParaRPr lang="tr-TR" sz="180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GLfloat sy)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      wcPt2D vertsNew;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      GLint k;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      for (k = 0; k &lt; n; k++)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         vertsNew [k].x = verts [k].x * sx + fixedPt.x * (1 - sx);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         vertsNew [k].y = verts [k].y * sy + fixedPt.y * (1 - sy);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 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      glBegin </a:t>
            </a:r>
            <a:r>
              <a:rPr lang="tr-TR" sz="1800"/>
              <a:t>(</a:t>
            </a:r>
            <a:r>
              <a:rPr lang="en-US" sz="1800"/>
              <a:t>GL_POLYGON</a:t>
            </a:r>
            <a:r>
              <a:rPr lang="tr-TR" sz="1800"/>
              <a:t>)</a:t>
            </a:r>
            <a:r>
              <a:rPr lang="en-US" sz="180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         for (k = 0; k &lt; n; k++)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            glVertex2v (vertsNew [k].x, vertsNew [k].y);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      glEnd (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/>
              <a:t>   }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Grafik 8">
            <a:extLst>
              <a:ext uri="{FF2B5EF4-FFF2-40B4-BE49-F238E27FC236}">
                <a16:creationId xmlns="" xmlns:a16="http://schemas.microsoft.com/office/drawing/2014/main" id="{E6779737-79BC-4C35-8A3F-DE0E829D6A2B}"/>
              </a:ext>
            </a:extLst>
          </p:cNvPr>
          <p:cNvPicPr/>
          <p:nvPr/>
        </p:nvPicPr>
        <p:blipFill>
          <a:blip r:embed="rId2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6" name="Grafik 9">
            <a:extLst>
              <a:ext uri="{FF2B5EF4-FFF2-40B4-BE49-F238E27FC236}">
                <a16:creationId xmlns="" xmlns:a16="http://schemas.microsoft.com/office/drawing/2014/main" id="{F5B823F4-EC40-421C-9D56-C8C52F97BF8B}"/>
              </a:ext>
            </a:extLst>
          </p:cNvPr>
          <p:cNvPicPr/>
          <p:nvPr/>
        </p:nvPicPr>
        <p:blipFill>
          <a:blip r:embed="rId3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8FCCBEA2-471A-4981-817A-DEF77ED9FC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1252124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Matrix Representations and Homogeneous Coordinates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Many graphics applications involve sequences of geometric transformations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Animations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Design and picture construction applications</a:t>
            </a:r>
          </a:p>
          <a:p>
            <a:r>
              <a:rPr lang="en-US" dirty="0">
                <a:solidFill>
                  <a:schemeClr val="bg1"/>
                </a:solidFill>
              </a:rPr>
              <a:t>We will now consider matrix representations of these operations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Sequences of transformations can be efficiently processed using matrices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Grafik 8">
            <a:extLst>
              <a:ext uri="{FF2B5EF4-FFF2-40B4-BE49-F238E27FC236}">
                <a16:creationId xmlns="" xmlns:a16="http://schemas.microsoft.com/office/drawing/2014/main" id="{0DAAEB24-EB95-4A49-BE7B-81CC8B1F7BB8}"/>
              </a:ext>
            </a:extLst>
          </p:cNvPr>
          <p:cNvPicPr/>
          <p:nvPr/>
        </p:nvPicPr>
        <p:blipFill>
          <a:blip r:embed="rId2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6" name="Grafik 9">
            <a:extLst>
              <a:ext uri="{FF2B5EF4-FFF2-40B4-BE49-F238E27FC236}">
                <a16:creationId xmlns="" xmlns:a16="http://schemas.microsoft.com/office/drawing/2014/main" id="{79D5F801-F1C9-4C3C-A050-2BCB80322632}"/>
              </a:ext>
            </a:extLst>
          </p:cNvPr>
          <p:cNvPicPr/>
          <p:nvPr/>
        </p:nvPicPr>
        <p:blipFill>
          <a:blip r:embed="rId3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361A63E5-EAA0-4399-8C9F-F785F0BE70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125501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9600" cy="1384300"/>
          </a:xfrm>
        </p:spPr>
        <p:txBody>
          <a:bodyPr lIns="92075" tIns="46038" rIns="92075" bIns="46038"/>
          <a:lstStyle/>
          <a:p>
            <a:r>
              <a:rPr lang="tr-TR" b="1"/>
              <a:t>Objectives</a:t>
            </a:r>
            <a:endParaRPr lang="en-US" b="1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196975"/>
            <a:ext cx="8640763" cy="5000625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tr-TR" sz="3200" dirty="0">
                <a:solidFill>
                  <a:schemeClr val="bg1"/>
                </a:solidFill>
              </a:rPr>
              <a:t>HB Ch. 7, GVS Ch. 3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tr-TR" sz="3200" dirty="0">
                <a:solidFill>
                  <a:schemeClr val="bg1"/>
                </a:solidFill>
              </a:rPr>
              <a:t>Basic 2D Transformations (rigid-body transformations):</a:t>
            </a:r>
          </a:p>
          <a:p>
            <a:pPr lvl="1">
              <a:lnSpc>
                <a:spcPct val="90000"/>
              </a:lnSpc>
              <a:defRPr/>
            </a:pPr>
            <a:r>
              <a:rPr lang="tr-TR" sz="2800" dirty="0">
                <a:solidFill>
                  <a:schemeClr val="bg1"/>
                </a:solidFill>
              </a:rPr>
              <a:t>Translation</a:t>
            </a:r>
          </a:p>
          <a:p>
            <a:pPr lvl="1">
              <a:lnSpc>
                <a:spcPct val="90000"/>
              </a:lnSpc>
              <a:defRPr/>
            </a:pPr>
            <a:r>
              <a:rPr lang="tr-TR" sz="2800" dirty="0">
                <a:solidFill>
                  <a:schemeClr val="bg1"/>
                </a:solidFill>
              </a:rPr>
              <a:t>Rotation</a:t>
            </a:r>
          </a:p>
          <a:p>
            <a:pPr lvl="1">
              <a:lnSpc>
                <a:spcPct val="90000"/>
              </a:lnSpc>
              <a:defRPr/>
            </a:pPr>
            <a:r>
              <a:rPr lang="tr-TR" sz="2800" dirty="0">
                <a:solidFill>
                  <a:schemeClr val="bg1"/>
                </a:solidFill>
              </a:rPr>
              <a:t>Scaling</a:t>
            </a:r>
          </a:p>
          <a:p>
            <a:pPr>
              <a:lnSpc>
                <a:spcPct val="90000"/>
              </a:lnSpc>
              <a:defRPr/>
            </a:pPr>
            <a:r>
              <a:rPr lang="tr-TR" sz="3200" dirty="0">
                <a:solidFill>
                  <a:schemeClr val="bg1"/>
                </a:solidFill>
              </a:rPr>
              <a:t>Homogenenous Representations and Coordinates</a:t>
            </a:r>
          </a:p>
          <a:p>
            <a:pPr>
              <a:lnSpc>
                <a:spcPct val="90000"/>
              </a:lnSpc>
              <a:defRPr/>
            </a:pPr>
            <a:r>
              <a:rPr lang="tr-TR" sz="3200" dirty="0">
                <a:solidFill>
                  <a:schemeClr val="bg1"/>
                </a:solidFill>
              </a:rPr>
              <a:t>2D Composite Transformations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72" name="Foliennummernplatzhalter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CBB57F-0B22-4D4F-9293-2FDFD4B43B8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Grafik 8">
            <a:extLst>
              <a:ext uri="{FF2B5EF4-FFF2-40B4-BE49-F238E27FC236}">
                <a16:creationId xmlns="" xmlns:a16="http://schemas.microsoft.com/office/drawing/2014/main" id="{65E17858-6E02-4C4D-B905-DA567E7980CC}"/>
              </a:ext>
            </a:extLst>
          </p:cNvPr>
          <p:cNvPicPr/>
          <p:nvPr/>
        </p:nvPicPr>
        <p:blipFill>
          <a:blip r:embed="rId2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6" name="Grafik 9">
            <a:extLst>
              <a:ext uri="{FF2B5EF4-FFF2-40B4-BE49-F238E27FC236}">
                <a16:creationId xmlns="" xmlns:a16="http://schemas.microsoft.com/office/drawing/2014/main" id="{9308D863-416E-4E02-A598-E88E36659F6A}"/>
              </a:ext>
            </a:extLst>
          </p:cNvPr>
          <p:cNvPicPr/>
          <p:nvPr/>
        </p:nvPicPr>
        <p:blipFill>
          <a:blip r:embed="rId3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2" name="Fußzeilenplatzhalter 1">
            <a:extLst>
              <a:ext uri="{FF2B5EF4-FFF2-40B4-BE49-F238E27FC236}">
                <a16:creationId xmlns="" xmlns:a16="http://schemas.microsoft.com/office/drawing/2014/main" id="{1298FE66-933F-439E-A5B7-6D1970278C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488096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534400" cy="1139825"/>
          </a:xfrm>
        </p:spPr>
        <p:txBody>
          <a:bodyPr/>
          <a:lstStyle/>
          <a:p>
            <a:r>
              <a:rPr lang="en-US" sz="4000" b="1" dirty="0"/>
              <a:t>Matrix Representations and Homogeneous Coordinates</a:t>
            </a:r>
            <a:r>
              <a:rPr lang="tr-TR" sz="4000" b="1" dirty="0"/>
              <a:t> (cont.)</a:t>
            </a:r>
            <a:endParaRPr lang="en-US" sz="4000" b="1" dirty="0"/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P’ = M</a:t>
            </a:r>
            <a:r>
              <a:rPr lang="en-US" baseline="-25000" dirty="0">
                <a:solidFill>
                  <a:schemeClr val="bg1"/>
                </a:solidFill>
              </a:rPr>
              <a:t>1 </a:t>
            </a:r>
            <a:r>
              <a:rPr lang="en-US" dirty="0">
                <a:solidFill>
                  <a:schemeClr val="bg1"/>
                </a:solidFill>
              </a:rPr>
              <a:t>· P + M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 and P’ are column vectors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is a 2 by 2 array containing multiplicative factors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is a 2 element column matrix containing translational terms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For translation M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is the identity matrix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For rotation or scaling, M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contains the translational terms associated with the pivot point or scaling fixed point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Grafik 8">
            <a:extLst>
              <a:ext uri="{FF2B5EF4-FFF2-40B4-BE49-F238E27FC236}">
                <a16:creationId xmlns="" xmlns:a16="http://schemas.microsoft.com/office/drawing/2014/main" id="{AA50EE80-D2C7-422F-9371-CFF59F3B9670}"/>
              </a:ext>
            </a:extLst>
          </p:cNvPr>
          <p:cNvPicPr/>
          <p:nvPr/>
        </p:nvPicPr>
        <p:blipFill>
          <a:blip r:embed="rId2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6" name="Grafik 9">
            <a:extLst>
              <a:ext uri="{FF2B5EF4-FFF2-40B4-BE49-F238E27FC236}">
                <a16:creationId xmlns="" xmlns:a16="http://schemas.microsoft.com/office/drawing/2014/main" id="{0BDBB798-EA98-4165-9678-0BFFE87878FB}"/>
              </a:ext>
            </a:extLst>
          </p:cNvPr>
          <p:cNvPicPr/>
          <p:nvPr/>
        </p:nvPicPr>
        <p:blipFill>
          <a:blip r:embed="rId3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02B79F42-6A7B-4A04-A7C0-DFF57185AC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53353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 produce a sequence of operations, such as scaling followed by rotation then translation, we could calculate the transformed coordinates one step at a time</a:t>
            </a:r>
          </a:p>
          <a:p>
            <a:r>
              <a:rPr lang="en-US" dirty="0">
                <a:solidFill>
                  <a:schemeClr val="bg1"/>
                </a:solidFill>
              </a:rPr>
              <a:t>A more efficient approach is to combine transformations, without calculating intermediate coordinate values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534400" cy="1139825"/>
          </a:xfrm>
        </p:spPr>
        <p:txBody>
          <a:bodyPr/>
          <a:lstStyle/>
          <a:p>
            <a:r>
              <a:rPr lang="en-US" sz="4000" b="1" dirty="0"/>
              <a:t>Matrix Representations and Homogeneous Coordinates</a:t>
            </a:r>
            <a:r>
              <a:rPr lang="tr-TR" sz="4000" b="1" dirty="0"/>
              <a:t> (cont.)</a:t>
            </a:r>
            <a:endParaRPr lang="en-US" sz="4000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Grafik 8">
            <a:extLst>
              <a:ext uri="{FF2B5EF4-FFF2-40B4-BE49-F238E27FC236}">
                <a16:creationId xmlns="" xmlns:a16="http://schemas.microsoft.com/office/drawing/2014/main" id="{B11441D6-D80B-4294-864D-AF43660CF82F}"/>
              </a:ext>
            </a:extLst>
          </p:cNvPr>
          <p:cNvPicPr/>
          <p:nvPr/>
        </p:nvPicPr>
        <p:blipFill>
          <a:blip r:embed="rId2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7" name="Grafik 9">
            <a:extLst>
              <a:ext uri="{FF2B5EF4-FFF2-40B4-BE49-F238E27FC236}">
                <a16:creationId xmlns="" xmlns:a16="http://schemas.microsoft.com/office/drawing/2014/main" id="{BB0CB456-2FE2-4EDB-9CC5-17B47FA8612E}"/>
              </a:ext>
            </a:extLst>
          </p:cNvPr>
          <p:cNvPicPr/>
          <p:nvPr/>
        </p:nvPicPr>
        <p:blipFill>
          <a:blip r:embed="rId3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2" name="Fußzeilenplatzhalter 1">
            <a:extLst>
              <a:ext uri="{FF2B5EF4-FFF2-40B4-BE49-F238E27FC236}">
                <a16:creationId xmlns="" xmlns:a16="http://schemas.microsoft.com/office/drawing/2014/main" id="{B25269B8-AE8D-444C-B7F3-89F36F2E3F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15787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Multiplicative and translational terms for a 2D geometric transformation can be combined into a single matrix if we expand the representations to 3 by 3 matrices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We can use the third column for translation terms, and all transformation equations can be expressed as matrix multiplications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534400" cy="1139825"/>
          </a:xfrm>
        </p:spPr>
        <p:txBody>
          <a:bodyPr/>
          <a:lstStyle/>
          <a:p>
            <a:r>
              <a:rPr lang="en-US" sz="4000" b="1" dirty="0"/>
              <a:t>Matrix Representations and Homogeneous Coordinates</a:t>
            </a:r>
            <a:r>
              <a:rPr lang="tr-TR" sz="4000" b="1" dirty="0"/>
              <a:t> (cont.)</a:t>
            </a:r>
            <a:endParaRPr lang="en-US" sz="4000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Grafik 8">
            <a:extLst>
              <a:ext uri="{FF2B5EF4-FFF2-40B4-BE49-F238E27FC236}">
                <a16:creationId xmlns="" xmlns:a16="http://schemas.microsoft.com/office/drawing/2014/main" id="{A02677F9-62C2-43E2-B717-183B8608B76C}"/>
              </a:ext>
            </a:extLst>
          </p:cNvPr>
          <p:cNvPicPr/>
          <p:nvPr/>
        </p:nvPicPr>
        <p:blipFill>
          <a:blip r:embed="rId2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7" name="Grafik 9">
            <a:extLst>
              <a:ext uri="{FF2B5EF4-FFF2-40B4-BE49-F238E27FC236}">
                <a16:creationId xmlns="" xmlns:a16="http://schemas.microsoft.com/office/drawing/2014/main" id="{FC3A2386-29AD-4C8F-972C-FE517B1EC386}"/>
              </a:ext>
            </a:extLst>
          </p:cNvPr>
          <p:cNvPicPr/>
          <p:nvPr/>
        </p:nvPicPr>
        <p:blipFill>
          <a:blip r:embed="rId3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2" name="Fußzeilenplatzhalter 1">
            <a:extLst>
              <a:ext uri="{FF2B5EF4-FFF2-40B4-BE49-F238E27FC236}">
                <a16:creationId xmlns="" xmlns:a16="http://schemas.microsoft.com/office/drawing/2014/main" id="{782FE045-93F1-4CE0-AA8D-D3AF4211FC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7969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Expand each 2D coordinate </a:t>
            </a:r>
            <a:r>
              <a:rPr lang="en-US" i="1" dirty="0">
                <a:solidFill>
                  <a:schemeClr val="bg1"/>
                </a:solidFill>
              </a:rPr>
              <a:t>(</a:t>
            </a:r>
            <a:r>
              <a:rPr lang="en-US" i="1" dirty="0" err="1">
                <a:solidFill>
                  <a:schemeClr val="bg1"/>
                </a:solidFill>
              </a:rPr>
              <a:t>x,y</a:t>
            </a:r>
            <a:r>
              <a:rPr lang="en-US" i="1" dirty="0">
                <a:solidFill>
                  <a:schemeClr val="bg1"/>
                </a:solidFill>
              </a:rPr>
              <a:t>) </a:t>
            </a:r>
            <a:r>
              <a:rPr lang="en-US" dirty="0">
                <a:solidFill>
                  <a:schemeClr val="bg1"/>
                </a:solidFill>
              </a:rPr>
              <a:t>to three element representation </a:t>
            </a:r>
            <a:r>
              <a:rPr lang="en-US" i="1" dirty="0">
                <a:solidFill>
                  <a:schemeClr val="bg1"/>
                </a:solidFill>
              </a:rPr>
              <a:t>(</a:t>
            </a:r>
            <a:r>
              <a:rPr lang="en-US" i="1" dirty="0" err="1">
                <a:solidFill>
                  <a:schemeClr val="bg1"/>
                </a:solidFill>
              </a:rPr>
              <a:t>x</a:t>
            </a:r>
            <a:r>
              <a:rPr lang="en-US" i="1" baseline="-25000" dirty="0" err="1">
                <a:solidFill>
                  <a:schemeClr val="bg1"/>
                </a:solidFill>
              </a:rPr>
              <a:t>h</a:t>
            </a:r>
            <a:r>
              <a:rPr lang="en-US" i="1" dirty="0" err="1">
                <a:solidFill>
                  <a:schemeClr val="bg1"/>
                </a:solidFill>
              </a:rPr>
              <a:t>,y</a:t>
            </a:r>
            <a:r>
              <a:rPr lang="en-US" i="1" baseline="-25000" dirty="0" err="1">
                <a:solidFill>
                  <a:schemeClr val="bg1"/>
                </a:solidFill>
              </a:rPr>
              <a:t>h</a:t>
            </a:r>
            <a:r>
              <a:rPr lang="en-US" i="1" dirty="0" err="1">
                <a:solidFill>
                  <a:schemeClr val="bg1"/>
                </a:solidFill>
              </a:rPr>
              <a:t>,h</a:t>
            </a:r>
            <a:r>
              <a:rPr lang="en-US" i="1" dirty="0">
                <a:solidFill>
                  <a:schemeClr val="bg1"/>
                </a:solidFill>
              </a:rPr>
              <a:t>) </a:t>
            </a:r>
            <a:r>
              <a:rPr lang="en-US" dirty="0">
                <a:solidFill>
                  <a:schemeClr val="bg1"/>
                </a:solidFill>
              </a:rPr>
              <a:t>called </a:t>
            </a:r>
            <a:r>
              <a:rPr lang="en-US" b="1" dirty="0">
                <a:solidFill>
                  <a:schemeClr val="bg1"/>
                </a:solidFill>
              </a:rPr>
              <a:t>homogeneous coordinates</a:t>
            </a:r>
            <a:endParaRPr lang="tr-TR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 is the </a:t>
            </a:r>
            <a:r>
              <a:rPr lang="en-US" b="1" dirty="0">
                <a:solidFill>
                  <a:schemeClr val="bg1"/>
                </a:solidFill>
              </a:rPr>
              <a:t>homogeneous parameter</a:t>
            </a:r>
            <a:r>
              <a:rPr lang="en-US" dirty="0">
                <a:solidFill>
                  <a:schemeClr val="bg1"/>
                </a:solidFill>
              </a:rPr>
              <a:t> such that 	</a:t>
            </a:r>
            <a:r>
              <a:rPr lang="en-US" i="1" dirty="0">
                <a:solidFill>
                  <a:schemeClr val="bg1"/>
                </a:solidFill>
              </a:rPr>
              <a:t>x = </a:t>
            </a:r>
            <a:r>
              <a:rPr lang="en-US" i="1" dirty="0" err="1">
                <a:solidFill>
                  <a:schemeClr val="bg1"/>
                </a:solidFill>
              </a:rPr>
              <a:t>x</a:t>
            </a:r>
            <a:r>
              <a:rPr lang="en-US" i="1" baseline="-25000" dirty="0" err="1">
                <a:solidFill>
                  <a:schemeClr val="bg1"/>
                </a:solidFill>
              </a:rPr>
              <a:t>h</a:t>
            </a:r>
            <a:r>
              <a:rPr lang="en-US" i="1" dirty="0">
                <a:solidFill>
                  <a:schemeClr val="bg1"/>
                </a:solidFill>
              </a:rPr>
              <a:t>/h, 	y = </a:t>
            </a:r>
            <a:r>
              <a:rPr lang="en-US" i="1" dirty="0" err="1">
                <a:solidFill>
                  <a:schemeClr val="bg1"/>
                </a:solidFill>
              </a:rPr>
              <a:t>y</a:t>
            </a:r>
            <a:r>
              <a:rPr lang="en-US" i="1" baseline="-25000" dirty="0" err="1">
                <a:solidFill>
                  <a:schemeClr val="bg1"/>
                </a:solidFill>
              </a:rPr>
              <a:t>h</a:t>
            </a:r>
            <a:r>
              <a:rPr lang="en-US" i="1" dirty="0">
                <a:solidFill>
                  <a:schemeClr val="bg1"/>
                </a:solidFill>
              </a:rPr>
              <a:t>/h,</a:t>
            </a:r>
          </a:p>
          <a:p>
            <a:r>
              <a:rPr lang="tr-TR" dirty="0">
                <a:solidFill>
                  <a:schemeClr val="bg1"/>
                </a:solidFill>
                <a:sym typeface="Wingdings" pitchFamily="2" charset="2"/>
              </a:rPr>
              <a:t> infinite homogeneous representations for a point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 convenient choice is to choose h = 1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534400" cy="1139825"/>
          </a:xfrm>
        </p:spPr>
        <p:txBody>
          <a:bodyPr/>
          <a:lstStyle/>
          <a:p>
            <a:r>
              <a:rPr lang="en-US" sz="4000" b="1" dirty="0"/>
              <a:t>Matrix Representations and Homogeneous Coordinates</a:t>
            </a:r>
            <a:r>
              <a:rPr lang="tr-TR" sz="4000" b="1" dirty="0"/>
              <a:t> (cont.)</a:t>
            </a:r>
            <a:endParaRPr lang="en-US" sz="4000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Grafik 8">
            <a:extLst>
              <a:ext uri="{FF2B5EF4-FFF2-40B4-BE49-F238E27FC236}">
                <a16:creationId xmlns="" xmlns:a16="http://schemas.microsoft.com/office/drawing/2014/main" id="{02B70FDB-0844-447D-820A-EFDAC2B174D0}"/>
              </a:ext>
            </a:extLst>
          </p:cNvPr>
          <p:cNvPicPr/>
          <p:nvPr/>
        </p:nvPicPr>
        <p:blipFill>
          <a:blip r:embed="rId2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7" name="Grafik 9">
            <a:extLst>
              <a:ext uri="{FF2B5EF4-FFF2-40B4-BE49-F238E27FC236}">
                <a16:creationId xmlns="" xmlns:a16="http://schemas.microsoft.com/office/drawing/2014/main" id="{A56C1936-82D5-4B4D-B429-A0470C79496C}"/>
              </a:ext>
            </a:extLst>
          </p:cNvPr>
          <p:cNvPicPr/>
          <p:nvPr/>
        </p:nvPicPr>
        <p:blipFill>
          <a:blip r:embed="rId3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2" name="Fußzeilenplatzhalter 1">
            <a:extLst>
              <a:ext uri="{FF2B5EF4-FFF2-40B4-BE49-F238E27FC236}">
                <a16:creationId xmlns="" xmlns:a16="http://schemas.microsoft.com/office/drawing/2014/main" id="{5D28C9EA-46EE-4F8A-A3C3-8EB507D678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63923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05000"/>
            <a:ext cx="7931150" cy="4114800"/>
          </a:xfrm>
        </p:spPr>
        <p:txBody>
          <a:bodyPr/>
          <a:lstStyle/>
          <a:p>
            <a:r>
              <a:rPr lang="tr-TR" sz="2800" dirty="0">
                <a:solidFill>
                  <a:schemeClr val="bg1"/>
                </a:solidFill>
              </a:rPr>
              <a:t>2D Translation Matrix</a:t>
            </a:r>
          </a:p>
          <a:p>
            <a:pPr>
              <a:buFontTx/>
              <a:buNone/>
            </a:pPr>
            <a:endParaRPr lang="tr-TR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tr-TR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tr-TR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tr-TR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tr-TR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r>
              <a:rPr lang="tr-TR" sz="2800" dirty="0">
                <a:solidFill>
                  <a:schemeClr val="bg1"/>
                </a:solidFill>
              </a:rPr>
              <a:t>or, </a:t>
            </a:r>
            <a:r>
              <a:rPr lang="tr-TR" sz="2800" b="1" dirty="0">
                <a:solidFill>
                  <a:schemeClr val="bg1"/>
                </a:solidFill>
              </a:rPr>
              <a:t>P’</a:t>
            </a:r>
            <a:r>
              <a:rPr lang="tr-TR" sz="2800" dirty="0">
                <a:solidFill>
                  <a:schemeClr val="bg1"/>
                </a:solidFill>
              </a:rPr>
              <a:t> = </a:t>
            </a:r>
            <a:r>
              <a:rPr lang="tr-TR" sz="2800" b="1" dirty="0">
                <a:solidFill>
                  <a:schemeClr val="bg1"/>
                </a:solidFill>
              </a:rPr>
              <a:t>T</a:t>
            </a:r>
            <a:r>
              <a:rPr lang="tr-TR" sz="2800" dirty="0">
                <a:solidFill>
                  <a:schemeClr val="bg1"/>
                </a:solidFill>
              </a:rPr>
              <a:t>(t</a:t>
            </a:r>
            <a:r>
              <a:rPr lang="tr-TR" sz="2800" baseline="-25000" dirty="0">
                <a:solidFill>
                  <a:schemeClr val="bg1"/>
                </a:solidFill>
              </a:rPr>
              <a:t>x</a:t>
            </a:r>
            <a:r>
              <a:rPr lang="tr-TR" sz="2800" dirty="0">
                <a:solidFill>
                  <a:schemeClr val="bg1"/>
                </a:solidFill>
              </a:rPr>
              <a:t>,t</a:t>
            </a:r>
            <a:r>
              <a:rPr lang="tr-TR" sz="2800" baseline="-25000" dirty="0">
                <a:solidFill>
                  <a:schemeClr val="bg1"/>
                </a:solidFill>
              </a:rPr>
              <a:t>y</a:t>
            </a:r>
            <a:r>
              <a:rPr lang="tr-TR" sz="2800" dirty="0">
                <a:solidFill>
                  <a:schemeClr val="bg1"/>
                </a:solidFill>
              </a:rPr>
              <a:t>)</a:t>
            </a:r>
            <a:r>
              <a:rPr lang="el-GR" sz="2800" dirty="0">
                <a:solidFill>
                  <a:schemeClr val="bg1"/>
                </a:solidFill>
              </a:rPr>
              <a:t>·</a:t>
            </a:r>
            <a:r>
              <a:rPr lang="tr-TR" sz="2800" b="1" dirty="0">
                <a:solidFill>
                  <a:schemeClr val="bg1"/>
                </a:solidFill>
              </a:rPr>
              <a:t>P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409604" name="Object 4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971550" y="2519363"/>
          <a:ext cx="4038600" cy="1852612"/>
        </p:xfrm>
        <a:graphic>
          <a:graphicData uri="http://schemas.openxmlformats.org/presentationml/2006/ole">
            <p:oleObj spid="_x0000_s18437" name="Formel" r:id="rId3" imgW="1409400" imgH="711000" progId="Equation.3">
              <p:embed/>
            </p:oleObj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534400" cy="1139825"/>
          </a:xfrm>
        </p:spPr>
        <p:txBody>
          <a:bodyPr/>
          <a:lstStyle/>
          <a:p>
            <a:r>
              <a:rPr lang="en-US" sz="4000" b="1" dirty="0"/>
              <a:t>Matrix Representations and Homogeneous Coordinates</a:t>
            </a:r>
            <a:r>
              <a:rPr lang="tr-TR" sz="4000" b="1" dirty="0"/>
              <a:t> (cont.)</a:t>
            </a:r>
            <a:endParaRPr lang="en-US" sz="4000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2C9BD8-AC5C-4DD0-B6F6-A6822202BEE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7" name="Grafik 8">
            <a:extLst>
              <a:ext uri="{FF2B5EF4-FFF2-40B4-BE49-F238E27FC236}">
                <a16:creationId xmlns="" xmlns:a16="http://schemas.microsoft.com/office/drawing/2014/main" id="{264C75AF-842F-4BF4-BD7E-6015C3BD8631}"/>
              </a:ext>
            </a:extLst>
          </p:cNvPr>
          <p:cNvPicPr/>
          <p:nvPr/>
        </p:nvPicPr>
        <p:blipFill>
          <a:blip r:embed="rId4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8" name="Grafik 9">
            <a:extLst>
              <a:ext uri="{FF2B5EF4-FFF2-40B4-BE49-F238E27FC236}">
                <a16:creationId xmlns="" xmlns:a16="http://schemas.microsoft.com/office/drawing/2014/main" id="{D67808EC-1022-48F0-BB35-76494C4C91C8}"/>
              </a:ext>
            </a:extLst>
          </p:cNvPr>
          <p:cNvPicPr/>
          <p:nvPr/>
        </p:nvPicPr>
        <p:blipFill>
          <a:blip r:embed="rId5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2" name="Fußzeilenplatzhalter 1">
            <a:extLst>
              <a:ext uri="{FF2B5EF4-FFF2-40B4-BE49-F238E27FC236}">
                <a16:creationId xmlns="" xmlns:a16="http://schemas.microsoft.com/office/drawing/2014/main" id="{1FF2B445-BF8A-4BCE-92A2-C3762E57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233201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05000"/>
            <a:ext cx="7931150" cy="4114800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2D Rotation Matrix</a:t>
            </a:r>
          </a:p>
          <a:p>
            <a:pPr>
              <a:buFontTx/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r>
              <a:rPr lang="en-US" sz="2800" dirty="0">
                <a:solidFill>
                  <a:schemeClr val="bg1"/>
                </a:solidFill>
              </a:rPr>
              <a:t>or, </a:t>
            </a:r>
            <a:r>
              <a:rPr lang="en-US" sz="2800" b="1" dirty="0">
                <a:solidFill>
                  <a:schemeClr val="bg1"/>
                </a:solidFill>
              </a:rPr>
              <a:t>P’</a:t>
            </a:r>
            <a:r>
              <a:rPr lang="en-US" sz="2800" dirty="0">
                <a:solidFill>
                  <a:schemeClr val="bg1"/>
                </a:solidFill>
              </a:rPr>
              <a:t> = </a:t>
            </a:r>
            <a:r>
              <a:rPr lang="en-US" sz="2800" b="1" dirty="0">
                <a:solidFill>
                  <a:schemeClr val="bg1"/>
                </a:solidFill>
              </a:rPr>
              <a:t>R</a:t>
            </a:r>
            <a:r>
              <a:rPr lang="en-US" sz="2800" dirty="0">
                <a:solidFill>
                  <a:schemeClr val="bg1"/>
                </a:solidFill>
              </a:rPr>
              <a:t>(θ)·</a:t>
            </a:r>
            <a:r>
              <a:rPr lang="en-US" sz="2800" b="1" dirty="0">
                <a:solidFill>
                  <a:schemeClr val="bg1"/>
                </a:solidFill>
              </a:rPr>
              <a:t>P</a:t>
            </a:r>
          </a:p>
        </p:txBody>
      </p:sp>
      <p:graphicFrame>
        <p:nvGraphicFramePr>
          <p:cNvPr id="411652" name="Object 4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971550" y="2786063"/>
          <a:ext cx="4038600" cy="1319212"/>
        </p:xfrm>
        <a:graphic>
          <a:graphicData uri="http://schemas.openxmlformats.org/presentationml/2006/ole">
            <p:oleObj spid="_x0000_s19461" name="Formel" r:id="rId3" imgW="1981080" imgH="711000" progId="Equation.3">
              <p:embed/>
            </p:oleObj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534400" cy="1139825"/>
          </a:xfrm>
        </p:spPr>
        <p:txBody>
          <a:bodyPr/>
          <a:lstStyle/>
          <a:p>
            <a:r>
              <a:rPr lang="en-US" sz="4000" b="1" dirty="0"/>
              <a:t>Matrix Representations and Homogeneous Coordinates</a:t>
            </a:r>
            <a:r>
              <a:rPr lang="tr-TR" sz="4000" b="1" dirty="0"/>
              <a:t> (cont.)</a:t>
            </a:r>
            <a:endParaRPr lang="en-US" sz="4000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2C9BD8-AC5C-4DD0-B6F6-A6822202BEE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7" name="Grafik 8">
            <a:extLst>
              <a:ext uri="{FF2B5EF4-FFF2-40B4-BE49-F238E27FC236}">
                <a16:creationId xmlns="" xmlns:a16="http://schemas.microsoft.com/office/drawing/2014/main" id="{55734754-4CC9-4FED-8E22-8214C4C30932}"/>
              </a:ext>
            </a:extLst>
          </p:cNvPr>
          <p:cNvPicPr/>
          <p:nvPr/>
        </p:nvPicPr>
        <p:blipFill>
          <a:blip r:embed="rId4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8" name="Grafik 9">
            <a:extLst>
              <a:ext uri="{FF2B5EF4-FFF2-40B4-BE49-F238E27FC236}">
                <a16:creationId xmlns="" xmlns:a16="http://schemas.microsoft.com/office/drawing/2014/main" id="{7A1F3C89-12CC-49F5-8A85-A06EB34D3DE8}"/>
              </a:ext>
            </a:extLst>
          </p:cNvPr>
          <p:cNvPicPr/>
          <p:nvPr/>
        </p:nvPicPr>
        <p:blipFill>
          <a:blip r:embed="rId5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2" name="Fußzeilenplatzhalter 1">
            <a:extLst>
              <a:ext uri="{FF2B5EF4-FFF2-40B4-BE49-F238E27FC236}">
                <a16:creationId xmlns="" xmlns:a16="http://schemas.microsoft.com/office/drawing/2014/main" id="{90D6EB30-08BD-453F-9DB5-CD57990D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270169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05000"/>
            <a:ext cx="7931150" cy="4114800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2D Scaling Matrix</a:t>
            </a:r>
          </a:p>
          <a:p>
            <a:pPr>
              <a:buFontTx/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r>
              <a:rPr lang="en-US" sz="2800" dirty="0">
                <a:solidFill>
                  <a:schemeClr val="bg1"/>
                </a:solidFill>
              </a:rPr>
              <a:t>or, </a:t>
            </a:r>
            <a:r>
              <a:rPr lang="en-US" sz="2800" b="1" i="1" dirty="0">
                <a:solidFill>
                  <a:schemeClr val="bg1"/>
                </a:solidFill>
              </a:rPr>
              <a:t>P’</a:t>
            </a:r>
            <a:r>
              <a:rPr lang="en-US" sz="2800" i="1" dirty="0">
                <a:solidFill>
                  <a:schemeClr val="bg1"/>
                </a:solidFill>
              </a:rPr>
              <a:t> = </a:t>
            </a:r>
            <a:r>
              <a:rPr lang="en-US" sz="2800" b="1" i="1" dirty="0">
                <a:solidFill>
                  <a:schemeClr val="bg1"/>
                </a:solidFill>
              </a:rPr>
              <a:t>S</a:t>
            </a:r>
            <a:r>
              <a:rPr lang="en-US" sz="2800" i="1" dirty="0">
                <a:solidFill>
                  <a:schemeClr val="bg1"/>
                </a:solidFill>
              </a:rPr>
              <a:t>(</a:t>
            </a:r>
            <a:r>
              <a:rPr lang="en-US" sz="2800" i="1" dirty="0" err="1">
                <a:solidFill>
                  <a:schemeClr val="bg1"/>
                </a:solidFill>
              </a:rPr>
              <a:t>s</a:t>
            </a:r>
            <a:r>
              <a:rPr lang="en-US" sz="2800" i="1" baseline="-25000" dirty="0" err="1">
                <a:solidFill>
                  <a:schemeClr val="bg1"/>
                </a:solidFill>
              </a:rPr>
              <a:t>x</a:t>
            </a:r>
            <a:r>
              <a:rPr lang="en-US" sz="2800" i="1" dirty="0" err="1">
                <a:solidFill>
                  <a:schemeClr val="bg1"/>
                </a:solidFill>
              </a:rPr>
              <a:t>,s</a:t>
            </a:r>
            <a:r>
              <a:rPr lang="en-US" sz="2800" i="1" baseline="-25000" dirty="0" err="1">
                <a:solidFill>
                  <a:schemeClr val="bg1"/>
                </a:solidFill>
              </a:rPr>
              <a:t>y</a:t>
            </a:r>
            <a:r>
              <a:rPr lang="en-US" sz="2800" i="1" dirty="0">
                <a:solidFill>
                  <a:schemeClr val="bg1"/>
                </a:solidFill>
              </a:rPr>
              <a:t>)·</a:t>
            </a:r>
            <a:r>
              <a:rPr lang="en-US" sz="2800" b="1" i="1" dirty="0">
                <a:solidFill>
                  <a:schemeClr val="bg1"/>
                </a:solidFill>
              </a:rPr>
              <a:t>P</a:t>
            </a:r>
          </a:p>
        </p:txBody>
      </p:sp>
      <p:graphicFrame>
        <p:nvGraphicFramePr>
          <p:cNvPr id="413700" name="Object 4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971550" y="2565400"/>
          <a:ext cx="4038600" cy="1758950"/>
        </p:xfrm>
        <a:graphic>
          <a:graphicData uri="http://schemas.openxmlformats.org/presentationml/2006/ole">
            <p:oleObj spid="_x0000_s20485" name="Formel" r:id="rId3" imgW="1485720" imgH="711000" progId="Equation.3">
              <p:embed/>
            </p:oleObj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534400" cy="1139825"/>
          </a:xfrm>
        </p:spPr>
        <p:txBody>
          <a:bodyPr/>
          <a:lstStyle/>
          <a:p>
            <a:r>
              <a:rPr lang="en-US" sz="4000" b="1" dirty="0"/>
              <a:t>Matrix Representations and Homogeneous Coordinates</a:t>
            </a:r>
            <a:r>
              <a:rPr lang="tr-TR" sz="4000" b="1" dirty="0"/>
              <a:t> (cont.)</a:t>
            </a:r>
            <a:endParaRPr lang="en-US" sz="4000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2C9BD8-AC5C-4DD0-B6F6-A6822202BEE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7" name="Grafik 8">
            <a:extLst>
              <a:ext uri="{FF2B5EF4-FFF2-40B4-BE49-F238E27FC236}">
                <a16:creationId xmlns="" xmlns:a16="http://schemas.microsoft.com/office/drawing/2014/main" id="{B060F97E-866B-4D9A-8D77-4C3DBBA3127E}"/>
              </a:ext>
            </a:extLst>
          </p:cNvPr>
          <p:cNvPicPr/>
          <p:nvPr/>
        </p:nvPicPr>
        <p:blipFill>
          <a:blip r:embed="rId4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8" name="Grafik 9">
            <a:extLst>
              <a:ext uri="{FF2B5EF4-FFF2-40B4-BE49-F238E27FC236}">
                <a16:creationId xmlns="" xmlns:a16="http://schemas.microsoft.com/office/drawing/2014/main" id="{B0E9B26A-FF59-4CCA-993B-8D637B5E4D70}"/>
              </a:ext>
            </a:extLst>
          </p:cNvPr>
          <p:cNvPicPr/>
          <p:nvPr/>
        </p:nvPicPr>
        <p:blipFill>
          <a:blip r:embed="rId5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2" name="Fußzeilenplatzhalter 1">
            <a:extLst>
              <a:ext uri="{FF2B5EF4-FFF2-40B4-BE49-F238E27FC236}">
                <a16:creationId xmlns="" xmlns:a16="http://schemas.microsoft.com/office/drawing/2014/main" id="{C03878EF-5FD3-4B89-B503-60DE2B89F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808981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Inverse Transformations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05000"/>
            <a:ext cx="7931150" cy="4114800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2D Inverse Translation Matrix</a:t>
            </a:r>
          </a:p>
          <a:p>
            <a:pPr>
              <a:buFontTx/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tr-TR" sz="2800" dirty="0">
              <a:solidFill>
                <a:schemeClr val="bg1"/>
              </a:solidFill>
            </a:endParaRPr>
          </a:p>
          <a:p>
            <a:r>
              <a:rPr lang="tr-TR" sz="2800" dirty="0">
                <a:solidFill>
                  <a:schemeClr val="bg1"/>
                </a:solidFill>
              </a:rPr>
              <a:t>By the way:</a:t>
            </a:r>
            <a:endParaRPr 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414724" name="Object 4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1298575" y="2519363"/>
          <a:ext cx="3382963" cy="1852612"/>
        </p:xfrm>
        <a:graphic>
          <a:graphicData uri="http://schemas.openxmlformats.org/presentationml/2006/ole">
            <p:oleObj spid="_x0000_s21512" name="Formel" r:id="rId3" imgW="1180800" imgH="711000" progId="Equation.3">
              <p:embed/>
            </p:oleObj>
          </a:graphicData>
        </a:graphic>
      </p:graphicFrame>
      <p:graphicFrame>
        <p:nvGraphicFramePr>
          <p:cNvPr id="2" name="Objekt 1"/>
          <p:cNvGraphicFramePr>
            <a:graphicFrameLocks noChangeAspect="1"/>
          </p:cNvGraphicFramePr>
          <p:nvPr>
            <p:extLst/>
          </p:nvPr>
        </p:nvGraphicFramePr>
        <p:xfrm>
          <a:off x="1219200" y="5181600"/>
          <a:ext cx="1963737" cy="496887"/>
        </p:xfrm>
        <a:graphic>
          <a:graphicData uri="http://schemas.openxmlformats.org/presentationml/2006/ole">
            <p:oleObj spid="_x0000_s21513" name="Formel" r:id="rId4" imgW="685800" imgH="190440" progId="Equation.3">
              <p:embed/>
            </p:oleObj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2C9BD8-AC5C-4DD0-B6F6-A6822202BEE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7" name="Grafik 8">
            <a:extLst>
              <a:ext uri="{FF2B5EF4-FFF2-40B4-BE49-F238E27FC236}">
                <a16:creationId xmlns="" xmlns:a16="http://schemas.microsoft.com/office/drawing/2014/main" id="{B6C59468-D328-48E6-9BCA-50822BA4642B}"/>
              </a:ext>
            </a:extLst>
          </p:cNvPr>
          <p:cNvPicPr/>
          <p:nvPr/>
        </p:nvPicPr>
        <p:blipFill>
          <a:blip r:embed="rId5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8" name="Grafik 9">
            <a:extLst>
              <a:ext uri="{FF2B5EF4-FFF2-40B4-BE49-F238E27FC236}">
                <a16:creationId xmlns="" xmlns:a16="http://schemas.microsoft.com/office/drawing/2014/main" id="{4D6B4092-894A-4839-8285-4A3BA9127536}"/>
              </a:ext>
            </a:extLst>
          </p:cNvPr>
          <p:cNvPicPr/>
          <p:nvPr/>
        </p:nvPicPr>
        <p:blipFill>
          <a:blip r:embed="rId6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4B0A7C3E-AC49-4850-B154-941B79E2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4087263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Inverse Transformations</a:t>
            </a:r>
            <a:r>
              <a:rPr lang="tr-TR" b="1" dirty="0"/>
              <a:t> (cont.)</a:t>
            </a:r>
            <a:endParaRPr lang="en-US" b="1" dirty="0"/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05000"/>
            <a:ext cx="7931150" cy="4114800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2D Inverse Rotation Matrix</a:t>
            </a:r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  <a:p>
            <a:r>
              <a:rPr lang="tr-TR" sz="2800" dirty="0">
                <a:solidFill>
                  <a:schemeClr val="bg1"/>
                </a:solidFill>
              </a:rPr>
              <a:t>And also: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415748" name="Object 4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1143000" y="2514600"/>
          <a:ext cx="4359732" cy="1709738"/>
        </p:xfrm>
        <a:graphic>
          <a:graphicData uri="http://schemas.openxmlformats.org/presentationml/2006/ole">
            <p:oleObj spid="_x0000_s22536" name="Formel" r:id="rId3" imgW="1650960" imgH="711000" progId="Equation.3">
              <p:embed/>
            </p:oleObj>
          </a:graphicData>
        </a:graphic>
      </p:graphicFrame>
      <p:graphicFrame>
        <p:nvGraphicFramePr>
          <p:cNvPr id="2" name="Objekt 1"/>
          <p:cNvGraphicFramePr>
            <a:graphicFrameLocks noChangeAspect="1"/>
          </p:cNvGraphicFramePr>
          <p:nvPr>
            <p:extLst/>
          </p:nvPr>
        </p:nvGraphicFramePr>
        <p:xfrm>
          <a:off x="914400" y="5334000"/>
          <a:ext cx="2000250" cy="496887"/>
        </p:xfrm>
        <a:graphic>
          <a:graphicData uri="http://schemas.openxmlformats.org/presentationml/2006/ole">
            <p:oleObj spid="_x0000_s22537" name="Formel" r:id="rId4" imgW="698400" imgH="190440" progId="Equation.3">
              <p:embed/>
            </p:oleObj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2C9BD8-AC5C-4DD0-B6F6-A6822202BEE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7" name="Grafik 8">
            <a:extLst>
              <a:ext uri="{FF2B5EF4-FFF2-40B4-BE49-F238E27FC236}">
                <a16:creationId xmlns="" xmlns:a16="http://schemas.microsoft.com/office/drawing/2014/main" id="{3A271752-301E-4558-B2DE-175E14C91D48}"/>
              </a:ext>
            </a:extLst>
          </p:cNvPr>
          <p:cNvPicPr/>
          <p:nvPr/>
        </p:nvPicPr>
        <p:blipFill>
          <a:blip r:embed="rId5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8" name="Grafik 9">
            <a:extLst>
              <a:ext uri="{FF2B5EF4-FFF2-40B4-BE49-F238E27FC236}">
                <a16:creationId xmlns="" xmlns:a16="http://schemas.microsoft.com/office/drawing/2014/main" id="{2CD41D92-D7C7-46B3-A4FB-94CF955814F1}"/>
              </a:ext>
            </a:extLst>
          </p:cNvPr>
          <p:cNvPicPr/>
          <p:nvPr/>
        </p:nvPicPr>
        <p:blipFill>
          <a:blip r:embed="rId6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935A1961-41C8-4777-9A28-13488559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579109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Inverse Transformations</a:t>
            </a:r>
            <a:r>
              <a:rPr lang="tr-TR" b="1" dirty="0"/>
              <a:t> (cont.)</a:t>
            </a:r>
            <a:endParaRPr lang="en-US" b="1" dirty="0"/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05000"/>
            <a:ext cx="7931150" cy="4495800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2D Inverse Rotation Matrix</a:t>
            </a:r>
            <a:r>
              <a:rPr lang="tr-TR" sz="28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tr-TR" sz="2400" dirty="0">
                <a:solidFill>
                  <a:schemeClr val="bg1"/>
                </a:solidFill>
              </a:rPr>
              <a:t>If </a:t>
            </a:r>
            <a:r>
              <a:rPr lang="en-US" sz="2400" dirty="0">
                <a:solidFill>
                  <a:schemeClr val="bg1"/>
                </a:solidFill>
              </a:rPr>
              <a:t>θ</a:t>
            </a:r>
            <a:r>
              <a:rPr lang="tr-TR" sz="2400" dirty="0">
                <a:solidFill>
                  <a:schemeClr val="bg1"/>
                </a:solidFill>
              </a:rPr>
              <a:t> is negative </a:t>
            </a:r>
            <a:r>
              <a:rPr lang="tr-TR" sz="2400" dirty="0">
                <a:solidFill>
                  <a:schemeClr val="bg1"/>
                </a:solidFill>
                <a:sym typeface="Wingdings" pitchFamily="2" charset="2"/>
              </a:rPr>
              <a:t> clockwise </a:t>
            </a:r>
          </a:p>
          <a:p>
            <a:pPr lvl="1"/>
            <a:r>
              <a:rPr lang="tr-TR" sz="2400" dirty="0">
                <a:solidFill>
                  <a:schemeClr val="bg1"/>
                </a:solidFill>
                <a:sym typeface="Wingdings" pitchFamily="2" charset="2"/>
              </a:rPr>
              <a:t>In </a:t>
            </a:r>
          </a:p>
          <a:p>
            <a:pPr lvl="1"/>
            <a:endParaRPr lang="tr-TR" sz="2400" dirty="0">
              <a:solidFill>
                <a:schemeClr val="bg1"/>
              </a:solidFill>
              <a:sym typeface="Wingdings" pitchFamily="2" charset="2"/>
            </a:endParaRPr>
          </a:p>
          <a:p>
            <a:pPr lvl="1"/>
            <a:r>
              <a:rPr lang="tr-TR" sz="2400" dirty="0">
                <a:solidFill>
                  <a:schemeClr val="bg1"/>
                </a:solidFill>
                <a:sym typeface="Wingdings" pitchFamily="2" charset="2"/>
              </a:rPr>
              <a:t>Only sine function is affected</a:t>
            </a:r>
          </a:p>
          <a:p>
            <a:pPr lvl="1"/>
            <a:r>
              <a:rPr lang="tr-TR" sz="2400" dirty="0">
                <a:solidFill>
                  <a:schemeClr val="bg1"/>
                </a:solidFill>
                <a:sym typeface="Wingdings" pitchFamily="2" charset="2"/>
              </a:rPr>
              <a:t>Therefore we can say</a:t>
            </a:r>
          </a:p>
          <a:p>
            <a:pPr lvl="1"/>
            <a:endParaRPr lang="tr-TR" sz="2400" dirty="0">
              <a:solidFill>
                <a:schemeClr val="bg1"/>
              </a:solidFill>
              <a:sym typeface="Wingdings" pitchFamily="2" charset="2"/>
            </a:endParaRPr>
          </a:p>
          <a:p>
            <a:pPr lvl="1"/>
            <a:endParaRPr lang="tr-TR" sz="2400" dirty="0">
              <a:solidFill>
                <a:schemeClr val="bg1"/>
              </a:solidFill>
              <a:sym typeface="Wingdings" pitchFamily="2" charset="2"/>
            </a:endParaRPr>
          </a:p>
          <a:p>
            <a:pPr lvl="1"/>
            <a:r>
              <a:rPr lang="tr-TR" sz="2400" dirty="0">
                <a:solidFill>
                  <a:schemeClr val="bg1"/>
                </a:solidFill>
                <a:sym typeface="Wingdings" pitchFamily="2" charset="2"/>
              </a:rPr>
              <a:t>Is that true?</a:t>
            </a:r>
          </a:p>
          <a:p>
            <a:pPr lvl="1"/>
            <a:r>
              <a:rPr lang="tr-TR" sz="2400" dirty="0">
                <a:solidFill>
                  <a:schemeClr val="bg1"/>
                </a:solidFill>
                <a:sym typeface="Wingdings" pitchFamily="2" charset="2"/>
              </a:rPr>
              <a:t>Proof: It’s up to you  </a:t>
            </a:r>
          </a:p>
          <a:p>
            <a:pPr lvl="1"/>
            <a:endParaRPr lang="tr-TR" sz="2400" dirty="0">
              <a:solidFill>
                <a:schemeClr val="bg1"/>
              </a:solidFill>
              <a:sym typeface="Wingdings" pitchFamily="2" charset="2"/>
            </a:endParaRP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/>
          </p:nvPr>
        </p:nvGraphicFramePr>
        <p:xfrm>
          <a:off x="1219200" y="3200400"/>
          <a:ext cx="2000250" cy="496887"/>
        </p:xfrm>
        <a:graphic>
          <a:graphicData uri="http://schemas.openxmlformats.org/presentationml/2006/ole">
            <p:oleObj spid="_x0000_s23560" name="Formel" r:id="rId3" imgW="698400" imgH="190440" progId="Equation.3">
              <p:embed/>
            </p:oleObj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/>
          </p:nvPr>
        </p:nvGraphicFramePr>
        <p:xfrm>
          <a:off x="1535113" y="4659313"/>
          <a:ext cx="1671637" cy="496887"/>
        </p:xfrm>
        <a:graphic>
          <a:graphicData uri="http://schemas.openxmlformats.org/presentationml/2006/ole">
            <p:oleObj spid="_x0000_s23561" name="Formel" r:id="rId4" imgW="583920" imgH="190440" progId="Equation.3">
              <p:embed/>
            </p:oleObj>
          </a:graphicData>
        </a:graphic>
      </p:graphicFrame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2C9BD8-AC5C-4DD0-B6F6-A6822202BEE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8" name="Grafik 8">
            <a:extLst>
              <a:ext uri="{FF2B5EF4-FFF2-40B4-BE49-F238E27FC236}">
                <a16:creationId xmlns="" xmlns:a16="http://schemas.microsoft.com/office/drawing/2014/main" id="{38F87BCC-F47D-4C73-9409-A3F65D866CF8}"/>
              </a:ext>
            </a:extLst>
          </p:cNvPr>
          <p:cNvPicPr/>
          <p:nvPr/>
        </p:nvPicPr>
        <p:blipFill>
          <a:blip r:embed="rId5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9" name="Grafik 9">
            <a:extLst>
              <a:ext uri="{FF2B5EF4-FFF2-40B4-BE49-F238E27FC236}">
                <a16:creationId xmlns="" xmlns:a16="http://schemas.microsoft.com/office/drawing/2014/main" id="{09CEC7AF-1EB1-48B1-92B7-5E91B7377EC0}"/>
              </a:ext>
            </a:extLst>
          </p:cNvPr>
          <p:cNvPicPr/>
          <p:nvPr/>
        </p:nvPicPr>
        <p:blipFill>
          <a:blip r:embed="rId6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325051DD-7879-48CA-A1F3-EBB3CA44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413272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5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5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9600" cy="1384300"/>
          </a:xfrm>
        </p:spPr>
        <p:txBody>
          <a:bodyPr lIns="92075" tIns="46038" rIns="92075" bIns="46038"/>
          <a:lstStyle/>
          <a:p>
            <a:r>
              <a:rPr lang="tr-TR" b="1" dirty="0"/>
              <a:t>Objectives (cont.)</a:t>
            </a:r>
            <a:endParaRPr lang="en-US" b="1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196975"/>
            <a:ext cx="8640763" cy="5000625"/>
          </a:xfrm>
        </p:spPr>
        <p:txBody>
          <a:bodyPr lIns="92075" tIns="46038" rIns="92075" bIns="46038"/>
          <a:lstStyle/>
          <a:p>
            <a:pPr>
              <a:lnSpc>
                <a:spcPct val="90000"/>
              </a:lnSpc>
              <a:defRPr/>
            </a:pPr>
            <a:r>
              <a:rPr lang="tr-TR" sz="3200" dirty="0">
                <a:solidFill>
                  <a:schemeClr val="bg1"/>
                </a:solidFill>
              </a:rPr>
              <a:t>Other Transformations: </a:t>
            </a:r>
          </a:p>
          <a:p>
            <a:pPr lvl="1">
              <a:lnSpc>
                <a:spcPct val="90000"/>
              </a:lnSpc>
              <a:defRPr/>
            </a:pPr>
            <a:r>
              <a:rPr lang="tr-TR" sz="2800" dirty="0">
                <a:solidFill>
                  <a:schemeClr val="bg1"/>
                </a:solidFill>
              </a:rPr>
              <a:t>Reflection </a:t>
            </a:r>
          </a:p>
          <a:p>
            <a:pPr lvl="1">
              <a:lnSpc>
                <a:spcPct val="90000"/>
              </a:lnSpc>
              <a:defRPr/>
            </a:pPr>
            <a:r>
              <a:rPr lang="tr-TR" sz="2800" dirty="0">
                <a:solidFill>
                  <a:schemeClr val="bg1"/>
                </a:solidFill>
              </a:rPr>
              <a:t>Shearing</a:t>
            </a:r>
          </a:p>
          <a:p>
            <a:pPr>
              <a:lnSpc>
                <a:spcPct val="90000"/>
              </a:lnSpc>
              <a:defRPr/>
            </a:pPr>
            <a:r>
              <a:rPr lang="tr-TR" sz="3200" dirty="0">
                <a:solidFill>
                  <a:schemeClr val="bg1"/>
                </a:solidFill>
              </a:rPr>
              <a:t>Raster Methods for Transformations and OpenGL</a:t>
            </a:r>
          </a:p>
          <a:p>
            <a:pPr>
              <a:lnSpc>
                <a:spcPct val="90000"/>
              </a:lnSpc>
              <a:defRPr/>
            </a:pPr>
            <a:r>
              <a:rPr lang="tr-TR" sz="3200" dirty="0">
                <a:solidFill>
                  <a:schemeClr val="bg1"/>
                </a:solidFill>
              </a:rPr>
              <a:t>Transformations between 2D Coordinate Systems and OpenGL</a:t>
            </a:r>
          </a:p>
          <a:p>
            <a:pPr>
              <a:lnSpc>
                <a:spcPct val="90000"/>
              </a:lnSpc>
              <a:defRPr/>
            </a:pPr>
            <a:endParaRPr lang="tr-TR" sz="32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72" name="Foliennummernplatzhalter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CBB57F-0B22-4D4F-9293-2FDFD4B43B8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Grafik 8">
            <a:extLst>
              <a:ext uri="{FF2B5EF4-FFF2-40B4-BE49-F238E27FC236}">
                <a16:creationId xmlns="" xmlns:a16="http://schemas.microsoft.com/office/drawing/2014/main" id="{40B0A42F-0ECA-4546-BDB1-949140626F8C}"/>
              </a:ext>
            </a:extLst>
          </p:cNvPr>
          <p:cNvPicPr/>
          <p:nvPr/>
        </p:nvPicPr>
        <p:blipFill>
          <a:blip r:embed="rId2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6" name="Grafik 9">
            <a:extLst>
              <a:ext uri="{FF2B5EF4-FFF2-40B4-BE49-F238E27FC236}">
                <a16:creationId xmlns="" xmlns:a16="http://schemas.microsoft.com/office/drawing/2014/main" id="{062FEA4F-D0DA-4B1D-A7E8-7A3AC92A4A72}"/>
              </a:ext>
            </a:extLst>
          </p:cNvPr>
          <p:cNvPicPr/>
          <p:nvPr/>
        </p:nvPicPr>
        <p:blipFill>
          <a:blip r:embed="rId3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2" name="Fußzeilenplatzhalter 1">
            <a:extLst>
              <a:ext uri="{FF2B5EF4-FFF2-40B4-BE49-F238E27FC236}">
                <a16:creationId xmlns="" xmlns:a16="http://schemas.microsoft.com/office/drawing/2014/main" id="{FBB2CE63-B702-4110-B859-BAA4625396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71040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Inverse Transformations</a:t>
            </a:r>
            <a:r>
              <a:rPr lang="tr-TR" b="1" dirty="0"/>
              <a:t> (cont.)</a:t>
            </a:r>
            <a:endParaRPr lang="en-US" b="1" dirty="0"/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05000"/>
            <a:ext cx="7931150" cy="4114800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2D Inverse Scaling Matrix</a:t>
            </a:r>
          </a:p>
          <a:p>
            <a:pPr>
              <a:buFontTx/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tr-TR" sz="2800" dirty="0"/>
          </a:p>
          <a:p>
            <a:r>
              <a:rPr lang="tr-TR" sz="2800" dirty="0">
                <a:solidFill>
                  <a:schemeClr val="bg1"/>
                </a:solidFill>
              </a:rPr>
              <a:t>Of course: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416772" name="Object 4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2043113" y="2565400"/>
          <a:ext cx="2757487" cy="2561020"/>
        </p:xfrm>
        <a:graphic>
          <a:graphicData uri="http://schemas.openxmlformats.org/presentationml/2006/ole">
            <p:oleObj spid="_x0000_s24584" name="Formel" r:id="rId3" imgW="1193760" imgH="1218960" progId="Equation.3">
              <p:embed/>
            </p:oleObj>
          </a:graphicData>
        </a:graphic>
      </p:graphicFrame>
      <p:graphicFrame>
        <p:nvGraphicFramePr>
          <p:cNvPr id="2" name="Objekt 1"/>
          <p:cNvGraphicFramePr>
            <a:graphicFrameLocks noChangeAspect="1"/>
          </p:cNvGraphicFramePr>
          <p:nvPr>
            <p:extLst/>
          </p:nvPr>
        </p:nvGraphicFramePr>
        <p:xfrm>
          <a:off x="838200" y="5638800"/>
          <a:ext cx="1928813" cy="528637"/>
        </p:xfrm>
        <a:graphic>
          <a:graphicData uri="http://schemas.openxmlformats.org/presentationml/2006/ole">
            <p:oleObj spid="_x0000_s24585" name="Formel" r:id="rId4" imgW="672840" imgH="203040" progId="Equation.3">
              <p:embed/>
            </p:oleObj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2C9BD8-AC5C-4DD0-B6F6-A6822202BEE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7" name="Grafik 8">
            <a:extLst>
              <a:ext uri="{FF2B5EF4-FFF2-40B4-BE49-F238E27FC236}">
                <a16:creationId xmlns="" xmlns:a16="http://schemas.microsoft.com/office/drawing/2014/main" id="{C243771C-ECBE-4471-9B6A-2863424456A6}"/>
              </a:ext>
            </a:extLst>
          </p:cNvPr>
          <p:cNvPicPr/>
          <p:nvPr/>
        </p:nvPicPr>
        <p:blipFill>
          <a:blip r:embed="rId5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8" name="Grafik 9">
            <a:extLst>
              <a:ext uri="{FF2B5EF4-FFF2-40B4-BE49-F238E27FC236}">
                <a16:creationId xmlns="" xmlns:a16="http://schemas.microsoft.com/office/drawing/2014/main" id="{9B97DF3E-7B52-41E1-926D-A68999DE75C7}"/>
              </a:ext>
            </a:extLst>
          </p:cNvPr>
          <p:cNvPicPr/>
          <p:nvPr/>
        </p:nvPicPr>
        <p:blipFill>
          <a:blip r:embed="rId6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2995EA70-E114-456D-AD80-FCE09AC70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4028103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2D Composite Transformations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05000"/>
            <a:ext cx="7931150" cy="4114800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We can setup a sequence of transformations as a </a:t>
            </a:r>
            <a:r>
              <a:rPr lang="en-US" sz="2800" b="1" dirty="0">
                <a:solidFill>
                  <a:schemeClr val="bg1"/>
                </a:solidFill>
              </a:rPr>
              <a:t>composite transformation matrix</a:t>
            </a:r>
            <a:r>
              <a:rPr lang="en-US" sz="2800" dirty="0">
                <a:solidFill>
                  <a:schemeClr val="bg1"/>
                </a:solidFill>
              </a:rPr>
              <a:t> by calculating the product of the individual transformations</a:t>
            </a:r>
          </a:p>
          <a:p>
            <a:r>
              <a:rPr lang="en-US" sz="2800" dirty="0">
                <a:solidFill>
                  <a:schemeClr val="bg1"/>
                </a:solidFill>
              </a:rPr>
              <a:t>P’=M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·M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·P</a:t>
            </a:r>
          </a:p>
          <a:p>
            <a:pPr>
              <a:buFontTx/>
              <a:buNone/>
            </a:pPr>
            <a:r>
              <a:rPr lang="en-US" sz="2800" dirty="0">
                <a:solidFill>
                  <a:schemeClr val="bg1"/>
                </a:solidFill>
              </a:rPr>
              <a:t>	   =M·P</a:t>
            </a:r>
          </a:p>
          <a:p>
            <a:pPr>
              <a:buFontTx/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2C9BD8-AC5C-4DD0-B6F6-A6822202BEE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Grafik 8">
            <a:extLst>
              <a:ext uri="{FF2B5EF4-FFF2-40B4-BE49-F238E27FC236}">
                <a16:creationId xmlns="" xmlns:a16="http://schemas.microsoft.com/office/drawing/2014/main" id="{392FA24E-CB43-4D5B-866D-C04F1AEA8AAB}"/>
              </a:ext>
            </a:extLst>
          </p:cNvPr>
          <p:cNvPicPr/>
          <p:nvPr/>
        </p:nvPicPr>
        <p:blipFill>
          <a:blip r:embed="rId2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6" name="Grafik 9">
            <a:extLst>
              <a:ext uri="{FF2B5EF4-FFF2-40B4-BE49-F238E27FC236}">
                <a16:creationId xmlns="" xmlns:a16="http://schemas.microsoft.com/office/drawing/2014/main" id="{455AE999-B4DC-4FD3-BF71-9B9169851EA6}"/>
              </a:ext>
            </a:extLst>
          </p:cNvPr>
          <p:cNvPicPr/>
          <p:nvPr/>
        </p:nvPicPr>
        <p:blipFill>
          <a:blip r:embed="rId3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B33D3185-4C45-4D30-9A6F-E0A2A426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88853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1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1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2D Composite Transformations</a:t>
            </a:r>
            <a:r>
              <a:rPr lang="tr-TR" b="1" dirty="0"/>
              <a:t> (cont.)</a:t>
            </a:r>
            <a:endParaRPr lang="en-US" b="1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05000"/>
            <a:ext cx="7859713" cy="1524000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Composite 2D Translations</a:t>
            </a:r>
          </a:p>
          <a:p>
            <a:pPr lvl="1"/>
            <a:r>
              <a:rPr lang="tr-T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 two successive translation are applied to a point P</a:t>
            </a:r>
            <a:r>
              <a:rPr lang="tr-TR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then the final transformed location P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tr-TR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is calculated as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</p:txBody>
      </p:sp>
      <p:graphicFrame>
        <p:nvGraphicFramePr>
          <p:cNvPr id="418820" name="Object 4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1187450" y="4437063"/>
          <a:ext cx="6408738" cy="1676400"/>
        </p:xfrm>
        <a:graphic>
          <a:graphicData uri="http://schemas.openxmlformats.org/presentationml/2006/ole">
            <p:oleObj spid="_x0000_s25608" name="Formel" r:id="rId3" imgW="2717640" imgH="711000" progId="Equation.3">
              <p:embed/>
            </p:oleObj>
          </a:graphicData>
        </a:graphic>
      </p:graphicFrame>
      <p:graphicFrame>
        <p:nvGraphicFramePr>
          <p:cNvPr id="418826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11188" y="3644900"/>
          <a:ext cx="7632700" cy="554038"/>
        </p:xfrm>
        <a:graphic>
          <a:graphicData uri="http://schemas.openxmlformats.org/presentationml/2006/ole">
            <p:oleObj spid="_x0000_s25609" name="Formel" r:id="rId4" imgW="2628900" imgH="190500" progId="Equation.3">
              <p:embed/>
            </p:oleObj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BD4172-F1EB-435E-8241-51B273E328F5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7" name="Grafik 8">
            <a:extLst>
              <a:ext uri="{FF2B5EF4-FFF2-40B4-BE49-F238E27FC236}">
                <a16:creationId xmlns="" xmlns:a16="http://schemas.microsoft.com/office/drawing/2014/main" id="{DB23350A-4243-4F3B-9C05-4236D9B53488}"/>
              </a:ext>
            </a:extLst>
          </p:cNvPr>
          <p:cNvPicPr/>
          <p:nvPr/>
        </p:nvPicPr>
        <p:blipFill>
          <a:blip r:embed="rId5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8" name="Grafik 9">
            <a:extLst>
              <a:ext uri="{FF2B5EF4-FFF2-40B4-BE49-F238E27FC236}">
                <a16:creationId xmlns="" xmlns:a16="http://schemas.microsoft.com/office/drawing/2014/main" id="{C74913E9-DB87-4916-A3E8-EAFCD6F4FDE0}"/>
              </a:ext>
            </a:extLst>
          </p:cNvPr>
          <p:cNvPicPr/>
          <p:nvPr/>
        </p:nvPicPr>
        <p:blipFill>
          <a:blip r:embed="rId6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CC309476-B749-4CC1-B5C8-FD7AC1E81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177576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2000"/>
                                        <p:tgtEl>
                                          <p:spTgt spid="41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41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05000"/>
            <a:ext cx="8362950" cy="947738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Composite 2D Rotations</a:t>
            </a:r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</p:txBody>
      </p:sp>
      <p:graphicFrame>
        <p:nvGraphicFramePr>
          <p:cNvPr id="420868" name="Object 4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0" y="4292600"/>
          <a:ext cx="9144000" cy="1368425"/>
        </p:xfrm>
        <a:graphic>
          <a:graphicData uri="http://schemas.openxmlformats.org/presentationml/2006/ole">
            <p:oleObj spid="_x0000_s26632" name="Formel" r:id="rId3" imgW="5143320" imgH="711000" progId="Equation.3">
              <p:embed/>
            </p:oleObj>
          </a:graphicData>
        </a:graphic>
      </p:graphicFrame>
      <p:graphicFrame>
        <p:nvGraphicFramePr>
          <p:cNvPr id="420869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187450" y="2997200"/>
          <a:ext cx="3149600" cy="520700"/>
        </p:xfrm>
        <a:graphic>
          <a:graphicData uri="http://schemas.openxmlformats.org/presentationml/2006/ole">
            <p:oleObj spid="_x0000_s26633" name="Equation" r:id="rId4" imgW="3149600" imgH="520700" progId="Equation.3">
              <p:embed/>
            </p:oleObj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2100"/>
            <a:ext cx="8229600" cy="1384300"/>
          </a:xfrm>
        </p:spPr>
        <p:txBody>
          <a:bodyPr/>
          <a:lstStyle/>
          <a:p>
            <a:r>
              <a:rPr lang="en-US" b="1" dirty="0"/>
              <a:t>2D Composite Transformations</a:t>
            </a:r>
            <a:r>
              <a:rPr lang="tr-TR" b="1" dirty="0"/>
              <a:t> (cont.)</a:t>
            </a:r>
            <a:endParaRPr lang="en-US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BD4172-F1EB-435E-8241-51B273E328F5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8" name="Grafik 8">
            <a:extLst>
              <a:ext uri="{FF2B5EF4-FFF2-40B4-BE49-F238E27FC236}">
                <a16:creationId xmlns="" xmlns:a16="http://schemas.microsoft.com/office/drawing/2014/main" id="{93689639-FA43-43E2-9425-72D8A8E4896F}"/>
              </a:ext>
            </a:extLst>
          </p:cNvPr>
          <p:cNvPicPr/>
          <p:nvPr/>
        </p:nvPicPr>
        <p:blipFill>
          <a:blip r:embed="rId5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9" name="Grafik 9">
            <a:extLst>
              <a:ext uri="{FF2B5EF4-FFF2-40B4-BE49-F238E27FC236}">
                <a16:creationId xmlns="" xmlns:a16="http://schemas.microsoft.com/office/drawing/2014/main" id="{AD869B26-77E6-4931-B2B3-EB60D23BE490}"/>
              </a:ext>
            </a:extLst>
          </p:cNvPr>
          <p:cNvPicPr/>
          <p:nvPr/>
        </p:nvPicPr>
        <p:blipFill>
          <a:blip r:embed="rId6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2" name="Fußzeilenplatzhalter 1">
            <a:extLst>
              <a:ext uri="{FF2B5EF4-FFF2-40B4-BE49-F238E27FC236}">
                <a16:creationId xmlns="" xmlns:a16="http://schemas.microsoft.com/office/drawing/2014/main" id="{FA86CCCD-78BC-43EF-A970-0E91A486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83762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42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05000"/>
            <a:ext cx="7931150" cy="731838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Composite 2D Scaling</a:t>
            </a:r>
          </a:p>
        </p:txBody>
      </p:sp>
      <p:graphicFrame>
        <p:nvGraphicFramePr>
          <p:cNvPr id="421892" name="Object 4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468313" y="4581525"/>
          <a:ext cx="7777162" cy="1539875"/>
        </p:xfrm>
        <a:graphic>
          <a:graphicData uri="http://schemas.openxmlformats.org/presentationml/2006/ole">
            <p:oleObj spid="_x0000_s27656" name="Formel" r:id="rId3" imgW="3263760" imgH="711000" progId="Equation.3">
              <p:embed/>
            </p:oleObj>
          </a:graphicData>
        </a:graphic>
      </p:graphicFrame>
      <p:graphicFrame>
        <p:nvGraphicFramePr>
          <p:cNvPr id="421898" name="Object 3"/>
          <p:cNvGraphicFramePr>
            <a:graphicFrameLocks noChangeAspect="1"/>
          </p:cNvGraphicFramePr>
          <p:nvPr>
            <p:extLst/>
          </p:nvPr>
        </p:nvGraphicFramePr>
        <p:xfrm>
          <a:off x="149225" y="2962275"/>
          <a:ext cx="7621588" cy="1016000"/>
        </p:xfrm>
        <a:graphic>
          <a:graphicData uri="http://schemas.openxmlformats.org/presentationml/2006/ole">
            <p:oleObj spid="_x0000_s27657" name="Formel" r:id="rId4" imgW="2641320" imgH="241200" progId="Equation.3">
              <p:embed/>
            </p:oleObj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2100"/>
            <a:ext cx="8229600" cy="1384300"/>
          </a:xfrm>
        </p:spPr>
        <p:txBody>
          <a:bodyPr/>
          <a:lstStyle/>
          <a:p>
            <a:r>
              <a:rPr lang="en-US" b="1" dirty="0"/>
              <a:t>2D Composite Transformations</a:t>
            </a:r>
            <a:r>
              <a:rPr lang="tr-TR" b="1" dirty="0"/>
              <a:t> (cont.)</a:t>
            </a:r>
            <a:endParaRPr lang="en-US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2C9BD8-AC5C-4DD0-B6F6-A6822202BEE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8" name="Grafik 8">
            <a:extLst>
              <a:ext uri="{FF2B5EF4-FFF2-40B4-BE49-F238E27FC236}">
                <a16:creationId xmlns="" xmlns:a16="http://schemas.microsoft.com/office/drawing/2014/main" id="{62222CD3-4FDB-4B31-B84D-EB8A5A0A7448}"/>
              </a:ext>
            </a:extLst>
          </p:cNvPr>
          <p:cNvPicPr/>
          <p:nvPr/>
        </p:nvPicPr>
        <p:blipFill>
          <a:blip r:embed="rId5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9" name="Grafik 9">
            <a:extLst>
              <a:ext uri="{FF2B5EF4-FFF2-40B4-BE49-F238E27FC236}">
                <a16:creationId xmlns="" xmlns:a16="http://schemas.microsoft.com/office/drawing/2014/main" id="{C944DD49-185A-4951-85B6-61322179FE51}"/>
              </a:ext>
            </a:extLst>
          </p:cNvPr>
          <p:cNvPicPr/>
          <p:nvPr/>
        </p:nvPicPr>
        <p:blipFill>
          <a:blip r:embed="rId6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2" name="Fußzeilenplatzhalter 1">
            <a:extLst>
              <a:ext uri="{FF2B5EF4-FFF2-40B4-BE49-F238E27FC236}">
                <a16:creationId xmlns="" xmlns:a16="http://schemas.microsoft.com/office/drawing/2014/main" id="{82F92500-469B-4861-A96D-9A50876D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427802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2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42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989138"/>
            <a:ext cx="8208963" cy="4176712"/>
          </a:xfrm>
        </p:spPr>
        <p:txBody>
          <a:bodyPr/>
          <a:lstStyle/>
          <a:p>
            <a:pPr marL="609600" indent="-609600"/>
            <a:r>
              <a:rPr lang="tr-TR" dirty="0">
                <a:solidFill>
                  <a:schemeClr val="bg1"/>
                </a:solidFill>
              </a:rPr>
              <a:t>Don’t forget:</a:t>
            </a:r>
          </a:p>
          <a:p>
            <a:pPr marL="609600" indent="-609600"/>
            <a:r>
              <a:rPr lang="tr-TR" dirty="0">
                <a:solidFill>
                  <a:schemeClr val="bg1"/>
                </a:solidFill>
              </a:rPr>
              <a:t>Successive translations are additive</a:t>
            </a:r>
          </a:p>
          <a:p>
            <a:pPr marL="609600" indent="-609600"/>
            <a:r>
              <a:rPr lang="tr-TR" dirty="0">
                <a:solidFill>
                  <a:schemeClr val="bg1"/>
                </a:solidFill>
              </a:rPr>
              <a:t>Successive scalings are multiplicative</a:t>
            </a:r>
          </a:p>
          <a:p>
            <a:pPr marL="936625" lvl="1" indent="-609600"/>
            <a:r>
              <a:rPr lang="tr-TR" dirty="0">
                <a:solidFill>
                  <a:schemeClr val="bg1"/>
                </a:solidFill>
              </a:rPr>
              <a:t>For example: If we triple the size of an object twice, the final size is nine (9) times the original</a:t>
            </a:r>
          </a:p>
          <a:p>
            <a:pPr marL="936625" lvl="1" indent="-609600"/>
            <a:r>
              <a:rPr lang="tr-TR" dirty="0">
                <a:solidFill>
                  <a:schemeClr val="bg1"/>
                </a:solidFill>
              </a:rPr>
              <a:t>9 times?</a:t>
            </a:r>
          </a:p>
          <a:p>
            <a:pPr marL="936625" lvl="1" indent="-609600"/>
            <a:r>
              <a:rPr lang="tr-TR" dirty="0">
                <a:solidFill>
                  <a:schemeClr val="bg1"/>
                </a:solidFill>
              </a:rPr>
              <a:t>Why?</a:t>
            </a:r>
          </a:p>
          <a:p>
            <a:pPr marL="936625" lvl="1" indent="-609600"/>
            <a:r>
              <a:rPr lang="tr-TR" dirty="0">
                <a:solidFill>
                  <a:schemeClr val="bg1"/>
                </a:solidFill>
              </a:rPr>
              <a:t>Proof: Again up to you </a:t>
            </a:r>
            <a:r>
              <a:rPr lang="tr-TR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92100"/>
            <a:ext cx="8229600" cy="13843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1" i="0" u="none" strike="noStrike" kern="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2D Composite Transformations</a:t>
            </a:r>
            <a:r>
              <a:rPr kumimoji="0" lang="tr-TR" sz="4200" b="1" i="0" u="none" strike="noStrike" kern="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(cont.)</a:t>
            </a:r>
            <a:endParaRPr kumimoji="0" lang="en-US" sz="4200" b="1" i="0" u="none" strike="noStrike" kern="0" cap="none" spc="0" normalizeH="0" baseline="0" noProof="0" dirty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654BC2-F888-44AB-98D5-27617C40A2D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Grafik 8">
            <a:extLst>
              <a:ext uri="{FF2B5EF4-FFF2-40B4-BE49-F238E27FC236}">
                <a16:creationId xmlns="" xmlns:a16="http://schemas.microsoft.com/office/drawing/2014/main" id="{16A4E567-845F-4A07-95A2-57494599DDB8}"/>
              </a:ext>
            </a:extLst>
          </p:cNvPr>
          <p:cNvPicPr/>
          <p:nvPr/>
        </p:nvPicPr>
        <p:blipFill>
          <a:blip r:embed="rId2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6" name="Grafik 9">
            <a:extLst>
              <a:ext uri="{FF2B5EF4-FFF2-40B4-BE49-F238E27FC236}">
                <a16:creationId xmlns="" xmlns:a16="http://schemas.microsoft.com/office/drawing/2014/main" id="{0895EC9F-9BE0-41F2-8E8E-7EF284249CB9}"/>
              </a:ext>
            </a:extLst>
          </p:cNvPr>
          <p:cNvPicPr/>
          <p:nvPr/>
        </p:nvPicPr>
        <p:blipFill>
          <a:blip r:embed="rId3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0C43AF70-EDCB-4E11-BF2D-711E49AF81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196652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482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482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48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48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333375"/>
            <a:ext cx="8229600" cy="885825"/>
          </a:xfrm>
        </p:spPr>
        <p:txBody>
          <a:bodyPr anchor="b"/>
          <a:lstStyle/>
          <a:p>
            <a:r>
              <a:rPr lang="tr-TR" b="1" dirty="0">
                <a:cs typeface="Times New Roman" pitchFamily="18" charset="0"/>
              </a:rPr>
              <a:t>General</a:t>
            </a:r>
            <a:r>
              <a:rPr lang="tr-TR" sz="4300" b="1" dirty="0">
                <a:solidFill>
                  <a:srgbClr val="33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b="1" dirty="0">
                <a:cs typeface="Times New Roman" pitchFamily="18" charset="0"/>
              </a:rPr>
              <a:t>Pivot Point Rotation</a:t>
            </a:r>
            <a:endParaRPr lang="en-US" b="1" dirty="0">
              <a:cs typeface="Times New Roman" pitchFamily="18" charset="0"/>
            </a:endParaRP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989138"/>
            <a:ext cx="8208963" cy="4176712"/>
          </a:xfrm>
        </p:spPr>
        <p:txBody>
          <a:bodyPr/>
          <a:lstStyle/>
          <a:p>
            <a:pPr marL="609600" indent="-609600"/>
            <a:r>
              <a:rPr lang="tr-TR" dirty="0">
                <a:solidFill>
                  <a:schemeClr val="bg1"/>
                </a:solidFill>
              </a:rPr>
              <a:t>Steps: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tr-TR" dirty="0">
                <a:solidFill>
                  <a:schemeClr val="bg1"/>
                </a:solidFill>
              </a:rPr>
              <a:t>Translate the object so that the pivot point is moved to the coordinate origin.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tr-TR" dirty="0">
                <a:solidFill>
                  <a:schemeClr val="bg1"/>
                </a:solidFill>
              </a:rPr>
              <a:t>Rotate the object about the origin.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tr-TR" dirty="0">
                <a:solidFill>
                  <a:schemeClr val="bg1"/>
                </a:solidFill>
              </a:rPr>
              <a:t>Translate the object so that the pivot point is returned to its original position.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654BC2-F888-44AB-98D5-27617C40A2D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Grafik 8">
            <a:extLst>
              <a:ext uri="{FF2B5EF4-FFF2-40B4-BE49-F238E27FC236}">
                <a16:creationId xmlns="" xmlns:a16="http://schemas.microsoft.com/office/drawing/2014/main" id="{CAA5813A-C24C-4124-BB3B-1F6616E16E55}"/>
              </a:ext>
            </a:extLst>
          </p:cNvPr>
          <p:cNvPicPr/>
          <p:nvPr/>
        </p:nvPicPr>
        <p:blipFill>
          <a:blip r:embed="rId2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6" name="Grafik 9">
            <a:extLst>
              <a:ext uri="{FF2B5EF4-FFF2-40B4-BE49-F238E27FC236}">
                <a16:creationId xmlns="" xmlns:a16="http://schemas.microsoft.com/office/drawing/2014/main" id="{BF09499F-8920-4F55-9652-916158BA19E3}"/>
              </a:ext>
            </a:extLst>
          </p:cNvPr>
          <p:cNvPicPr/>
          <p:nvPr/>
        </p:nvPicPr>
        <p:blipFill>
          <a:blip r:embed="rId3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8279F4A6-62A1-47AE-818E-098800A7AC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91401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Line 5"/>
          <p:cNvSpPr>
            <a:spLocks noChangeShapeType="1"/>
          </p:cNvSpPr>
          <p:nvPr/>
        </p:nvSpPr>
        <p:spPr bwMode="auto">
          <a:xfrm flipV="1">
            <a:off x="827088" y="2925763"/>
            <a:ext cx="1587" cy="15113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4356" name="Line 6"/>
          <p:cNvSpPr>
            <a:spLocks noChangeShapeType="1"/>
          </p:cNvSpPr>
          <p:nvPr/>
        </p:nvSpPr>
        <p:spPr bwMode="auto">
          <a:xfrm>
            <a:off x="827088" y="4437063"/>
            <a:ext cx="1512887" cy="1587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4357" name="AutoShape 13"/>
          <p:cNvSpPr>
            <a:spLocks noChangeArrowheads="1"/>
          </p:cNvSpPr>
          <p:nvPr/>
        </p:nvSpPr>
        <p:spPr bwMode="auto">
          <a:xfrm>
            <a:off x="1258888" y="3068638"/>
            <a:ext cx="503237" cy="1152525"/>
          </a:xfrm>
          <a:prstGeom prst="flowChartExtra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tr-TR" sz="2400" b="0" i="1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4358" name="AutoShape 14"/>
          <p:cNvSpPr>
            <a:spLocks noChangeArrowheads="1"/>
          </p:cNvSpPr>
          <p:nvPr/>
        </p:nvSpPr>
        <p:spPr bwMode="auto">
          <a:xfrm>
            <a:off x="1474788" y="3860800"/>
            <a:ext cx="71437" cy="71438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tr-TR" sz="2400" b="0" i="1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4359" name="AutoShape 15"/>
          <p:cNvSpPr>
            <a:spLocks noChangeArrowheads="1"/>
          </p:cNvSpPr>
          <p:nvPr/>
        </p:nvSpPr>
        <p:spPr bwMode="auto">
          <a:xfrm>
            <a:off x="3275013" y="3573463"/>
            <a:ext cx="503237" cy="1152525"/>
          </a:xfrm>
          <a:prstGeom prst="flowChartExtra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tr-TR" sz="2400" b="0" i="1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4360" name="Line 16"/>
          <p:cNvSpPr>
            <a:spLocks noChangeShapeType="1"/>
          </p:cNvSpPr>
          <p:nvPr/>
        </p:nvSpPr>
        <p:spPr bwMode="auto">
          <a:xfrm>
            <a:off x="2771775" y="4437063"/>
            <a:ext cx="1512888" cy="1587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4361" name="AutoShape 17"/>
          <p:cNvSpPr>
            <a:spLocks noChangeArrowheads="1"/>
          </p:cNvSpPr>
          <p:nvPr/>
        </p:nvSpPr>
        <p:spPr bwMode="auto">
          <a:xfrm>
            <a:off x="3490913" y="4391025"/>
            <a:ext cx="71437" cy="71438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tr-TR" sz="2400" b="0" i="1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4362" name="Line 18"/>
          <p:cNvSpPr>
            <a:spLocks noChangeShapeType="1"/>
          </p:cNvSpPr>
          <p:nvPr/>
        </p:nvSpPr>
        <p:spPr bwMode="auto">
          <a:xfrm flipV="1">
            <a:off x="3525838" y="3284538"/>
            <a:ext cx="0" cy="165735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4363" name="AutoShape 24"/>
          <p:cNvSpPr>
            <a:spLocks noChangeArrowheads="1"/>
          </p:cNvSpPr>
          <p:nvPr/>
        </p:nvSpPr>
        <p:spPr bwMode="auto">
          <a:xfrm>
            <a:off x="5507038" y="4391025"/>
            <a:ext cx="71437" cy="71438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tr-TR" sz="2400" b="0" i="1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4364" name="Line 25"/>
          <p:cNvSpPr>
            <a:spLocks noChangeShapeType="1"/>
          </p:cNvSpPr>
          <p:nvPr/>
        </p:nvSpPr>
        <p:spPr bwMode="auto">
          <a:xfrm flipV="1">
            <a:off x="5541963" y="3284538"/>
            <a:ext cx="0" cy="165735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4365" name="AutoShape 26"/>
          <p:cNvSpPr>
            <a:spLocks noChangeArrowheads="1"/>
          </p:cNvSpPr>
          <p:nvPr/>
        </p:nvSpPr>
        <p:spPr bwMode="auto">
          <a:xfrm rot="-5400000">
            <a:off x="5183982" y="3863181"/>
            <a:ext cx="503238" cy="1152525"/>
          </a:xfrm>
          <a:prstGeom prst="flowChartExtra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tr-TR" sz="2400" b="0" i="1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4366" name="Line 28"/>
          <p:cNvSpPr>
            <a:spLocks noChangeShapeType="1"/>
          </p:cNvSpPr>
          <p:nvPr/>
        </p:nvSpPr>
        <p:spPr bwMode="auto">
          <a:xfrm>
            <a:off x="4570413" y="4437063"/>
            <a:ext cx="172878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4367" name="AutoShape 29"/>
          <p:cNvSpPr>
            <a:spLocks noChangeArrowheads="1"/>
          </p:cNvSpPr>
          <p:nvPr/>
        </p:nvSpPr>
        <p:spPr bwMode="auto">
          <a:xfrm>
            <a:off x="5507038" y="4403725"/>
            <a:ext cx="71437" cy="71438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tr-TR" sz="2400" b="0" i="1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4368" name="AutoShape 35"/>
          <p:cNvSpPr>
            <a:spLocks noChangeArrowheads="1"/>
          </p:cNvSpPr>
          <p:nvPr/>
        </p:nvSpPr>
        <p:spPr bwMode="auto">
          <a:xfrm>
            <a:off x="7596188" y="4005263"/>
            <a:ext cx="71437" cy="71437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tr-TR" sz="2400" b="0" i="1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4369" name="Line 36"/>
          <p:cNvSpPr>
            <a:spLocks noChangeShapeType="1"/>
          </p:cNvSpPr>
          <p:nvPr/>
        </p:nvSpPr>
        <p:spPr bwMode="auto">
          <a:xfrm flipV="1">
            <a:off x="6948488" y="3284538"/>
            <a:ext cx="0" cy="165735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4370" name="AutoShape 37"/>
          <p:cNvSpPr>
            <a:spLocks noChangeArrowheads="1"/>
          </p:cNvSpPr>
          <p:nvPr/>
        </p:nvSpPr>
        <p:spPr bwMode="auto">
          <a:xfrm rot="-5400000">
            <a:off x="7128669" y="3393281"/>
            <a:ext cx="503238" cy="1152525"/>
          </a:xfrm>
          <a:prstGeom prst="flowChartExtra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tr-TR" sz="2400" b="0" i="1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4371" name="Line 38"/>
          <p:cNvSpPr>
            <a:spLocks noChangeShapeType="1"/>
          </p:cNvSpPr>
          <p:nvPr/>
        </p:nvSpPr>
        <p:spPr bwMode="auto">
          <a:xfrm>
            <a:off x="6659563" y="4437063"/>
            <a:ext cx="172878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4372" name="AutoShape 42"/>
          <p:cNvSpPr>
            <a:spLocks noChangeArrowheads="1"/>
          </p:cNvSpPr>
          <p:nvPr/>
        </p:nvSpPr>
        <p:spPr bwMode="auto">
          <a:xfrm>
            <a:off x="7596188" y="3933825"/>
            <a:ext cx="71437" cy="71438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tr-TR" sz="2400" b="0" i="1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539750" y="333375"/>
            <a:ext cx="82296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200" b="1" i="0" u="none" strike="noStrike" kern="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j-ea"/>
                <a:cs typeface="Times New Roman" pitchFamily="18" charset="0"/>
              </a:rPr>
              <a:t>General</a:t>
            </a:r>
            <a:r>
              <a:rPr kumimoji="0" lang="tr-TR" sz="4300" b="1" i="0" u="none" strike="noStrike" kern="0" cap="none" spc="0" normalizeH="0" baseline="0" noProof="0">
                <a:ln>
                  <a:noFill/>
                </a:ln>
                <a:solidFill>
                  <a:srgbClr val="3366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tr-TR" sz="4200" b="1" i="0" u="none" strike="noStrike" kern="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j-ea"/>
                <a:cs typeface="Times New Roman" pitchFamily="18" charset="0"/>
              </a:rPr>
              <a:t>Pivot Point Rotation</a:t>
            </a:r>
            <a:endParaRPr kumimoji="0" lang="en-US" sz="4200" b="1" i="0" u="none" strike="noStrike" kern="0" cap="none" spc="0" normalizeH="0" baseline="0" noProof="0" dirty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j-ea"/>
              <a:cs typeface="Times New Roman" pitchFamily="18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654BC2-F888-44AB-98D5-27617C40A2D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22" name="Grafik 8">
            <a:extLst>
              <a:ext uri="{FF2B5EF4-FFF2-40B4-BE49-F238E27FC236}">
                <a16:creationId xmlns="" xmlns:a16="http://schemas.microsoft.com/office/drawing/2014/main" id="{97CCA60F-9589-4B7C-A6F5-2D444538771B}"/>
              </a:ext>
            </a:extLst>
          </p:cNvPr>
          <p:cNvPicPr/>
          <p:nvPr/>
        </p:nvPicPr>
        <p:blipFill>
          <a:blip r:embed="rId2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23" name="Grafik 9">
            <a:extLst>
              <a:ext uri="{FF2B5EF4-FFF2-40B4-BE49-F238E27FC236}">
                <a16:creationId xmlns="" xmlns:a16="http://schemas.microsoft.com/office/drawing/2014/main" id="{EDB4EDFF-1C8C-4FCD-BD80-4078FBE432D1}"/>
              </a:ext>
            </a:extLst>
          </p:cNvPr>
          <p:cNvPicPr/>
          <p:nvPr/>
        </p:nvPicPr>
        <p:blipFill>
          <a:blip r:embed="rId3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303EC32D-2917-41B9-80B1-F3CEC29476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63701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2000"/>
                                        <p:tgtEl>
                                          <p:spTgt spid="48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2000"/>
                                        <p:tgtEl>
                                          <p:spTgt spid="48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2000"/>
                                        <p:tgtEl>
                                          <p:spTgt spid="48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2000"/>
                                        <p:tgtEl>
                                          <p:spTgt spid="48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4843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484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484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4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4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843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800" fill="hold"/>
                                        <p:tgtEl>
                                          <p:spTgt spid="484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fill="hold"/>
                                        <p:tgtEl>
                                          <p:spTgt spid="484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4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4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4843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fill="hold"/>
                                        <p:tgtEl>
                                          <p:spTgt spid="484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fill="hold"/>
                                        <p:tgtEl>
                                          <p:spTgt spid="484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4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4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484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800" fill="hold"/>
                                        <p:tgtEl>
                                          <p:spTgt spid="484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fill="hold"/>
                                        <p:tgtEl>
                                          <p:spTgt spid="484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4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4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4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484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4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4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84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4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4843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2000" fill="hold"/>
                                        <p:tgtEl>
                                          <p:spTgt spid="484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800" decel="100000" fill="hold"/>
                                        <p:tgtEl>
                                          <p:spTgt spid="484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84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4843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2000" fill="hold"/>
                                        <p:tgtEl>
                                          <p:spTgt spid="484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800" decel="100000" fill="hold"/>
                                        <p:tgtEl>
                                          <p:spTgt spid="484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84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4843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2000" fill="hold"/>
                                        <p:tgtEl>
                                          <p:spTgt spid="484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800" decel="100000" fill="hold"/>
                                        <p:tgtEl>
                                          <p:spTgt spid="484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84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4843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484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800" decel="100000" fill="hold"/>
                                        <p:tgtEl>
                                          <p:spTgt spid="484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84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4843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484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800" decel="100000" fill="hold"/>
                                        <p:tgtEl>
                                          <p:spTgt spid="484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84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 animBg="1"/>
      <p:bldP spid="484356" grpId="0" animBg="1"/>
      <p:bldP spid="484357" grpId="0" animBg="1"/>
      <p:bldP spid="484358" grpId="0" animBg="1"/>
      <p:bldP spid="484359" grpId="0" animBg="1"/>
      <p:bldP spid="484360" grpId="0" animBg="1"/>
      <p:bldP spid="484361" grpId="0" animBg="1"/>
      <p:bldP spid="484362" grpId="0" animBg="1"/>
      <p:bldP spid="484363" grpId="0" animBg="1"/>
      <p:bldP spid="484364" grpId="0" animBg="1"/>
      <p:bldP spid="484365" grpId="0" animBg="1"/>
      <p:bldP spid="484366" grpId="0" animBg="1"/>
      <p:bldP spid="484367" grpId="0" animBg="1"/>
      <p:bldP spid="484368" grpId="0" animBg="1"/>
      <p:bldP spid="484369" grpId="0" animBg="1"/>
      <p:bldP spid="484370" grpId="0" animBg="1"/>
      <p:bldP spid="484371" grpId="0" animBg="1"/>
      <p:bldP spid="48437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05000"/>
            <a:ext cx="7931150" cy="4114800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General 2D Pivot-Point Rotation</a:t>
            </a:r>
          </a:p>
          <a:p>
            <a:pPr>
              <a:buFontTx/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429060" name="Object 4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539750" y="2519363"/>
          <a:ext cx="7046913" cy="1539875"/>
        </p:xfrm>
        <a:graphic>
          <a:graphicData uri="http://schemas.openxmlformats.org/presentationml/2006/ole">
            <p:oleObj spid="_x0000_s28680" name="Formel" r:id="rId3" imgW="2958840" imgH="711000" progId="Equation.3">
              <p:embed/>
            </p:oleObj>
          </a:graphicData>
        </a:graphic>
      </p:graphicFrame>
      <p:graphicFrame>
        <p:nvGraphicFramePr>
          <p:cNvPr id="429061" name="Object 5"/>
          <p:cNvGraphicFramePr>
            <a:graphicFrameLocks noChangeAspect="1"/>
          </p:cNvGraphicFramePr>
          <p:nvPr>
            <p:extLst/>
          </p:nvPr>
        </p:nvGraphicFramePr>
        <p:xfrm>
          <a:off x="611188" y="4365625"/>
          <a:ext cx="6442075" cy="1693863"/>
        </p:xfrm>
        <a:graphic>
          <a:graphicData uri="http://schemas.openxmlformats.org/presentationml/2006/ole">
            <p:oleObj spid="_x0000_s28681" name="Formel" r:id="rId4" imgW="2705040" imgH="711000" progId="Equation.3">
              <p:embed/>
            </p:oleObj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2100"/>
            <a:ext cx="8229600" cy="1384300"/>
          </a:xfrm>
        </p:spPr>
        <p:txBody>
          <a:bodyPr/>
          <a:lstStyle/>
          <a:p>
            <a:r>
              <a:rPr lang="en-US" b="1" dirty="0"/>
              <a:t>2D Composite Transformations</a:t>
            </a:r>
            <a:r>
              <a:rPr lang="tr-TR" b="1" dirty="0"/>
              <a:t> (cont.)</a:t>
            </a:r>
            <a:endParaRPr lang="en-US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2C9BD8-AC5C-4DD0-B6F6-A6822202BEE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8" name="Grafik 8">
            <a:extLst>
              <a:ext uri="{FF2B5EF4-FFF2-40B4-BE49-F238E27FC236}">
                <a16:creationId xmlns="" xmlns:a16="http://schemas.microsoft.com/office/drawing/2014/main" id="{AF3F3FF9-C366-43CD-AF53-17DB8F97195B}"/>
              </a:ext>
            </a:extLst>
          </p:cNvPr>
          <p:cNvPicPr/>
          <p:nvPr/>
        </p:nvPicPr>
        <p:blipFill>
          <a:blip r:embed="rId5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9" name="Grafik 9">
            <a:extLst>
              <a:ext uri="{FF2B5EF4-FFF2-40B4-BE49-F238E27FC236}">
                <a16:creationId xmlns="" xmlns:a16="http://schemas.microsoft.com/office/drawing/2014/main" id="{B614A42C-347B-443D-84DF-8E591775226D}"/>
              </a:ext>
            </a:extLst>
          </p:cNvPr>
          <p:cNvPicPr/>
          <p:nvPr/>
        </p:nvPicPr>
        <p:blipFill>
          <a:blip r:embed="rId6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2" name="Fußzeilenplatzhalter 1">
            <a:extLst>
              <a:ext uri="{FF2B5EF4-FFF2-40B4-BE49-F238E27FC236}">
                <a16:creationId xmlns="" xmlns:a16="http://schemas.microsoft.com/office/drawing/2014/main" id="{9889CB89-D570-4D87-B137-25AEF617F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17799036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29600" cy="984250"/>
          </a:xfrm>
        </p:spPr>
        <p:txBody>
          <a:bodyPr anchor="b"/>
          <a:lstStyle/>
          <a:p>
            <a:pPr algn="ctr"/>
            <a:r>
              <a:rPr lang="tr-TR" b="1" dirty="0">
                <a:cs typeface="Times New Roman" pitchFamily="18" charset="0"/>
              </a:rPr>
              <a:t>General Fixed Point</a:t>
            </a:r>
            <a:r>
              <a:rPr lang="de-DE" b="1" dirty="0">
                <a:cs typeface="Times New Roman" pitchFamily="18" charset="0"/>
              </a:rPr>
              <a:t> </a:t>
            </a:r>
            <a:r>
              <a:rPr lang="tr-TR" b="1" dirty="0">
                <a:cs typeface="Times New Roman" pitchFamily="18" charset="0"/>
              </a:rPr>
              <a:t>Scaling</a:t>
            </a:r>
            <a:endParaRPr lang="en-US" b="1" dirty="0">
              <a:cs typeface="Times New Roman" pitchFamily="18" charset="0"/>
            </a:endParaRP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918450" cy="4400550"/>
          </a:xfrm>
        </p:spPr>
        <p:txBody>
          <a:bodyPr/>
          <a:lstStyle/>
          <a:p>
            <a:pPr marL="609600" indent="-609600"/>
            <a:r>
              <a:rPr lang="tr-TR" dirty="0">
                <a:solidFill>
                  <a:schemeClr val="bg1"/>
                </a:solidFill>
              </a:rPr>
              <a:t>Steps:</a:t>
            </a:r>
          </a:p>
          <a:p>
            <a:pPr marL="990600" lvl="1" indent="-533400">
              <a:buFontTx/>
              <a:buAutoNum type="arabicPeriod"/>
            </a:pPr>
            <a:r>
              <a:rPr lang="tr-TR" dirty="0">
                <a:solidFill>
                  <a:schemeClr val="bg1"/>
                </a:solidFill>
              </a:rPr>
              <a:t>Translate the object so that the fixed point coincides with the coordinate origin.</a:t>
            </a:r>
          </a:p>
          <a:p>
            <a:pPr marL="990600" lvl="1" indent="-533400">
              <a:buFontTx/>
              <a:buAutoNum type="arabicPeriod"/>
            </a:pPr>
            <a:r>
              <a:rPr lang="tr-TR" dirty="0">
                <a:solidFill>
                  <a:schemeClr val="bg1"/>
                </a:solidFill>
              </a:rPr>
              <a:t>Scale the object about the origin.</a:t>
            </a:r>
          </a:p>
          <a:p>
            <a:pPr marL="990600" lvl="1" indent="-533400">
              <a:buFontTx/>
              <a:buAutoNum type="arabicPeriod"/>
            </a:pPr>
            <a:r>
              <a:rPr lang="tr-TR" dirty="0">
                <a:solidFill>
                  <a:schemeClr val="bg1"/>
                </a:solidFill>
              </a:rPr>
              <a:t>Translate the object so that the pivot point is returned to its original position.</a:t>
            </a:r>
            <a:endParaRPr lang="en-US" dirty="0">
              <a:solidFill>
                <a:schemeClr val="bg1"/>
              </a:solidFill>
            </a:endParaRPr>
          </a:p>
          <a:p>
            <a:pPr marL="609600" indent="-609600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654BC2-F888-44AB-98D5-27617C40A2D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Grafik 8">
            <a:extLst>
              <a:ext uri="{FF2B5EF4-FFF2-40B4-BE49-F238E27FC236}">
                <a16:creationId xmlns="" xmlns:a16="http://schemas.microsoft.com/office/drawing/2014/main" id="{2C0D4826-75BC-4DB9-A9F8-5EE9237AADB9}"/>
              </a:ext>
            </a:extLst>
          </p:cNvPr>
          <p:cNvPicPr/>
          <p:nvPr/>
        </p:nvPicPr>
        <p:blipFill>
          <a:blip r:embed="rId2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6" name="Grafik 9">
            <a:extLst>
              <a:ext uri="{FF2B5EF4-FFF2-40B4-BE49-F238E27FC236}">
                <a16:creationId xmlns="" xmlns:a16="http://schemas.microsoft.com/office/drawing/2014/main" id="{979B4765-AC3F-4917-85E2-E452A295A15C}"/>
              </a:ext>
            </a:extLst>
          </p:cNvPr>
          <p:cNvPicPr/>
          <p:nvPr/>
        </p:nvPicPr>
        <p:blipFill>
          <a:blip r:embed="rId3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7A246379-7D06-4070-9106-F6ECA32A29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78322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7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Geometric Transformations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Sometimes also called modeling transformations</a:t>
            </a:r>
          </a:p>
          <a:p>
            <a:pPr lvl="1"/>
            <a:r>
              <a:rPr lang="tr-TR" dirty="0">
                <a:solidFill>
                  <a:schemeClr val="bg1"/>
                </a:solidFill>
              </a:rPr>
              <a:t>Geometric transformations: </a:t>
            </a:r>
            <a:r>
              <a:rPr lang="en-US" dirty="0">
                <a:solidFill>
                  <a:schemeClr val="bg1"/>
                </a:solidFill>
              </a:rPr>
              <a:t>Changing an object’s position (translation), orientation (rotation) or size (scaling)</a:t>
            </a:r>
            <a:endParaRPr lang="tr-TR" dirty="0">
              <a:solidFill>
                <a:schemeClr val="bg1"/>
              </a:solidFill>
            </a:endParaRPr>
          </a:p>
          <a:p>
            <a:pPr lvl="1"/>
            <a:r>
              <a:rPr lang="tr-TR" dirty="0">
                <a:solidFill>
                  <a:schemeClr val="bg1"/>
                </a:solidFill>
              </a:rPr>
              <a:t>Modeling transformations: Constructing a scene or hierarchical description of a complex object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Others transformations: reflection and shearing operations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Grafik 8">
            <a:extLst>
              <a:ext uri="{FF2B5EF4-FFF2-40B4-BE49-F238E27FC236}">
                <a16:creationId xmlns="" xmlns:a16="http://schemas.microsoft.com/office/drawing/2014/main" id="{6BC3431B-D6D4-49BC-A0C1-39E6B7628689}"/>
              </a:ext>
            </a:extLst>
          </p:cNvPr>
          <p:cNvPicPr/>
          <p:nvPr/>
        </p:nvPicPr>
        <p:blipFill>
          <a:blip r:embed="rId2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6" name="Grafik 9">
            <a:extLst>
              <a:ext uri="{FF2B5EF4-FFF2-40B4-BE49-F238E27FC236}">
                <a16:creationId xmlns="" xmlns:a16="http://schemas.microsoft.com/office/drawing/2014/main" id="{1BD4ABF8-4956-4B43-ACAB-74DCFEEA854A}"/>
              </a:ext>
            </a:extLst>
          </p:cNvPr>
          <p:cNvPicPr/>
          <p:nvPr/>
        </p:nvPicPr>
        <p:blipFill>
          <a:blip r:embed="rId3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E14BABC7-3123-46BF-B125-3F3428B23A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154863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8582" y="381000"/>
            <a:ext cx="8229600" cy="1139825"/>
          </a:xfrm>
        </p:spPr>
        <p:txBody>
          <a:bodyPr anchor="b"/>
          <a:lstStyle/>
          <a:p>
            <a:r>
              <a:rPr lang="tr-TR" b="1" dirty="0">
                <a:cs typeface="Times New Roman" pitchFamily="18" charset="0"/>
              </a:rPr>
              <a:t>General Fixed Point  Scaling (cont.)</a:t>
            </a:r>
            <a:endParaRPr lang="en-US" b="1" dirty="0">
              <a:cs typeface="Times New Roman" pitchFamily="18" charset="0"/>
            </a:endParaRPr>
          </a:p>
        </p:txBody>
      </p:sp>
      <p:sp>
        <p:nvSpPr>
          <p:cNvPr id="487427" name="Line 4"/>
          <p:cNvSpPr>
            <a:spLocks noChangeShapeType="1"/>
          </p:cNvSpPr>
          <p:nvPr/>
        </p:nvSpPr>
        <p:spPr bwMode="auto">
          <a:xfrm flipV="1">
            <a:off x="468313" y="2789238"/>
            <a:ext cx="1587" cy="15113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7428" name="Line 5"/>
          <p:cNvSpPr>
            <a:spLocks noChangeShapeType="1"/>
          </p:cNvSpPr>
          <p:nvPr/>
        </p:nvSpPr>
        <p:spPr bwMode="auto">
          <a:xfrm>
            <a:off x="468313" y="4300538"/>
            <a:ext cx="1512887" cy="1587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7429" name="AutoShape 6"/>
          <p:cNvSpPr>
            <a:spLocks noChangeArrowheads="1"/>
          </p:cNvSpPr>
          <p:nvPr/>
        </p:nvSpPr>
        <p:spPr bwMode="auto">
          <a:xfrm>
            <a:off x="900113" y="2932113"/>
            <a:ext cx="503237" cy="1152525"/>
          </a:xfrm>
          <a:prstGeom prst="flowChartExtra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tr-TR" sz="2400" b="0" i="1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7430" name="AutoShape 7"/>
          <p:cNvSpPr>
            <a:spLocks noChangeArrowheads="1"/>
          </p:cNvSpPr>
          <p:nvPr/>
        </p:nvSpPr>
        <p:spPr bwMode="auto">
          <a:xfrm>
            <a:off x="1116013" y="3724275"/>
            <a:ext cx="71437" cy="71438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tr-TR" sz="2400" b="0" i="1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7431" name="AutoShape 8"/>
          <p:cNvSpPr>
            <a:spLocks noChangeArrowheads="1"/>
          </p:cNvSpPr>
          <p:nvPr/>
        </p:nvSpPr>
        <p:spPr bwMode="auto">
          <a:xfrm>
            <a:off x="2916238" y="3436938"/>
            <a:ext cx="503237" cy="1152525"/>
          </a:xfrm>
          <a:prstGeom prst="flowChartExtra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tr-TR" sz="2400" b="0" i="1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7432" name="Line 9"/>
          <p:cNvSpPr>
            <a:spLocks noChangeShapeType="1"/>
          </p:cNvSpPr>
          <p:nvPr/>
        </p:nvSpPr>
        <p:spPr bwMode="auto">
          <a:xfrm>
            <a:off x="2413000" y="4300538"/>
            <a:ext cx="1512888" cy="1587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7433" name="AutoShape 10"/>
          <p:cNvSpPr>
            <a:spLocks noChangeArrowheads="1"/>
          </p:cNvSpPr>
          <p:nvPr/>
        </p:nvSpPr>
        <p:spPr bwMode="auto">
          <a:xfrm>
            <a:off x="3132138" y="4254500"/>
            <a:ext cx="71437" cy="71438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tr-TR" sz="2400" b="0" i="1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7434" name="Line 11"/>
          <p:cNvSpPr>
            <a:spLocks noChangeShapeType="1"/>
          </p:cNvSpPr>
          <p:nvPr/>
        </p:nvSpPr>
        <p:spPr bwMode="auto">
          <a:xfrm flipV="1">
            <a:off x="3167063" y="3148013"/>
            <a:ext cx="0" cy="165735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7435" name="AutoShape 12"/>
          <p:cNvSpPr>
            <a:spLocks noChangeArrowheads="1"/>
          </p:cNvSpPr>
          <p:nvPr/>
        </p:nvSpPr>
        <p:spPr bwMode="auto">
          <a:xfrm>
            <a:off x="5148263" y="4254500"/>
            <a:ext cx="71437" cy="71438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tr-TR" sz="2400" b="0" i="1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7436" name="Line 13"/>
          <p:cNvSpPr>
            <a:spLocks noChangeShapeType="1"/>
          </p:cNvSpPr>
          <p:nvPr/>
        </p:nvSpPr>
        <p:spPr bwMode="auto">
          <a:xfrm flipV="1">
            <a:off x="5183188" y="3148013"/>
            <a:ext cx="0" cy="165735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7437" name="Line 15"/>
          <p:cNvSpPr>
            <a:spLocks noChangeShapeType="1"/>
          </p:cNvSpPr>
          <p:nvPr/>
        </p:nvSpPr>
        <p:spPr bwMode="auto">
          <a:xfrm>
            <a:off x="4211638" y="4300538"/>
            <a:ext cx="172878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7438" name="AutoShape 16"/>
          <p:cNvSpPr>
            <a:spLocks noChangeArrowheads="1"/>
          </p:cNvSpPr>
          <p:nvPr/>
        </p:nvSpPr>
        <p:spPr bwMode="auto">
          <a:xfrm>
            <a:off x="5148263" y="4267200"/>
            <a:ext cx="71437" cy="71438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tr-TR" sz="2400" b="0" i="1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7439" name="Line 18"/>
          <p:cNvSpPr>
            <a:spLocks noChangeShapeType="1"/>
          </p:cNvSpPr>
          <p:nvPr/>
        </p:nvSpPr>
        <p:spPr bwMode="auto">
          <a:xfrm flipV="1">
            <a:off x="6589713" y="3148013"/>
            <a:ext cx="0" cy="165735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7440" name="Line 20"/>
          <p:cNvSpPr>
            <a:spLocks noChangeShapeType="1"/>
          </p:cNvSpPr>
          <p:nvPr/>
        </p:nvSpPr>
        <p:spPr bwMode="auto">
          <a:xfrm>
            <a:off x="6300788" y="4300538"/>
            <a:ext cx="172878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7441" name="AutoShape 23"/>
          <p:cNvSpPr>
            <a:spLocks noChangeArrowheads="1"/>
          </p:cNvSpPr>
          <p:nvPr/>
        </p:nvSpPr>
        <p:spPr bwMode="auto">
          <a:xfrm>
            <a:off x="4716463" y="3940175"/>
            <a:ext cx="936625" cy="57626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tr-TR" sz="2400" b="0" i="1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7442" name="AutoShape 25"/>
          <p:cNvSpPr>
            <a:spLocks noChangeArrowheads="1"/>
          </p:cNvSpPr>
          <p:nvPr/>
        </p:nvSpPr>
        <p:spPr bwMode="auto">
          <a:xfrm>
            <a:off x="6805613" y="3508375"/>
            <a:ext cx="936625" cy="57626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tr-TR" sz="2400" b="0" i="1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7443" name="AutoShape 26"/>
          <p:cNvSpPr>
            <a:spLocks noChangeArrowheads="1"/>
          </p:cNvSpPr>
          <p:nvPr/>
        </p:nvSpPr>
        <p:spPr bwMode="auto">
          <a:xfrm>
            <a:off x="7237413" y="3843338"/>
            <a:ext cx="71437" cy="71437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tr-TR" sz="2400" b="0" i="1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7444" name="AutoShape 27"/>
          <p:cNvSpPr>
            <a:spLocks noChangeArrowheads="1"/>
          </p:cNvSpPr>
          <p:nvPr/>
        </p:nvSpPr>
        <p:spPr bwMode="auto">
          <a:xfrm>
            <a:off x="5149850" y="4275138"/>
            <a:ext cx="71438" cy="71437"/>
          </a:xfrm>
          <a:prstGeom prst="flowChartConnector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tr-TR" sz="2400" b="0" i="1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7445" name="Text Box 28"/>
          <p:cNvSpPr txBox="1">
            <a:spLocks noChangeArrowheads="1"/>
          </p:cNvSpPr>
          <p:nvPr/>
        </p:nvSpPr>
        <p:spPr bwMode="auto">
          <a:xfrm>
            <a:off x="1189038" y="3076575"/>
            <a:ext cx="1169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tr-TR" sz="2000" b="1" i="1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(x</a:t>
            </a:r>
            <a:r>
              <a:rPr kumimoji="0" lang="tr-TR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r, </a:t>
            </a:r>
            <a:r>
              <a:rPr kumimoji="0" lang="tr-TR" sz="2000" b="1" i="1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y</a:t>
            </a:r>
            <a:r>
              <a:rPr kumimoji="0" lang="tr-TR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</a:t>
            </a:r>
            <a:r>
              <a:rPr kumimoji="0" lang="tr-TR" sz="2000" b="1" i="1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7446" name="Line 29"/>
          <p:cNvSpPr>
            <a:spLocks noChangeShapeType="1"/>
          </p:cNvSpPr>
          <p:nvPr/>
        </p:nvSpPr>
        <p:spPr bwMode="auto">
          <a:xfrm flipH="1">
            <a:off x="1189038" y="3508375"/>
            <a:ext cx="360362" cy="215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7447" name="Text Box 30"/>
          <p:cNvSpPr txBox="1">
            <a:spLocks noChangeArrowheads="1"/>
          </p:cNvSpPr>
          <p:nvPr/>
        </p:nvSpPr>
        <p:spPr bwMode="auto">
          <a:xfrm>
            <a:off x="7308850" y="3141663"/>
            <a:ext cx="1009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tr-TR" sz="2000" b="1" i="1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(x</a:t>
            </a:r>
            <a:r>
              <a:rPr kumimoji="0" lang="tr-TR" sz="2000" b="1" i="1" u="none" strike="noStrike" kern="1200" cap="none" spc="0" normalizeH="0" baseline="-2500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r, </a:t>
            </a:r>
            <a:r>
              <a:rPr kumimoji="0" lang="tr-TR" sz="2000" b="1" i="1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y</a:t>
            </a:r>
            <a:r>
              <a:rPr kumimoji="0" lang="tr-TR" sz="2000" b="1" i="1" u="none" strike="noStrike" kern="1200" cap="none" spc="0" normalizeH="0" baseline="-2500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</a:t>
            </a:r>
            <a:r>
              <a:rPr kumimoji="0" lang="tr-TR" sz="2000" b="1" i="1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</a:t>
            </a:r>
            <a:endParaRPr kumimoji="0" lang="en-US" sz="2000" b="1" i="1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7448" name="Line 31"/>
          <p:cNvSpPr>
            <a:spLocks noChangeShapeType="1"/>
          </p:cNvSpPr>
          <p:nvPr/>
        </p:nvSpPr>
        <p:spPr bwMode="auto">
          <a:xfrm flipH="1">
            <a:off x="7308850" y="3581400"/>
            <a:ext cx="360363" cy="215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654BC2-F888-44AB-98D5-27617C40A2D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26" name="Grafik 8">
            <a:extLst>
              <a:ext uri="{FF2B5EF4-FFF2-40B4-BE49-F238E27FC236}">
                <a16:creationId xmlns="" xmlns:a16="http://schemas.microsoft.com/office/drawing/2014/main" id="{A9E3C729-EA5E-4F7C-9820-D4ABA09D8C78}"/>
              </a:ext>
            </a:extLst>
          </p:cNvPr>
          <p:cNvPicPr/>
          <p:nvPr/>
        </p:nvPicPr>
        <p:blipFill>
          <a:blip r:embed="rId2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27" name="Grafik 9">
            <a:extLst>
              <a:ext uri="{FF2B5EF4-FFF2-40B4-BE49-F238E27FC236}">
                <a16:creationId xmlns="" xmlns:a16="http://schemas.microsoft.com/office/drawing/2014/main" id="{73E2F76D-0B8A-4BA6-8A6E-EAE632335032}"/>
              </a:ext>
            </a:extLst>
          </p:cNvPr>
          <p:cNvPicPr/>
          <p:nvPr/>
        </p:nvPicPr>
        <p:blipFill>
          <a:blip r:embed="rId3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BAB878FF-4821-4D93-8894-CA38D94765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17129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87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87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87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87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487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87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874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487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800" decel="100000" fill="hold"/>
                                        <p:tgtEl>
                                          <p:spTgt spid="487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87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874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800" decel="100000" fill="hold"/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4874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800" decel="100000" fill="hold"/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487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487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800" decel="100000" fill="hold"/>
                                        <p:tgtEl>
                                          <p:spTgt spid="487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87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487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487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8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87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487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48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487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487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48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487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487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48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487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487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48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487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487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48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87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87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8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87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87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8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87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87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8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87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87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8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87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87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8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87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87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8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animBg="1"/>
      <p:bldP spid="487428" grpId="0" animBg="1"/>
      <p:bldP spid="487429" grpId="0" animBg="1"/>
      <p:bldP spid="487430" grpId="0" animBg="1"/>
      <p:bldP spid="487431" grpId="0" animBg="1"/>
      <p:bldP spid="487432" grpId="0" animBg="1"/>
      <p:bldP spid="487433" grpId="0" animBg="1"/>
      <p:bldP spid="487434" grpId="0" animBg="1"/>
      <p:bldP spid="487435" grpId="0" animBg="1"/>
      <p:bldP spid="487436" grpId="0" animBg="1"/>
      <p:bldP spid="487437" grpId="0" animBg="1"/>
      <p:bldP spid="487438" grpId="0" animBg="1"/>
      <p:bldP spid="487439" grpId="0" animBg="1"/>
      <p:bldP spid="487440" grpId="0" animBg="1"/>
      <p:bldP spid="487441" grpId="0" animBg="1"/>
      <p:bldP spid="487442" grpId="0" animBg="1"/>
      <p:bldP spid="487443" grpId="0" animBg="1"/>
      <p:bldP spid="487444" grpId="0" animBg="1"/>
      <p:bldP spid="487445" grpId="0"/>
      <p:bldP spid="487446" grpId="0" animBg="1"/>
      <p:bldP spid="487447" grpId="0"/>
      <p:bldP spid="48744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486403" name="Object 2"/>
              <p:cNvSpPr txBox="1"/>
              <p:nvPr/>
            </p:nvSpPr>
            <p:spPr bwMode="auto">
              <a:xfrm>
                <a:off x="250825" y="2565400"/>
                <a:ext cx="8353425" cy="208915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  <m:r>
                                <a:rPr lang="tr-TR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sSub>
                                <m:sSubPr>
                                  <m:ctrlP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  <m:r>
                                <a:rPr lang="tr-TR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tr-TR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  <m:r>
                                <a:rPr lang="tr-TR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tr-TR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tr-TR" sz="2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tr-TR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  <m:sSub>
                                <m:sSubPr>
                                  <m:ctrlP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tr-TR" sz="2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  <m:r>
                                <a:rPr lang="tr-TR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tr-TR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  <m:r>
                                <a:rPr lang="tr-TR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0−</m:t>
                              </m:r>
                              <m:sSub>
                                <m:sSubPr>
                                  <m:ctrlP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  <m:r>
                                <a:rPr lang="tr-TR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  <m:r>
                                <a:rPr lang="tr-TR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tr-TR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tr-TR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sSub>
                                <m:sSubPr>
                                  <m:ctrlP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  <m:sSub>
                                <m:sSubPr>
                                  <m:ctrlP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tr-TR" sz="2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DE" sz="2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  <m:r>
                                <a:rPr lang="tr-TR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tr-TR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  <m:r>
                                <a:rPr lang="de-DE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sz="2600" dirty="0"/>
              </a:p>
            </p:txBody>
          </p:sp>
        </mc:Choice>
        <mc:Fallback>
          <p:sp>
            <p:nvSpPr>
              <p:cNvPr id="486403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5" y="2565400"/>
                <a:ext cx="8353425" cy="208915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486404" name="Object 3"/>
              <p:cNvSpPr txBox="1"/>
              <p:nvPr/>
            </p:nvSpPr>
            <p:spPr bwMode="auto">
              <a:xfrm>
                <a:off x="600075" y="5181600"/>
                <a:ext cx="7654925" cy="587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𝐓</m:t>
                      </m:r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𝐓</m:t>
                      </m:r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sSub>
                        <m:sSubPr>
                          <m:ctrlP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sSub>
                        <m:sSubPr>
                          <m:ctrlP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de-DE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600" dirty="0"/>
              </a:p>
            </p:txBody>
          </p:sp>
        </mc:Choice>
        <mc:Fallback>
          <p:sp>
            <p:nvSpPr>
              <p:cNvPr id="48640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0075" y="5181600"/>
                <a:ext cx="7654925" cy="587375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6405" name="Rectangle 5"/>
          <p:cNvSpPr>
            <a:spLocks noChangeArrowheads="1"/>
          </p:cNvSpPr>
          <p:nvPr/>
        </p:nvSpPr>
        <p:spPr bwMode="auto">
          <a:xfrm>
            <a:off x="323850" y="1628775"/>
            <a:ext cx="793115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120000"/>
              <a:buFontTx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General 2D Fixed-Point Scaling: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48582" y="381000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200" b="1" i="0" u="none" strike="noStrike" kern="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j-ea"/>
                <a:cs typeface="Times New Roman" pitchFamily="18" charset="0"/>
              </a:rPr>
              <a:t>General Fixed Point  Scaling (cont.)</a:t>
            </a:r>
            <a:endParaRPr kumimoji="0" lang="en-US" sz="4200" b="1" i="0" u="none" strike="noStrike" kern="0" cap="none" spc="0" normalizeH="0" baseline="0" noProof="0" dirty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j-ea"/>
              <a:cs typeface="Times New Roman" pitchFamily="18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654BC2-F888-44AB-98D5-27617C40A2D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7" name="Grafik 8">
            <a:extLst>
              <a:ext uri="{FF2B5EF4-FFF2-40B4-BE49-F238E27FC236}">
                <a16:creationId xmlns="" xmlns:a16="http://schemas.microsoft.com/office/drawing/2014/main" id="{4AEC78CB-E1EE-4263-885C-52DED399BC45}"/>
              </a:ext>
            </a:extLst>
          </p:cNvPr>
          <p:cNvPicPr/>
          <p:nvPr/>
        </p:nvPicPr>
        <p:blipFill>
          <a:blip r:embed="rId4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8" name="Grafik 9">
            <a:extLst>
              <a:ext uri="{FF2B5EF4-FFF2-40B4-BE49-F238E27FC236}">
                <a16:creationId xmlns="" xmlns:a16="http://schemas.microsoft.com/office/drawing/2014/main" id="{17ACFE6E-9BC0-4A7B-BB46-4BBEEBE3DE8F}"/>
              </a:ext>
            </a:extLst>
          </p:cNvPr>
          <p:cNvPicPr/>
          <p:nvPr/>
        </p:nvPicPr>
        <p:blipFill>
          <a:blip r:embed="rId5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2FE4A38F-3C9E-48B4-B23A-2BA6739F7C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41297200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2D Composite Transformations</a:t>
            </a:r>
            <a:r>
              <a:rPr lang="tr-TR" b="1" dirty="0"/>
              <a:t> (cont.)</a:t>
            </a:r>
            <a:endParaRPr lang="en-US" b="1" dirty="0"/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343400"/>
          </a:xfrm>
        </p:spPr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General 2D scaling directions:</a:t>
            </a:r>
          </a:p>
          <a:p>
            <a:pPr lvl="1"/>
            <a:r>
              <a:rPr lang="tr-TR" dirty="0">
                <a:solidFill>
                  <a:schemeClr val="bg1"/>
                </a:solidFill>
              </a:rPr>
              <a:t>Above: scaling parameters were along </a:t>
            </a:r>
            <a:r>
              <a:rPr lang="tr-TR" i="1" dirty="0">
                <a:solidFill>
                  <a:schemeClr val="bg1"/>
                </a:solidFill>
              </a:rPr>
              <a:t>x </a:t>
            </a:r>
            <a:r>
              <a:rPr lang="tr-TR" dirty="0">
                <a:solidFill>
                  <a:schemeClr val="bg1"/>
                </a:solidFill>
              </a:rPr>
              <a:t>and </a:t>
            </a:r>
            <a:r>
              <a:rPr lang="tr-TR" i="1" dirty="0">
                <a:solidFill>
                  <a:schemeClr val="bg1"/>
                </a:solidFill>
              </a:rPr>
              <a:t>y</a:t>
            </a:r>
            <a:r>
              <a:rPr lang="tr-TR" dirty="0">
                <a:solidFill>
                  <a:schemeClr val="bg1"/>
                </a:solidFill>
              </a:rPr>
              <a:t> directions</a:t>
            </a:r>
          </a:p>
          <a:p>
            <a:pPr lvl="1"/>
            <a:r>
              <a:rPr lang="tr-TR" dirty="0">
                <a:solidFill>
                  <a:schemeClr val="bg1"/>
                </a:solidFill>
              </a:rPr>
              <a:t>What about arbitrary directions?</a:t>
            </a:r>
          </a:p>
          <a:p>
            <a:pPr lvl="1"/>
            <a:r>
              <a:rPr lang="tr-TR" dirty="0">
                <a:solidFill>
                  <a:schemeClr val="bg1"/>
                </a:solidFill>
              </a:rPr>
              <a:t>Answer: See next slides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Grafik 8">
            <a:extLst>
              <a:ext uri="{FF2B5EF4-FFF2-40B4-BE49-F238E27FC236}">
                <a16:creationId xmlns="" xmlns:a16="http://schemas.microsoft.com/office/drawing/2014/main" id="{1C8B6BA8-A25F-4BD1-9CA2-A6E3369DB00F}"/>
              </a:ext>
            </a:extLst>
          </p:cNvPr>
          <p:cNvPicPr/>
          <p:nvPr/>
        </p:nvPicPr>
        <p:blipFill>
          <a:blip r:embed="rId2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6" name="Grafik 9">
            <a:extLst>
              <a:ext uri="{FF2B5EF4-FFF2-40B4-BE49-F238E27FC236}">
                <a16:creationId xmlns="" xmlns:a16="http://schemas.microsoft.com/office/drawing/2014/main" id="{14C9B9AE-8AEF-4AE1-A598-36B7B2479DCA}"/>
              </a:ext>
            </a:extLst>
          </p:cNvPr>
          <p:cNvPicPr/>
          <p:nvPr/>
        </p:nvPicPr>
        <p:blipFill>
          <a:blip r:embed="rId3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7D64E9E9-63B5-4726-9E0D-26AEB2A4F5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71377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b="1" dirty="0"/>
              <a:t>General 2D Scaling Directions</a:t>
            </a:r>
            <a:endParaRPr lang="en-US" b="1" dirty="0"/>
          </a:p>
        </p:txBody>
      </p:sp>
      <p:pic>
        <p:nvPicPr>
          <p:cNvPr id="34819" name="AADGHBI0.jpg" descr="AADGHBI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3" y="1066800"/>
            <a:ext cx="4576762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eck 1"/>
          <p:cNvSpPr/>
          <p:nvPr/>
        </p:nvSpPr>
        <p:spPr>
          <a:xfrm>
            <a:off x="328474" y="6089990"/>
            <a:ext cx="87356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Scaling parameters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</a:t>
            </a:r>
            <a:r>
              <a:rPr kumimoji="0" lang="en-US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and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</a:t>
            </a:r>
            <a:r>
              <a:rPr kumimoji="0" lang="en-US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along orthogonal directions defined by the angular displacement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θ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Grafik 8">
            <a:extLst>
              <a:ext uri="{FF2B5EF4-FFF2-40B4-BE49-F238E27FC236}">
                <a16:creationId xmlns="" xmlns:a16="http://schemas.microsoft.com/office/drawing/2014/main" id="{85557571-BF38-4821-8D0A-BCC341E0F4A1}"/>
              </a:ext>
            </a:extLst>
          </p:cNvPr>
          <p:cNvPicPr/>
          <p:nvPr/>
        </p:nvPicPr>
        <p:blipFill>
          <a:blip r:embed="rId4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7" name="Grafik 9">
            <a:extLst>
              <a:ext uri="{FF2B5EF4-FFF2-40B4-BE49-F238E27FC236}">
                <a16:creationId xmlns="" xmlns:a16="http://schemas.microsoft.com/office/drawing/2014/main" id="{ED2EE3F8-F3DA-4DE6-9602-AC6F80AEAF4B}"/>
              </a:ext>
            </a:extLst>
          </p:cNvPr>
          <p:cNvPicPr/>
          <p:nvPr/>
        </p:nvPicPr>
        <p:blipFill>
          <a:blip r:embed="rId5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6C118D07-B0CE-419E-A59E-D22CE8A009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42022454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b="1" dirty="0"/>
              <a:t>General 2D Scaling Directions (cont.)</a:t>
            </a:r>
            <a:endParaRPr lang="en-US" b="1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 bwMode="auto">
              <a:xfrm>
                <a:off x="457200" y="1905000"/>
                <a:ext cx="8229600" cy="4343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30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itchFamily="2" charset="2"/>
                  <a:buChar char="q"/>
                  <a:defRPr sz="2600">
                    <a:solidFill>
                      <a:srgbClr val="003399"/>
                    </a:solidFill>
                    <a:latin typeface="+mn-lt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200">
                    <a:solidFill>
                      <a:srgbClr val="003399"/>
                    </a:solidFill>
                    <a:latin typeface="+mn-lt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 sz="2000">
                    <a:solidFill>
                      <a:srgbClr val="003399"/>
                    </a:solidFill>
                    <a:latin typeface="+mn-lt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rgbClr val="003399"/>
                    </a:solidFill>
                    <a:latin typeface="+mn-lt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rgbClr val="003399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rgbClr val="003399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rgbClr val="003399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rgbClr val="003399"/>
                    </a:solidFill>
                    <a:latin typeface="+mn-lt"/>
                  </a:defRPr>
                </a:lvl9pPr>
              </a:lstStyle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66CC"/>
                  </a:buClr>
                  <a:buSzPct val="65000"/>
                  <a:buFont typeface="Wingdings" pitchFamily="2" charset="2"/>
                  <a:buChar char="n"/>
                  <a:tabLst/>
                  <a:defRPr/>
                </a:pPr>
                <a:r>
                  <a:rPr kumimoji="0" lang="tr-TR" sz="3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B050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General procedure:</a:t>
                </a:r>
              </a:p>
              <a:p>
                <a:pPr marL="841375" marR="0" lvl="1" indent="-51435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66CC"/>
                  </a:buClr>
                  <a:buSzPct val="60000"/>
                  <a:buFont typeface="+mj-lt"/>
                  <a:buAutoNum type="arabicPeriod"/>
                  <a:tabLst/>
                  <a:defRPr/>
                </a:pPr>
                <a:r>
                  <a:rPr kumimoji="0" lang="tr-TR" sz="2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B050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Rotate so that directions coincides with </a:t>
                </a:r>
                <a:r>
                  <a:rPr kumimoji="0" lang="tr-TR" sz="26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B050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x </a:t>
                </a:r>
                <a:r>
                  <a:rPr kumimoji="0" lang="tr-TR" sz="2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B050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and </a:t>
                </a:r>
                <a:r>
                  <a:rPr kumimoji="0" lang="tr-TR" sz="26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B050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y</a:t>
                </a:r>
                <a:r>
                  <a:rPr kumimoji="0" lang="tr-TR" sz="2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B050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axes</a:t>
                </a:r>
              </a:p>
              <a:p>
                <a:pPr marL="841375" marR="0" lvl="1" indent="-51435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66CC"/>
                  </a:buClr>
                  <a:buSzPct val="60000"/>
                  <a:buFont typeface="+mj-lt"/>
                  <a:buAutoNum type="arabicPeriod"/>
                  <a:tabLst/>
                  <a:defRPr/>
                </a:pPr>
                <a:r>
                  <a:rPr kumimoji="0" lang="tr-TR" sz="2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B050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Apply scaling transformation </a:t>
                </a:r>
                <a14:m>
                  <m:oMath xmlns:m="http://schemas.openxmlformats.org/officeDocument/2006/math">
                    <m:r>
                      <a:rPr kumimoji="0" lang="tr-TR" sz="2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B0506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𝑆</m:t>
                    </m:r>
                    <m:d>
                      <m:dPr>
                        <m:ctrlPr>
                          <a:rPr kumimoji="0" lang="tr-TR" sz="2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B050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tr-TR" sz="2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B050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tr-TR" sz="2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B0506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tr-TR" sz="2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B0506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tr-TR" sz="2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B0506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tr-TR" sz="2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B050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tr-TR" sz="2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B0506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tr-TR" sz="26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B0506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tr-TR" sz="2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B050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 </a:t>
                </a:r>
              </a:p>
              <a:p>
                <a:pPr marL="841375" marR="0" lvl="1" indent="-51435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66CC"/>
                  </a:buClr>
                  <a:buSzPct val="60000"/>
                  <a:buFont typeface="+mj-lt"/>
                  <a:buAutoNum type="arabicPeriod"/>
                  <a:tabLst/>
                  <a:defRPr/>
                </a:pPr>
                <a:r>
                  <a:rPr kumimoji="0" lang="tr-TR" sz="2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B050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Rotate back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66CC"/>
                  </a:buClr>
                  <a:buSzPct val="65000"/>
                  <a:buFont typeface="Wingdings" pitchFamily="2" charset="2"/>
                  <a:buChar char="n"/>
                  <a:tabLst/>
                  <a:defRPr/>
                </a:pPr>
                <a:r>
                  <a:rPr kumimoji="0" lang="tr-TR" sz="3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B050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The composite matrix: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66CC"/>
                  </a:buClr>
                  <a:buSzPct val="65000"/>
                  <a:buFont typeface="Wingdings" pitchFamily="2" charset="2"/>
                  <a:buChar char="n"/>
                  <a:tabLst/>
                  <a:defRPr/>
                </a:pPr>
                <a:endParaRPr kumimoji="0" lang="en-US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0B050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905000"/>
                <a:ext cx="8229600" cy="4343400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593" t="-182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Objekt 6"/>
              <p:cNvSpPr txBox="1"/>
              <p:nvPr/>
            </p:nvSpPr>
            <p:spPr bwMode="auto">
              <a:xfrm>
                <a:off x="-17463" y="4648200"/>
                <a:ext cx="9144001" cy="2057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de-DE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de-DE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de-DE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de-DE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DE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de-DE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de-DE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de-DE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de-DE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de-DE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 sz="22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de-DE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func>
                              <m:r>
                                <a:rPr lang="de-DE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de-DE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de-DE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 sz="22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de-DE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func>
                              <m:r>
                                <a:rPr lang="tr-TR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d>
                                <m:dPr>
                                  <m:ctrlPr>
                                    <a:rPr lang="de-DE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de-DE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de-DE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de-DE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de-DE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sz="2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de-DE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sz="2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  <m:r>
                                    <a:rPr lang="tr-TR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func>
                              <m:r>
                                <a:rPr lang="de-DE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ctrlPr>
                                    <a:rPr lang="de-DE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de-DE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de-DE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de-DE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de-DE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sz="2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de-DE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sz="2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func>
                              <m:sSub>
                                <m:sSubPr>
                                  <m:ctrlPr>
                                    <a:rPr lang="de-DE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  <m:r>
                                    <a:rPr lang="de-DE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de-DE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de-DE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 sz="22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de-DE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func>
                              <m:r>
                                <a:rPr lang="de-DE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de-DE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de-DE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 sz="22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de-DE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func>
                              <m:r>
                                <a:rPr lang="de-DE" sz="2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tr-TR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  <m:r>
                                <m:rPr>
                                  <m:nor/>
                                </m:rPr>
                                <a:rPr lang="de-DE" sz="2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tr-TR" sz="22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de-DE" sz="2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de-DE" sz="2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tr-TR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</m:t>
                              </m:r>
                              <m:r>
                                <a:rPr lang="de-DE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sz="2200" dirty="0"/>
              </a:p>
            </p:txBody>
          </p:sp>
        </mc:Choice>
        <mc:Fallback>
          <p:sp>
            <p:nvSpPr>
              <p:cNvPr id="7" name="Objek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7463" y="4648200"/>
                <a:ext cx="9144001" cy="2057400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Grafik 8">
            <a:extLst>
              <a:ext uri="{FF2B5EF4-FFF2-40B4-BE49-F238E27FC236}">
                <a16:creationId xmlns="" xmlns:a16="http://schemas.microsoft.com/office/drawing/2014/main" id="{28F67526-7FF2-4125-9A92-63B74C398004}"/>
              </a:ext>
            </a:extLst>
          </p:cNvPr>
          <p:cNvPicPr/>
          <p:nvPr/>
        </p:nvPicPr>
        <p:blipFill>
          <a:blip r:embed="rId5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9" name="Grafik 9">
            <a:extLst>
              <a:ext uri="{FF2B5EF4-FFF2-40B4-BE49-F238E27FC236}">
                <a16:creationId xmlns="" xmlns:a16="http://schemas.microsoft.com/office/drawing/2014/main" id="{E41AF812-18A2-4559-B507-BCDA432C0C67}"/>
              </a:ext>
            </a:extLst>
          </p:cNvPr>
          <p:cNvPicPr/>
          <p:nvPr/>
        </p:nvPicPr>
        <p:blipFill>
          <a:blip r:embed="rId6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2" name="Fußzeilenplatzhalter 1">
            <a:extLst>
              <a:ext uri="{FF2B5EF4-FFF2-40B4-BE49-F238E27FC236}">
                <a16:creationId xmlns="" xmlns:a16="http://schemas.microsoft.com/office/drawing/2014/main" id="{199E110A-D2CD-413F-9F78-763CEA10C6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03056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2D Composite Transformations</a:t>
            </a:r>
            <a:r>
              <a:rPr lang="tr-TR" b="1" dirty="0"/>
              <a:t> (cont.)</a:t>
            </a:r>
            <a:endParaRPr lang="en-US" b="1" dirty="0"/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343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Matrix Concatenation Properties: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Matrix multiplication is associative !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i="1" dirty="0">
                <a:solidFill>
                  <a:schemeClr val="bg1"/>
                </a:solidFill>
              </a:rPr>
              <a:t>M</a:t>
            </a:r>
            <a:r>
              <a:rPr lang="en-US" i="1" baseline="-25000" dirty="0">
                <a:solidFill>
                  <a:schemeClr val="bg1"/>
                </a:solidFill>
              </a:rPr>
              <a:t>3</a:t>
            </a:r>
            <a:r>
              <a:rPr lang="en-US" i="1" dirty="0">
                <a:solidFill>
                  <a:schemeClr val="bg1"/>
                </a:solidFill>
              </a:rPr>
              <a:t>· M</a:t>
            </a:r>
            <a:r>
              <a:rPr lang="en-US" i="1" baseline="-25000" dirty="0">
                <a:solidFill>
                  <a:schemeClr val="bg1"/>
                </a:solidFill>
              </a:rPr>
              <a:t>2</a:t>
            </a:r>
            <a:r>
              <a:rPr lang="en-US" i="1" dirty="0">
                <a:solidFill>
                  <a:schemeClr val="bg1"/>
                </a:solidFill>
              </a:rPr>
              <a:t>· M</a:t>
            </a:r>
            <a:r>
              <a:rPr lang="en-US" i="1" baseline="-25000" dirty="0">
                <a:solidFill>
                  <a:schemeClr val="bg1"/>
                </a:solidFill>
              </a:rPr>
              <a:t>1</a:t>
            </a:r>
            <a:r>
              <a:rPr lang="en-US" i="1" dirty="0">
                <a:solidFill>
                  <a:schemeClr val="bg1"/>
                </a:solidFill>
              </a:rPr>
              <a:t>= (M</a:t>
            </a:r>
            <a:r>
              <a:rPr lang="en-US" i="1" baseline="-25000" dirty="0">
                <a:solidFill>
                  <a:schemeClr val="bg1"/>
                </a:solidFill>
              </a:rPr>
              <a:t>3</a:t>
            </a:r>
            <a:r>
              <a:rPr lang="en-US" i="1" dirty="0">
                <a:solidFill>
                  <a:schemeClr val="bg1"/>
                </a:solidFill>
              </a:rPr>
              <a:t>· M</a:t>
            </a:r>
            <a:r>
              <a:rPr lang="en-US" i="1" baseline="-25000" dirty="0">
                <a:solidFill>
                  <a:schemeClr val="bg1"/>
                </a:solidFill>
              </a:rPr>
              <a:t>2 </a:t>
            </a:r>
            <a:r>
              <a:rPr lang="en-US" i="1" dirty="0">
                <a:solidFill>
                  <a:schemeClr val="bg1"/>
                </a:solidFill>
              </a:rPr>
              <a:t>)</a:t>
            </a:r>
            <a:r>
              <a:rPr lang="en-US" i="1" baseline="-25000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· M</a:t>
            </a:r>
            <a:r>
              <a:rPr lang="en-US" i="1" baseline="-25000" dirty="0">
                <a:solidFill>
                  <a:schemeClr val="bg1"/>
                </a:solidFill>
              </a:rPr>
              <a:t>1 </a:t>
            </a:r>
            <a:r>
              <a:rPr lang="en-US" i="1" dirty="0">
                <a:solidFill>
                  <a:schemeClr val="bg1"/>
                </a:solidFill>
              </a:rPr>
              <a:t>= M</a:t>
            </a:r>
            <a:r>
              <a:rPr lang="en-US" i="1" baseline="-25000" dirty="0">
                <a:solidFill>
                  <a:schemeClr val="bg1"/>
                </a:solidFill>
              </a:rPr>
              <a:t>3</a:t>
            </a:r>
            <a:r>
              <a:rPr lang="en-US" i="1" dirty="0">
                <a:solidFill>
                  <a:schemeClr val="bg1"/>
                </a:solidFill>
              </a:rPr>
              <a:t>· ( M</a:t>
            </a:r>
            <a:r>
              <a:rPr lang="en-US" i="1" baseline="-25000" dirty="0">
                <a:solidFill>
                  <a:schemeClr val="bg1"/>
                </a:solidFill>
              </a:rPr>
              <a:t>2 </a:t>
            </a:r>
            <a:r>
              <a:rPr lang="en-US" i="1" dirty="0">
                <a:solidFill>
                  <a:schemeClr val="bg1"/>
                </a:solidFill>
              </a:rPr>
              <a:t>· M</a:t>
            </a:r>
            <a:r>
              <a:rPr lang="en-US" i="1" baseline="-25000" dirty="0">
                <a:solidFill>
                  <a:schemeClr val="bg1"/>
                </a:solidFill>
              </a:rPr>
              <a:t>1 </a:t>
            </a:r>
            <a:r>
              <a:rPr lang="en-US" i="1" dirty="0">
                <a:solidFill>
                  <a:schemeClr val="bg1"/>
                </a:solidFill>
              </a:rPr>
              <a:t>)</a:t>
            </a:r>
            <a:endParaRPr lang="tr-TR" i="1" dirty="0">
              <a:solidFill>
                <a:schemeClr val="bg1"/>
              </a:solidFill>
            </a:endParaRPr>
          </a:p>
          <a:p>
            <a:pPr lvl="2"/>
            <a:r>
              <a:rPr lang="tr-TR" dirty="0">
                <a:solidFill>
                  <a:schemeClr val="bg1"/>
                </a:solidFill>
              </a:rPr>
              <a:t>A composite matrix can be created by multiplicating left-to-right (premultiplication) or right-to-left (postmultiplication)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Matrix multiplication is </a:t>
            </a:r>
            <a:r>
              <a:rPr lang="en-US" b="1" i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commutative ! </a:t>
            </a:r>
          </a:p>
          <a:p>
            <a:pPr lvl="2"/>
            <a:r>
              <a:rPr lang="en-US" i="1" dirty="0">
                <a:solidFill>
                  <a:schemeClr val="bg1"/>
                </a:solidFill>
              </a:rPr>
              <a:t>M</a:t>
            </a:r>
            <a:r>
              <a:rPr lang="en-US" i="1" baseline="-25000" dirty="0">
                <a:solidFill>
                  <a:schemeClr val="bg1"/>
                </a:solidFill>
              </a:rPr>
              <a:t>2 </a:t>
            </a:r>
            <a:r>
              <a:rPr lang="en-US" i="1" dirty="0">
                <a:solidFill>
                  <a:schemeClr val="bg1"/>
                </a:solidFill>
              </a:rPr>
              <a:t>· M</a:t>
            </a:r>
            <a:r>
              <a:rPr lang="en-US" i="1" baseline="-25000" dirty="0">
                <a:solidFill>
                  <a:schemeClr val="bg1"/>
                </a:solidFill>
              </a:rPr>
              <a:t>1 </a:t>
            </a:r>
            <a:r>
              <a:rPr lang="en-US" i="1" dirty="0">
                <a:solidFill>
                  <a:schemeClr val="bg1"/>
                </a:solidFill>
              </a:rPr>
              <a:t>≠ M</a:t>
            </a:r>
            <a:r>
              <a:rPr lang="en-US" i="1" baseline="-25000" dirty="0">
                <a:solidFill>
                  <a:schemeClr val="bg1"/>
                </a:solidFill>
              </a:rPr>
              <a:t>1 </a:t>
            </a:r>
            <a:r>
              <a:rPr lang="en-US" i="1" dirty="0">
                <a:solidFill>
                  <a:schemeClr val="bg1"/>
                </a:solidFill>
              </a:rPr>
              <a:t>· M</a:t>
            </a:r>
            <a:r>
              <a:rPr lang="en-US" i="1" baseline="-25000" dirty="0">
                <a:solidFill>
                  <a:schemeClr val="bg1"/>
                </a:solidFill>
              </a:rPr>
              <a:t>2</a:t>
            </a:r>
            <a:endParaRPr lang="tr-TR" i="1" baseline="-25000" dirty="0">
              <a:solidFill>
                <a:schemeClr val="bg1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Grafik 8">
            <a:extLst>
              <a:ext uri="{FF2B5EF4-FFF2-40B4-BE49-F238E27FC236}">
                <a16:creationId xmlns="" xmlns:a16="http://schemas.microsoft.com/office/drawing/2014/main" id="{7D825D1B-EA84-4C50-BEEB-343F65F61ABA}"/>
              </a:ext>
            </a:extLst>
          </p:cNvPr>
          <p:cNvPicPr/>
          <p:nvPr/>
        </p:nvPicPr>
        <p:blipFill>
          <a:blip r:embed="rId2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6" name="Grafik 9">
            <a:extLst>
              <a:ext uri="{FF2B5EF4-FFF2-40B4-BE49-F238E27FC236}">
                <a16:creationId xmlns="" xmlns:a16="http://schemas.microsoft.com/office/drawing/2014/main" id="{BDAB6BA9-4440-4C1E-AC3F-A6D714510360}"/>
              </a:ext>
            </a:extLst>
          </p:cNvPr>
          <p:cNvPicPr/>
          <p:nvPr/>
        </p:nvPicPr>
        <p:blipFill>
          <a:blip r:embed="rId3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BFF4A77A-ABD2-484B-A8AC-57BDE2EADB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62582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2D Composite Transformations</a:t>
            </a:r>
            <a:r>
              <a:rPr lang="tr-TR" b="1" dirty="0"/>
              <a:t> (cont.)</a:t>
            </a:r>
            <a:endParaRPr lang="en-US" b="1" dirty="0"/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343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Matrix Concatenation Properties:</a:t>
            </a:r>
          </a:p>
          <a:p>
            <a:pPr lvl="2"/>
            <a:r>
              <a:rPr lang="tr-TR" dirty="0">
                <a:solidFill>
                  <a:schemeClr val="bg1"/>
                </a:solidFill>
              </a:rPr>
              <a:t>But:</a:t>
            </a:r>
          </a:p>
          <a:p>
            <a:pPr lvl="3"/>
            <a:r>
              <a:rPr lang="tr-TR" dirty="0">
                <a:solidFill>
                  <a:schemeClr val="bg1"/>
                </a:solidFill>
              </a:rPr>
              <a:t>Two successive rotations</a:t>
            </a:r>
          </a:p>
          <a:p>
            <a:pPr lvl="3"/>
            <a:r>
              <a:rPr lang="tr-TR" dirty="0">
                <a:solidFill>
                  <a:schemeClr val="bg1"/>
                </a:solidFill>
              </a:rPr>
              <a:t>Two successive translations</a:t>
            </a:r>
          </a:p>
          <a:p>
            <a:pPr lvl="3"/>
            <a:r>
              <a:rPr lang="tr-TR" dirty="0">
                <a:solidFill>
                  <a:schemeClr val="bg1"/>
                </a:solidFill>
              </a:rPr>
              <a:t>Two successive scalings </a:t>
            </a:r>
          </a:p>
          <a:p>
            <a:pPr lvl="2"/>
            <a:r>
              <a:rPr lang="tr-TR" b="1" i="1" dirty="0">
                <a:solidFill>
                  <a:schemeClr val="bg1"/>
                </a:solidFill>
              </a:rPr>
              <a:t>are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dirty="0">
                <a:solidFill>
                  <a:schemeClr val="bg1"/>
                </a:solidFill>
              </a:rPr>
              <a:t>commutative!</a:t>
            </a:r>
          </a:p>
          <a:p>
            <a:pPr lvl="1"/>
            <a:r>
              <a:rPr lang="tr-TR" dirty="0">
                <a:solidFill>
                  <a:schemeClr val="bg1"/>
                </a:solidFill>
              </a:rPr>
              <a:t>Why?</a:t>
            </a:r>
          </a:p>
          <a:p>
            <a:pPr lvl="1"/>
            <a:r>
              <a:rPr lang="tr-TR" dirty="0">
                <a:solidFill>
                  <a:schemeClr val="bg1"/>
                </a:solidFill>
              </a:rPr>
              <a:t>Proof: You got it: Up to you </a:t>
            </a:r>
            <a:r>
              <a:rPr lang="tr-TR" dirty="0">
                <a:solidFill>
                  <a:schemeClr val="bg1"/>
                </a:solidFill>
                <a:sym typeface="Wingdings" pitchFamily="2" charset="2"/>
              </a:rPr>
              <a:t> </a:t>
            </a:r>
            <a:endParaRPr lang="en-US" dirty="0">
              <a:solidFill>
                <a:schemeClr val="bg1"/>
              </a:solidFill>
            </a:endParaRPr>
          </a:p>
          <a:p>
            <a:pPr lvl="2"/>
            <a:endParaRPr lang="tr-TR" i="1" baseline="-25000" dirty="0">
              <a:solidFill>
                <a:schemeClr val="bg1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Grafik 8">
            <a:extLst>
              <a:ext uri="{FF2B5EF4-FFF2-40B4-BE49-F238E27FC236}">
                <a16:creationId xmlns="" xmlns:a16="http://schemas.microsoft.com/office/drawing/2014/main" id="{B914971E-5909-4FEF-9F27-607BDEFCB7B1}"/>
              </a:ext>
            </a:extLst>
          </p:cNvPr>
          <p:cNvPicPr/>
          <p:nvPr/>
        </p:nvPicPr>
        <p:blipFill>
          <a:blip r:embed="rId2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6" name="Grafik 9">
            <a:extLst>
              <a:ext uri="{FF2B5EF4-FFF2-40B4-BE49-F238E27FC236}">
                <a16:creationId xmlns="" xmlns:a16="http://schemas.microsoft.com/office/drawing/2014/main" id="{A6C1A104-D795-454C-A94E-ACDD4B24B56F}"/>
              </a:ext>
            </a:extLst>
          </p:cNvPr>
          <p:cNvPicPr/>
          <p:nvPr/>
        </p:nvPicPr>
        <p:blipFill>
          <a:blip r:embed="rId3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B2EB8658-5DA9-44F3-953D-21609623A8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71900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Reversing the</a:t>
            </a:r>
            <a:r>
              <a:rPr lang="tr-TR" b="1" dirty="0"/>
              <a:t> order</a:t>
            </a:r>
            <a:endParaRPr lang="en-US" dirty="0"/>
          </a:p>
        </p:txBody>
      </p:sp>
      <p:pic>
        <p:nvPicPr>
          <p:cNvPr id="38915" name="AADGHBK0.jpg" descr="AADGHBK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4" y="1447800"/>
            <a:ext cx="8226425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eck 1"/>
          <p:cNvSpPr/>
          <p:nvPr/>
        </p:nvSpPr>
        <p:spPr>
          <a:xfrm>
            <a:off x="290286" y="4800600"/>
            <a:ext cx="861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 which a sequence of transformations is performed may affect the transformed position of an object. 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 (a), an object is first translated in the x direction, then rotated counterclockwise through an angle of 45°. 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 (b), the object is first rotated 45° counterclockwise, then translated in the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direction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Grafik 8">
            <a:extLst>
              <a:ext uri="{FF2B5EF4-FFF2-40B4-BE49-F238E27FC236}">
                <a16:creationId xmlns="" xmlns:a16="http://schemas.microsoft.com/office/drawing/2014/main" id="{7F42D8DA-B5BB-41F9-8A0A-42A90A793672}"/>
              </a:ext>
            </a:extLst>
          </p:cNvPr>
          <p:cNvPicPr/>
          <p:nvPr/>
        </p:nvPicPr>
        <p:blipFill>
          <a:blip r:embed="rId4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7" name="Grafik 9">
            <a:extLst>
              <a:ext uri="{FF2B5EF4-FFF2-40B4-BE49-F238E27FC236}">
                <a16:creationId xmlns="" xmlns:a16="http://schemas.microsoft.com/office/drawing/2014/main" id="{9FB4BDD9-A665-402E-B15E-13FF2DE53BBD}"/>
              </a:ext>
            </a:extLst>
          </p:cNvPr>
          <p:cNvPicPr/>
          <p:nvPr/>
        </p:nvPicPr>
        <p:blipFill>
          <a:blip r:embed="rId5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F900ED1C-CFB3-44BA-8013-7EAF058BCD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42460146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Other </a:t>
            </a:r>
            <a:r>
              <a:rPr lang="tr-TR" sz="4000" b="1" dirty="0"/>
              <a:t>2D</a:t>
            </a:r>
            <a:r>
              <a:rPr lang="en-US" sz="4000" b="1" dirty="0"/>
              <a:t> Transformations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15954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Reflection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Transformation that produces a mirror image of an object</a:t>
            </a:r>
          </a:p>
          <a:p>
            <a:pPr lvl="1">
              <a:buFont typeface="Tahoma" pitchFamily="34" charset="0"/>
              <a:buNone/>
            </a:pPr>
            <a:endParaRPr lang="en-US" dirty="0"/>
          </a:p>
        </p:txBody>
      </p:sp>
      <p:pic>
        <p:nvPicPr>
          <p:cNvPr id="11" name="AADGHBN0.jpg" descr="AADGHBN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95600"/>
            <a:ext cx="4480559" cy="3733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Grafik 8">
            <a:extLst>
              <a:ext uri="{FF2B5EF4-FFF2-40B4-BE49-F238E27FC236}">
                <a16:creationId xmlns="" xmlns:a16="http://schemas.microsoft.com/office/drawing/2014/main" id="{93046F47-E192-4670-9974-163644537D00}"/>
              </a:ext>
            </a:extLst>
          </p:cNvPr>
          <p:cNvPicPr/>
          <p:nvPr/>
        </p:nvPicPr>
        <p:blipFill>
          <a:blip r:embed="rId3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7" name="Grafik 9">
            <a:extLst>
              <a:ext uri="{FF2B5EF4-FFF2-40B4-BE49-F238E27FC236}">
                <a16:creationId xmlns="" xmlns:a16="http://schemas.microsoft.com/office/drawing/2014/main" id="{DEA6E733-1326-4CCD-992B-833A1333C9BD}"/>
              </a:ext>
            </a:extLst>
          </p:cNvPr>
          <p:cNvPicPr/>
          <p:nvPr/>
        </p:nvPicPr>
        <p:blipFill>
          <a:blip r:embed="rId4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946E62A5-5817-4347-9AF2-E804D2D351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898716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Reflection </a:t>
            </a:r>
            <a:endParaRPr lang="tr-TR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Image is generated relative to an axis of reflection by rotating the object 180° about the reflection axis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Reflection about the line y=0 (the x axis)</a:t>
            </a:r>
            <a:r>
              <a:rPr lang="tr-TR" dirty="0">
                <a:solidFill>
                  <a:schemeClr val="bg1"/>
                </a:solidFill>
              </a:rPr>
              <a:t> (previous slide)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52615" name="Object 7"/>
          <p:cNvGraphicFramePr>
            <a:graphicFrameLocks noChangeAspect="1"/>
          </p:cNvGraphicFramePr>
          <p:nvPr>
            <p:extLst/>
          </p:nvPr>
        </p:nvGraphicFramePr>
        <p:xfrm>
          <a:off x="1908175" y="4292600"/>
          <a:ext cx="2219325" cy="2036763"/>
        </p:xfrm>
        <a:graphic>
          <a:graphicData uri="http://schemas.openxmlformats.org/presentationml/2006/ole">
            <p:oleObj spid="_x0000_s29701" name="Formel" r:id="rId3" imgW="774360" imgH="711000" progId="Equation.3">
              <p:embed/>
            </p:oleObj>
          </a:graphicData>
        </a:graphic>
      </p:graphicFrame>
      <p:sp>
        <p:nvSpPr>
          <p:cNvPr id="452616" name="Rectangle 8"/>
          <p:cNvSpPr>
            <a:spLocks noChangeArrowheads="1"/>
          </p:cNvSpPr>
          <p:nvPr/>
        </p:nvSpPr>
        <p:spPr bwMode="auto">
          <a:xfrm>
            <a:off x="457200" y="304800"/>
            <a:ext cx="82296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Other </a:t>
            </a:r>
            <a:r>
              <a:rPr kumimoji="0" lang="tr-TR" sz="4000" b="1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2D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Transformations</a:t>
            </a:r>
            <a:r>
              <a:rPr kumimoji="0" lang="tr-TR" sz="4000" b="1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(cont.)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Grafik 8">
            <a:extLst>
              <a:ext uri="{FF2B5EF4-FFF2-40B4-BE49-F238E27FC236}">
                <a16:creationId xmlns="" xmlns:a16="http://schemas.microsoft.com/office/drawing/2014/main" id="{C2C7234E-69D6-4217-8C27-7B516AA91A00}"/>
              </a:ext>
            </a:extLst>
          </p:cNvPr>
          <p:cNvPicPr/>
          <p:nvPr/>
        </p:nvPicPr>
        <p:blipFill>
          <a:blip r:embed="rId4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7" name="Grafik 9">
            <a:extLst>
              <a:ext uri="{FF2B5EF4-FFF2-40B4-BE49-F238E27FC236}">
                <a16:creationId xmlns="" xmlns:a16="http://schemas.microsoft.com/office/drawing/2014/main" id="{47D9F840-9CB5-47E7-852C-1D4BA77FA7C8}"/>
              </a:ext>
            </a:extLst>
          </p:cNvPr>
          <p:cNvPicPr/>
          <p:nvPr/>
        </p:nvPicPr>
        <p:blipFill>
          <a:blip r:embed="rId5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3F2C4399-2B77-436D-B5C0-F4BE0E9ACB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410330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526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2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452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2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20914" y="304800"/>
            <a:ext cx="8686800" cy="1384300"/>
          </a:xfrm>
        </p:spPr>
        <p:txBody>
          <a:bodyPr/>
          <a:lstStyle/>
          <a:p>
            <a:r>
              <a:rPr lang="en-US" sz="4000" b="1" dirty="0"/>
              <a:t>Basic 2D Geometric Transformations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0914" y="1905000"/>
            <a:ext cx="7895999" cy="4648200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2D Translation</a:t>
            </a: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    x’ = x + </a:t>
            </a:r>
            <a:r>
              <a:rPr lang="en-US" sz="2400" dirty="0" err="1">
                <a:solidFill>
                  <a:schemeClr val="bg1"/>
                </a:solidFill>
              </a:rPr>
              <a:t>t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, y’ = y + </a:t>
            </a:r>
            <a:r>
              <a:rPr lang="en-US" sz="2400" dirty="0" err="1">
                <a:solidFill>
                  <a:schemeClr val="bg1"/>
                </a:solidFill>
              </a:rPr>
              <a:t>t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endParaRPr lang="en-US" sz="2400" baseline="-25000" dirty="0">
              <a:solidFill>
                <a:schemeClr val="bg1"/>
              </a:solidFill>
            </a:endParaRPr>
          </a:p>
          <a:p>
            <a:pPr lvl="1"/>
            <a:endParaRPr lang="en-US" sz="2400" baseline="-25000" dirty="0">
              <a:solidFill>
                <a:schemeClr val="bg1"/>
              </a:solidFill>
            </a:endParaRP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P’=P+T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Translation moves the object without deformation (rigid-body transformation)</a:t>
            </a:r>
          </a:p>
        </p:txBody>
      </p:sp>
      <p:grpSp>
        <p:nvGrpSpPr>
          <p:cNvPr id="381968" name="Group 16"/>
          <p:cNvGrpSpPr>
            <a:grpSpLocks/>
          </p:cNvGrpSpPr>
          <p:nvPr/>
        </p:nvGrpSpPr>
        <p:grpSpPr bwMode="auto">
          <a:xfrm>
            <a:off x="5316538" y="2133600"/>
            <a:ext cx="2665412" cy="1944688"/>
            <a:chOff x="2290" y="663"/>
            <a:chExt cx="1679" cy="1225"/>
          </a:xfrm>
        </p:grpSpPr>
        <p:grpSp>
          <p:nvGrpSpPr>
            <p:cNvPr id="381963" name="Group 11"/>
            <p:cNvGrpSpPr>
              <a:grpSpLocks/>
            </p:cNvGrpSpPr>
            <p:nvPr/>
          </p:nvGrpSpPr>
          <p:grpSpPr bwMode="auto">
            <a:xfrm>
              <a:off x="2601" y="840"/>
              <a:ext cx="795" cy="916"/>
              <a:chOff x="2601" y="1021"/>
              <a:chExt cx="795" cy="916"/>
            </a:xfrm>
          </p:grpSpPr>
          <p:sp>
            <p:nvSpPr>
              <p:cNvPr id="381957" name="Line 5"/>
              <p:cNvSpPr>
                <a:spLocks noChangeShapeType="1"/>
              </p:cNvSpPr>
              <p:nvPr/>
            </p:nvSpPr>
            <p:spPr bwMode="auto">
              <a:xfrm flipV="1">
                <a:off x="2789" y="1253"/>
                <a:ext cx="409" cy="499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0B050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81960" name="Text Box 8"/>
              <p:cNvSpPr txBox="1">
                <a:spLocks noChangeArrowheads="1"/>
              </p:cNvSpPr>
              <p:nvPr/>
            </p:nvSpPr>
            <p:spPr bwMode="auto">
              <a:xfrm>
                <a:off x="2601" y="1706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B0506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P</a:t>
                </a:r>
                <a:endPara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B0506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81961" name="Text Box 9"/>
              <p:cNvSpPr txBox="1">
                <a:spLocks noChangeArrowheads="1"/>
              </p:cNvSpPr>
              <p:nvPr/>
            </p:nvSpPr>
            <p:spPr bwMode="auto">
              <a:xfrm>
                <a:off x="3152" y="1021"/>
                <a:ext cx="2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B0506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P’</a:t>
                </a:r>
                <a:endPara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B0506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81962" name="Text Box 10"/>
              <p:cNvSpPr txBox="1">
                <a:spLocks noChangeArrowheads="1"/>
              </p:cNvSpPr>
              <p:nvPr/>
            </p:nvSpPr>
            <p:spPr bwMode="auto">
              <a:xfrm>
                <a:off x="2842" y="1298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B0506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T</a:t>
                </a:r>
                <a:endPara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B0506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81966" name="Line 14"/>
            <p:cNvSpPr>
              <a:spLocks noChangeShapeType="1"/>
            </p:cNvSpPr>
            <p:nvPr/>
          </p:nvSpPr>
          <p:spPr bwMode="auto">
            <a:xfrm flipV="1">
              <a:off x="2426" y="663"/>
              <a:ext cx="0" cy="122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1967" name="Line 15"/>
            <p:cNvSpPr>
              <a:spLocks noChangeShapeType="1"/>
            </p:cNvSpPr>
            <p:nvPr/>
          </p:nvSpPr>
          <p:spPr bwMode="auto">
            <a:xfrm flipV="1">
              <a:off x="2290" y="1797"/>
              <a:ext cx="1679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aphicFrame>
        <p:nvGraphicFramePr>
          <p:cNvPr id="381969" name="Object 17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1262063" y="4221163"/>
          <a:ext cx="3086100" cy="915987"/>
        </p:xfrm>
        <a:graphic>
          <a:graphicData uri="http://schemas.openxmlformats.org/presentationml/2006/ole">
            <p:oleObj spid="_x0000_s15365" name="Formel" r:id="rId3" imgW="1625400" imgH="482400" progId="Equation.3">
              <p:embed/>
            </p:oleObj>
          </a:graphicData>
        </a:graphic>
      </p:graphicFrame>
      <p:sp>
        <p:nvSpPr>
          <p:cNvPr id="17" name="Oval 7"/>
          <p:cNvSpPr>
            <a:spLocks noChangeArrowheads="1"/>
          </p:cNvSpPr>
          <p:nvPr/>
        </p:nvSpPr>
        <p:spPr bwMode="auto">
          <a:xfrm>
            <a:off x="6722270" y="2711450"/>
            <a:ext cx="71437" cy="73025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6050077" y="3575051"/>
            <a:ext cx="71437" cy="73025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2C9BD8-AC5C-4DD0-B6F6-A6822202BEE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6" name="Grafik 8">
            <a:extLst>
              <a:ext uri="{FF2B5EF4-FFF2-40B4-BE49-F238E27FC236}">
                <a16:creationId xmlns="" xmlns:a16="http://schemas.microsoft.com/office/drawing/2014/main" id="{3ADDB501-402A-4C46-9C45-B9851299EB30}"/>
              </a:ext>
            </a:extLst>
          </p:cNvPr>
          <p:cNvPicPr/>
          <p:nvPr/>
        </p:nvPicPr>
        <p:blipFill>
          <a:blip r:embed="rId4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19" name="Grafik 9">
            <a:extLst>
              <a:ext uri="{FF2B5EF4-FFF2-40B4-BE49-F238E27FC236}">
                <a16:creationId xmlns="" xmlns:a16="http://schemas.microsoft.com/office/drawing/2014/main" id="{20D04CF7-318D-4992-A5CB-9D333794FF06}"/>
              </a:ext>
            </a:extLst>
          </p:cNvPr>
          <p:cNvPicPr/>
          <p:nvPr/>
        </p:nvPicPr>
        <p:blipFill>
          <a:blip r:embed="rId5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2" name="Fußzeilenplatzhalter 1">
            <a:extLst>
              <a:ext uri="{FF2B5EF4-FFF2-40B4-BE49-F238E27FC236}">
                <a16:creationId xmlns="" xmlns:a16="http://schemas.microsoft.com/office/drawing/2014/main" id="{620C9F1D-2B80-4248-A047-925F5672E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59030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Other </a:t>
            </a:r>
            <a:r>
              <a:rPr lang="tr-TR" sz="4000" b="1" dirty="0"/>
              <a:t>2D </a:t>
            </a:r>
            <a:r>
              <a:rPr lang="en-US" sz="4000" b="1" dirty="0"/>
              <a:t>Transformations</a:t>
            </a:r>
            <a:r>
              <a:rPr lang="tr-TR" sz="4000" b="1" dirty="0"/>
              <a:t> (cont.)</a:t>
            </a:r>
            <a:endParaRPr lang="en-US" sz="4000" b="1" dirty="0"/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1524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Reflection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Reflection about the line x=0 (the y axis)</a:t>
            </a:r>
          </a:p>
          <a:p>
            <a:pPr lvl="1">
              <a:buFont typeface="Tahoma" pitchFamily="34" charset="0"/>
              <a:buNone/>
            </a:pPr>
            <a:endParaRPr lang="en-US" dirty="0"/>
          </a:p>
        </p:txBody>
      </p:sp>
      <p:graphicFrame>
        <p:nvGraphicFramePr>
          <p:cNvPr id="435204" name="Object 4"/>
          <p:cNvGraphicFramePr>
            <a:graphicFrameLocks noChangeAspect="1"/>
          </p:cNvGraphicFramePr>
          <p:nvPr>
            <p:extLst/>
          </p:nvPr>
        </p:nvGraphicFramePr>
        <p:xfrm>
          <a:off x="533400" y="3505200"/>
          <a:ext cx="2219325" cy="2036762"/>
        </p:xfrm>
        <a:graphic>
          <a:graphicData uri="http://schemas.openxmlformats.org/presentationml/2006/ole">
            <p:oleObj spid="_x0000_s30725" name="Formel" r:id="rId3" imgW="774360" imgH="711000" progId="Equation.3">
              <p:embed/>
            </p:oleObj>
          </a:graphicData>
        </a:graphic>
      </p:graphicFrame>
      <p:pic>
        <p:nvPicPr>
          <p:cNvPr id="5" name="AADGHBO0.jpg" descr="AADGHBO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971800"/>
            <a:ext cx="4881562" cy="357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7" name="Grafik 8">
            <a:extLst>
              <a:ext uri="{FF2B5EF4-FFF2-40B4-BE49-F238E27FC236}">
                <a16:creationId xmlns="" xmlns:a16="http://schemas.microsoft.com/office/drawing/2014/main" id="{DC9E2DBE-FAF0-4137-AD7A-1E90824DC72A}"/>
              </a:ext>
            </a:extLst>
          </p:cNvPr>
          <p:cNvPicPr/>
          <p:nvPr/>
        </p:nvPicPr>
        <p:blipFill>
          <a:blip r:embed="rId5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8" name="Grafik 9">
            <a:extLst>
              <a:ext uri="{FF2B5EF4-FFF2-40B4-BE49-F238E27FC236}">
                <a16:creationId xmlns="" xmlns:a16="http://schemas.microsoft.com/office/drawing/2014/main" id="{FE9B0F34-B284-4EE2-8325-F2EC7F29AE7C}"/>
              </a:ext>
            </a:extLst>
          </p:cNvPr>
          <p:cNvPicPr/>
          <p:nvPr/>
        </p:nvPicPr>
        <p:blipFill>
          <a:blip r:embed="rId6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D3B1CC81-C70C-426F-937B-05AC3A17DA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36217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435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489488" name="Object 2"/>
              <p:cNvSpPr txBox="1"/>
              <p:nvPr/>
            </p:nvSpPr>
            <p:spPr bwMode="auto">
              <a:xfrm>
                <a:off x="533400" y="2743200"/>
                <a:ext cx="2251075" cy="17780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3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&amp;−1</m:t>
                              </m:r>
                              <m:r>
                                <a:rPr lang="tr-TR" sz="3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de-DE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tr-TR" sz="3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de-DE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  <m:r>
                                <a:rPr lang="tr-TR" sz="3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de-DE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tr-TR" sz="3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de-DE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  <m:r>
                                <a:rPr lang="tr-TR" sz="3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de-DE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tr-TR" sz="3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de-DE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sz="3000" dirty="0"/>
              </a:p>
            </p:txBody>
          </p:sp>
        </mc:Choice>
        <mc:Fallback>
          <p:sp>
            <p:nvSpPr>
              <p:cNvPr id="489488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2743200"/>
                <a:ext cx="2251075" cy="17780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9489" name="Rectangle 30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7638"/>
            <a:ext cx="5400675" cy="719138"/>
          </a:xfrm>
        </p:spPr>
        <p:txBody>
          <a:bodyPr/>
          <a:lstStyle/>
          <a:p>
            <a:pPr marL="273050" indent="-273050"/>
            <a:r>
              <a:rPr lang="de-DE" dirty="0">
                <a:solidFill>
                  <a:schemeClr val="bg1"/>
                </a:solidFill>
              </a:rPr>
              <a:t>R</a:t>
            </a:r>
            <a:r>
              <a:rPr lang="tr-TR" dirty="0">
                <a:solidFill>
                  <a:schemeClr val="bg1"/>
                </a:solidFill>
              </a:rPr>
              <a:t>eflection about the origin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Other </a:t>
            </a:r>
            <a:r>
              <a:rPr kumimoji="0" lang="tr-TR" sz="4000" b="1" i="0" u="none" strike="noStrike" kern="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2D </a:t>
            </a:r>
            <a:r>
              <a:rPr kumimoji="0" lang="en-US" sz="4000" b="1" i="0" u="none" strike="noStrike" kern="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Transformations</a:t>
            </a:r>
            <a:r>
              <a:rPr kumimoji="0" lang="tr-TR" sz="4000" b="1" i="0" u="none" strike="noStrike" kern="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(cont.)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19" name="AADGHBP0.jpg" descr="AADGHBP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314" y="2209800"/>
            <a:ext cx="4806950" cy="418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654BC2-F888-44AB-98D5-27617C40A2D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7" name="Grafik 8">
            <a:extLst>
              <a:ext uri="{FF2B5EF4-FFF2-40B4-BE49-F238E27FC236}">
                <a16:creationId xmlns="" xmlns:a16="http://schemas.microsoft.com/office/drawing/2014/main" id="{B8BF6DAF-3438-41E5-BEE6-1A46616FE2F3}"/>
              </a:ext>
            </a:extLst>
          </p:cNvPr>
          <p:cNvPicPr/>
          <p:nvPr/>
        </p:nvPicPr>
        <p:blipFill>
          <a:blip r:embed="rId4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8" name="Grafik 9">
            <a:extLst>
              <a:ext uri="{FF2B5EF4-FFF2-40B4-BE49-F238E27FC236}">
                <a16:creationId xmlns="" xmlns:a16="http://schemas.microsoft.com/office/drawing/2014/main" id="{A055B672-5080-45C5-9A63-F2B5CDE00C13}"/>
              </a:ext>
            </a:extLst>
          </p:cNvPr>
          <p:cNvPicPr/>
          <p:nvPr/>
        </p:nvPicPr>
        <p:blipFill>
          <a:blip r:embed="rId5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B80F88AA-699A-407A-834B-17E9F00B53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12739871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5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00200"/>
            <a:ext cx="8201025" cy="1016000"/>
          </a:xfrm>
        </p:spPr>
        <p:txBody>
          <a:bodyPr/>
          <a:lstStyle/>
          <a:p>
            <a:pPr marL="609600" indent="-609600"/>
            <a:r>
              <a:rPr lang="tr-TR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Reflection about the line </a:t>
            </a:r>
            <a:r>
              <a:rPr lang="tr-TR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y=x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90510" name="Object 2"/>
              <p:cNvSpPr txBox="1"/>
              <p:nvPr/>
            </p:nvSpPr>
            <p:spPr bwMode="auto">
              <a:xfrm>
                <a:off x="685800" y="2909888"/>
                <a:ext cx="1878013" cy="13946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  <m:r>
                                <a:rPr lang="tr-TR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de-D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tr-TR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de-D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  <m:r>
                                <a:rPr lang="tr-TR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de-D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tr-TR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de-D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  <m:r>
                                <a:rPr lang="tr-TR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de-D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tr-TR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de-D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sz="3200" dirty="0"/>
              </a:p>
            </p:txBody>
          </p:sp>
        </mc:Choice>
        <mc:Fallback>
          <p:sp>
            <p:nvSpPr>
              <p:cNvPr id="49051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2909888"/>
                <a:ext cx="1878013" cy="1394613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Other </a:t>
            </a:r>
            <a:r>
              <a:rPr kumimoji="0" lang="tr-TR" sz="4000" b="1" i="0" u="none" strike="noStrike" kern="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2D </a:t>
            </a:r>
            <a:r>
              <a:rPr kumimoji="0" lang="en-US" sz="4000" b="1" i="0" u="none" strike="noStrike" kern="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Transformations</a:t>
            </a:r>
            <a:r>
              <a:rPr kumimoji="0" lang="tr-TR" sz="4000" b="1" i="0" u="none" strike="noStrike" kern="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(cont.)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0" name="AADGHBR.jpg" descr="AADGHB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09800"/>
            <a:ext cx="4953000" cy="4544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654BC2-F888-44AB-98D5-27617C40A2D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7" name="Grafik 8">
            <a:extLst>
              <a:ext uri="{FF2B5EF4-FFF2-40B4-BE49-F238E27FC236}">
                <a16:creationId xmlns="" xmlns:a16="http://schemas.microsoft.com/office/drawing/2014/main" id="{EFACC2C0-235E-44D0-9512-4EC64AFD1020}"/>
              </a:ext>
            </a:extLst>
          </p:cNvPr>
          <p:cNvPicPr/>
          <p:nvPr/>
        </p:nvPicPr>
        <p:blipFill>
          <a:blip r:embed="rId4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8" name="Grafik 9">
            <a:extLst>
              <a:ext uri="{FF2B5EF4-FFF2-40B4-BE49-F238E27FC236}">
                <a16:creationId xmlns="" xmlns:a16="http://schemas.microsoft.com/office/drawing/2014/main" id="{2A85D7BD-0B52-4330-94D8-22003388A9FE}"/>
              </a:ext>
            </a:extLst>
          </p:cNvPr>
          <p:cNvPicPr/>
          <p:nvPr/>
        </p:nvPicPr>
        <p:blipFill>
          <a:blip r:embed="rId5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03A4BFC5-D7DA-464D-95D4-AF7C327A9A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3768559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5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00200"/>
            <a:ext cx="8201025" cy="1016000"/>
          </a:xfrm>
        </p:spPr>
        <p:txBody>
          <a:bodyPr/>
          <a:lstStyle/>
          <a:p>
            <a:pPr marL="609600" indent="-609600"/>
            <a:r>
              <a:rPr lang="tr-TR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Reflection about the line </a:t>
            </a:r>
            <a:r>
              <a:rPr lang="tr-TR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y=-x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90510" name="Object 2"/>
              <p:cNvSpPr txBox="1"/>
              <p:nvPr/>
            </p:nvSpPr>
            <p:spPr bwMode="auto">
              <a:xfrm>
                <a:off x="527050" y="2909888"/>
                <a:ext cx="2197100" cy="1984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  <m:r>
                                <a:rPr lang="de-DE" sz="3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tr-TR" sz="32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tr-TR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de-D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&amp;−1</m:t>
                              </m:r>
                              <m:r>
                                <a:rPr lang="tr-TR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de-D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tr-TR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de-D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  <m:r>
                                <m:rPr>
                                  <m:nor/>
                                </m:rPr>
                                <a:rPr lang="de-DE" sz="3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tr-TR" sz="32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de-D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de-DE" sz="3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tr-TR" sz="32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sz="3200" dirty="0"/>
              </a:p>
            </p:txBody>
          </p:sp>
        </mc:Choice>
        <mc:Fallback>
          <p:sp>
            <p:nvSpPr>
              <p:cNvPr id="49051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7050" y="2909888"/>
                <a:ext cx="2197100" cy="198437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Other </a:t>
            </a:r>
            <a:r>
              <a:rPr kumimoji="0" lang="tr-TR" sz="4000" b="1" i="0" u="none" strike="noStrike" kern="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2D </a:t>
            </a:r>
            <a:r>
              <a:rPr kumimoji="0" lang="en-US" sz="4000" b="1" i="0" u="none" strike="noStrike" kern="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Transformations</a:t>
            </a:r>
            <a:r>
              <a:rPr kumimoji="0" lang="tr-TR" sz="4000" b="1" i="0" u="none" strike="noStrike" kern="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(cont.)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6" name="AADGHBT0.jpg" descr="AADGHBT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209800"/>
            <a:ext cx="4592616" cy="4412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654BC2-F888-44AB-98D5-27617C40A2D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7" name="Grafik 8">
            <a:extLst>
              <a:ext uri="{FF2B5EF4-FFF2-40B4-BE49-F238E27FC236}">
                <a16:creationId xmlns="" xmlns:a16="http://schemas.microsoft.com/office/drawing/2014/main" id="{09A44F6B-55FA-4D1B-A67A-F2891D55F104}"/>
              </a:ext>
            </a:extLst>
          </p:cNvPr>
          <p:cNvPicPr/>
          <p:nvPr/>
        </p:nvPicPr>
        <p:blipFill>
          <a:blip r:embed="rId4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8" name="Grafik 9">
            <a:extLst>
              <a:ext uri="{FF2B5EF4-FFF2-40B4-BE49-F238E27FC236}">
                <a16:creationId xmlns="" xmlns:a16="http://schemas.microsoft.com/office/drawing/2014/main" id="{F0D88308-C53B-4C0D-BFC5-A5783C934596}"/>
              </a:ext>
            </a:extLst>
          </p:cNvPr>
          <p:cNvPicPr/>
          <p:nvPr/>
        </p:nvPicPr>
        <p:blipFill>
          <a:blip r:embed="rId5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DE44F044-AAAF-461D-96B8-D813A34EB3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1647382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229600" cy="41148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Shear</a:t>
            </a: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Transformation that distorts the shape of an object such that the transformed shape appears as the object w</a:t>
            </a:r>
            <a:r>
              <a:rPr lang="tr-TR" sz="2600" dirty="0">
                <a:solidFill>
                  <a:schemeClr val="bg1"/>
                </a:solidFill>
              </a:rPr>
              <a:t>as</a:t>
            </a:r>
            <a:r>
              <a:rPr lang="en-US" sz="2600" dirty="0">
                <a:solidFill>
                  <a:schemeClr val="bg1"/>
                </a:solidFill>
              </a:rPr>
              <a:t> composed of internal layers that had been caused to slide over each other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37285" name="Group 37"/>
          <p:cNvGrpSpPr>
            <a:grpSpLocks/>
          </p:cNvGrpSpPr>
          <p:nvPr/>
        </p:nvGrpSpPr>
        <p:grpSpPr bwMode="auto">
          <a:xfrm>
            <a:off x="395288" y="3933825"/>
            <a:ext cx="3251200" cy="2382838"/>
            <a:chOff x="249" y="2478"/>
            <a:chExt cx="2048" cy="1501"/>
          </a:xfrm>
        </p:grpSpPr>
        <p:sp>
          <p:nvSpPr>
            <p:cNvPr id="437257" name="Text Box 9"/>
            <p:cNvSpPr txBox="1">
              <a:spLocks noChangeArrowheads="1"/>
            </p:cNvSpPr>
            <p:nvPr/>
          </p:nvSpPr>
          <p:spPr bwMode="auto">
            <a:xfrm>
              <a:off x="385" y="247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B0506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y</a:t>
              </a:r>
              <a:endPara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437258" name="Text Box 10"/>
            <p:cNvSpPr txBox="1">
              <a:spLocks noChangeArrowheads="1"/>
            </p:cNvSpPr>
            <p:nvPr/>
          </p:nvSpPr>
          <p:spPr bwMode="auto">
            <a:xfrm>
              <a:off x="2109" y="37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B0506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x</a:t>
              </a:r>
              <a:endPara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437259" name="Line 11"/>
            <p:cNvSpPr>
              <a:spLocks noChangeShapeType="1"/>
            </p:cNvSpPr>
            <p:nvPr/>
          </p:nvSpPr>
          <p:spPr bwMode="auto">
            <a:xfrm flipV="1">
              <a:off x="658" y="2519"/>
              <a:ext cx="0" cy="122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7260" name="Line 12"/>
            <p:cNvSpPr>
              <a:spLocks noChangeShapeType="1"/>
            </p:cNvSpPr>
            <p:nvPr/>
          </p:nvSpPr>
          <p:spPr bwMode="auto">
            <a:xfrm flipV="1">
              <a:off x="522" y="3653"/>
              <a:ext cx="1679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7267" name="Rectangle 19"/>
            <p:cNvSpPr>
              <a:spLocks noChangeArrowheads="1"/>
            </p:cNvSpPr>
            <p:nvPr/>
          </p:nvSpPr>
          <p:spPr bwMode="auto">
            <a:xfrm>
              <a:off x="657" y="3427"/>
              <a:ext cx="273" cy="2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37268" name="Text Box 20"/>
            <p:cNvSpPr txBox="1">
              <a:spLocks noChangeArrowheads="1"/>
            </p:cNvSpPr>
            <p:nvPr/>
          </p:nvSpPr>
          <p:spPr bwMode="auto">
            <a:xfrm>
              <a:off x="249" y="3294"/>
              <a:ext cx="3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1800" b="0" i="0" u="none" strike="noStrike" kern="1200" cap="none" spc="0" normalizeH="0" baseline="0" noProof="0">
                  <a:ln>
                    <a:noFill/>
                  </a:ln>
                  <a:solidFill>
                    <a:srgbClr val="0B0506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(0,1)</a:t>
              </a:r>
              <a:endPara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437269" name="Text Box 21"/>
            <p:cNvSpPr txBox="1">
              <a:spLocks noChangeArrowheads="1"/>
            </p:cNvSpPr>
            <p:nvPr/>
          </p:nvSpPr>
          <p:spPr bwMode="auto">
            <a:xfrm>
              <a:off x="930" y="3294"/>
              <a:ext cx="3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1800" b="0" i="0" u="none" strike="noStrike" kern="1200" cap="none" spc="0" normalizeH="0" baseline="0" noProof="0">
                  <a:ln>
                    <a:noFill/>
                  </a:ln>
                  <a:solidFill>
                    <a:srgbClr val="0B0506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(1,1)</a:t>
              </a:r>
              <a:endPara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437270" name="Text Box 22"/>
            <p:cNvSpPr txBox="1">
              <a:spLocks noChangeArrowheads="1"/>
            </p:cNvSpPr>
            <p:nvPr/>
          </p:nvSpPr>
          <p:spPr bwMode="auto">
            <a:xfrm>
              <a:off x="884" y="3657"/>
              <a:ext cx="3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1800" b="0" i="0" u="none" strike="noStrike" kern="1200" cap="none" spc="0" normalizeH="0" baseline="0" noProof="0">
                  <a:ln>
                    <a:noFill/>
                  </a:ln>
                  <a:solidFill>
                    <a:srgbClr val="0B0506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(1,0)</a:t>
              </a:r>
              <a:endPara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437271" name="Text Box 23"/>
            <p:cNvSpPr txBox="1">
              <a:spLocks noChangeArrowheads="1"/>
            </p:cNvSpPr>
            <p:nvPr/>
          </p:nvSpPr>
          <p:spPr bwMode="auto">
            <a:xfrm>
              <a:off x="249" y="3702"/>
              <a:ext cx="3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1800" b="0" i="0" u="none" strike="noStrike" kern="1200" cap="none" spc="0" normalizeH="0" baseline="0" noProof="0">
                  <a:ln>
                    <a:noFill/>
                  </a:ln>
                  <a:solidFill>
                    <a:srgbClr val="0B0506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(0,0)</a:t>
              </a:r>
              <a:endPara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sp>
        <p:nvSpPr>
          <p:cNvPr id="437274" name="Text Box 26"/>
          <p:cNvSpPr txBox="1">
            <a:spLocks noChangeArrowheads="1"/>
          </p:cNvSpPr>
          <p:nvPr/>
        </p:nvSpPr>
        <p:spPr bwMode="auto">
          <a:xfrm>
            <a:off x="4500563" y="40052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y</a:t>
            </a:r>
            <a:endParaRPr kumimoji="0" lang="en-US" sz="1800" b="0" i="0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37275" name="Text Box 27"/>
          <p:cNvSpPr txBox="1">
            <a:spLocks noChangeArrowheads="1"/>
          </p:cNvSpPr>
          <p:nvPr/>
        </p:nvSpPr>
        <p:spPr bwMode="auto">
          <a:xfrm>
            <a:off x="7237413" y="60213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37276" name="Line 28"/>
          <p:cNvSpPr>
            <a:spLocks noChangeShapeType="1"/>
          </p:cNvSpPr>
          <p:nvPr/>
        </p:nvSpPr>
        <p:spPr bwMode="auto">
          <a:xfrm flipV="1">
            <a:off x="4933950" y="4070350"/>
            <a:ext cx="0" cy="1944688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7277" name="Line 29"/>
          <p:cNvSpPr>
            <a:spLocks noChangeShapeType="1"/>
          </p:cNvSpPr>
          <p:nvPr/>
        </p:nvSpPr>
        <p:spPr bwMode="auto">
          <a:xfrm flipV="1">
            <a:off x="4718050" y="5870575"/>
            <a:ext cx="2665413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7279" name="Text Box 31"/>
          <p:cNvSpPr txBox="1">
            <a:spLocks noChangeArrowheads="1"/>
          </p:cNvSpPr>
          <p:nvPr/>
        </p:nvSpPr>
        <p:spPr bwMode="auto">
          <a:xfrm>
            <a:off x="4932363" y="5013325"/>
            <a:ext cx="622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(2,1)</a:t>
            </a:r>
            <a:endParaRPr kumimoji="0" lang="en-US" sz="1800" b="0" i="0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37280" name="Text Box 32"/>
          <p:cNvSpPr txBox="1">
            <a:spLocks noChangeArrowheads="1"/>
          </p:cNvSpPr>
          <p:nvPr/>
        </p:nvSpPr>
        <p:spPr bwMode="auto">
          <a:xfrm>
            <a:off x="5580063" y="5013325"/>
            <a:ext cx="622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(3,1)</a:t>
            </a:r>
            <a:endParaRPr kumimoji="0" lang="en-US" sz="1800" b="0" i="0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37281" name="Text Box 33"/>
          <p:cNvSpPr txBox="1">
            <a:spLocks noChangeArrowheads="1"/>
          </p:cNvSpPr>
          <p:nvPr/>
        </p:nvSpPr>
        <p:spPr bwMode="auto">
          <a:xfrm>
            <a:off x="5076825" y="5876925"/>
            <a:ext cx="622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(1,0)</a:t>
            </a:r>
            <a:endParaRPr kumimoji="0" lang="en-US" sz="1800" b="0" i="0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37282" name="Text Box 34"/>
          <p:cNvSpPr txBox="1">
            <a:spLocks noChangeArrowheads="1"/>
          </p:cNvSpPr>
          <p:nvPr/>
        </p:nvSpPr>
        <p:spPr bwMode="auto">
          <a:xfrm>
            <a:off x="4284663" y="5948363"/>
            <a:ext cx="622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(0,0)</a:t>
            </a:r>
            <a:endParaRPr kumimoji="0" lang="en-US" sz="1800" b="0" i="0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37283" name="AutoShape 35"/>
          <p:cNvSpPr>
            <a:spLocks noChangeArrowheads="1"/>
          </p:cNvSpPr>
          <p:nvPr/>
        </p:nvSpPr>
        <p:spPr bwMode="auto">
          <a:xfrm rot="8042058" flipH="1">
            <a:off x="4822825" y="5554663"/>
            <a:ext cx="830263" cy="179387"/>
          </a:xfrm>
          <a:prstGeom prst="parallelogram">
            <a:avLst>
              <a:gd name="adj" fmla="val 115708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37284" name="Text Box 36"/>
          <p:cNvSpPr txBox="1">
            <a:spLocks noChangeArrowheads="1"/>
          </p:cNvSpPr>
          <p:nvPr/>
        </p:nvSpPr>
        <p:spPr bwMode="auto">
          <a:xfrm>
            <a:off x="6156325" y="6165850"/>
            <a:ext cx="706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sh</a:t>
            </a:r>
            <a:r>
              <a:rPr kumimoji="0" lang="tr-TR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x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=2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z="4000" b="1" dirty="0"/>
              <a:t>Other </a:t>
            </a:r>
            <a:r>
              <a:rPr lang="tr-TR" sz="4000" b="1" dirty="0"/>
              <a:t>2D </a:t>
            </a:r>
            <a:r>
              <a:rPr lang="en-US" sz="4000" b="1" dirty="0"/>
              <a:t>Transformations</a:t>
            </a:r>
            <a:r>
              <a:rPr lang="tr-TR" sz="4000" b="1" dirty="0"/>
              <a:t> (cont.)</a:t>
            </a:r>
            <a:endParaRPr lang="en-US" sz="4000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26" name="Grafik 8">
            <a:extLst>
              <a:ext uri="{FF2B5EF4-FFF2-40B4-BE49-F238E27FC236}">
                <a16:creationId xmlns="" xmlns:a16="http://schemas.microsoft.com/office/drawing/2014/main" id="{60BBD7A5-F5AD-460E-9063-0C02FA316C2D}"/>
              </a:ext>
            </a:extLst>
          </p:cNvPr>
          <p:cNvPicPr/>
          <p:nvPr/>
        </p:nvPicPr>
        <p:blipFill>
          <a:blip r:embed="rId2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27" name="Grafik 9">
            <a:extLst>
              <a:ext uri="{FF2B5EF4-FFF2-40B4-BE49-F238E27FC236}">
                <a16:creationId xmlns="" xmlns:a16="http://schemas.microsoft.com/office/drawing/2014/main" id="{A68F8E8E-F8B6-4018-BDAD-D75ED62E7EB3}"/>
              </a:ext>
            </a:extLst>
          </p:cNvPr>
          <p:cNvPicPr/>
          <p:nvPr/>
        </p:nvPicPr>
        <p:blipFill>
          <a:blip r:embed="rId3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2" name="Fußzeilenplatzhalter 1">
            <a:extLst>
              <a:ext uri="{FF2B5EF4-FFF2-40B4-BE49-F238E27FC236}">
                <a16:creationId xmlns="" xmlns:a16="http://schemas.microsoft.com/office/drawing/2014/main" id="{F61EF485-8BCE-4F78-B70A-ECC3BF13FE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426380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3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3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3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3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1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36718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Shear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 x-direction shear relative to the x axis </a:t>
            </a:r>
            <a:endParaRPr lang="tr-TR" dirty="0">
              <a:solidFill>
                <a:schemeClr val="bg1"/>
              </a:solidFill>
            </a:endParaRPr>
          </a:p>
          <a:p>
            <a:pPr lvl="1"/>
            <a:endParaRPr lang="tr-TR" dirty="0">
              <a:solidFill>
                <a:schemeClr val="bg1"/>
              </a:solidFill>
            </a:endParaRPr>
          </a:p>
          <a:p>
            <a:pPr lvl="1"/>
            <a:endParaRPr lang="tr-TR" dirty="0">
              <a:solidFill>
                <a:schemeClr val="bg1"/>
              </a:solidFill>
            </a:endParaRPr>
          </a:p>
          <a:p>
            <a:pPr lvl="1"/>
            <a:endParaRPr lang="tr-TR" dirty="0">
              <a:solidFill>
                <a:schemeClr val="bg1"/>
              </a:solidFill>
            </a:endParaRPr>
          </a:p>
          <a:p>
            <a:pPr lvl="1"/>
            <a:endParaRPr lang="tr-TR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An y-direction shear relative to the y axis</a:t>
            </a:r>
          </a:p>
          <a:p>
            <a:pPr lvl="1">
              <a:buFont typeface="Tahoma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39300" name="Object 4"/>
          <p:cNvGraphicFramePr>
            <a:graphicFrameLocks noChangeAspect="1"/>
          </p:cNvGraphicFramePr>
          <p:nvPr>
            <p:extLst/>
          </p:nvPr>
        </p:nvGraphicFramePr>
        <p:xfrm>
          <a:off x="1116013" y="4884738"/>
          <a:ext cx="2254250" cy="1973262"/>
        </p:xfrm>
        <a:graphic>
          <a:graphicData uri="http://schemas.openxmlformats.org/presentationml/2006/ole">
            <p:oleObj spid="_x0000_s34827" name="Formel" r:id="rId3" imgW="812520" imgH="711000" progId="Equation.3">
              <p:embed/>
            </p:oleObj>
          </a:graphicData>
        </a:graphic>
      </p:graphicFrame>
      <p:graphicFrame>
        <p:nvGraphicFramePr>
          <p:cNvPr id="439304" name="Object 8"/>
          <p:cNvGraphicFramePr>
            <a:graphicFrameLocks noChangeAspect="1"/>
          </p:cNvGraphicFramePr>
          <p:nvPr>
            <p:extLst/>
          </p:nvPr>
        </p:nvGraphicFramePr>
        <p:xfrm>
          <a:off x="1116013" y="2420938"/>
          <a:ext cx="2327275" cy="2036762"/>
        </p:xfrm>
        <a:graphic>
          <a:graphicData uri="http://schemas.openxmlformats.org/presentationml/2006/ole">
            <p:oleObj spid="_x0000_s34828" name="Formel" r:id="rId4" imgW="812520" imgH="711000" progId="Equation.3">
              <p:embed/>
            </p:oleObj>
          </a:graphicData>
        </a:graphic>
      </p:graphicFrame>
      <p:graphicFrame>
        <p:nvGraphicFramePr>
          <p:cNvPr id="439307" name="Object 11"/>
          <p:cNvGraphicFramePr>
            <a:graphicFrameLocks noChangeAspect="1"/>
          </p:cNvGraphicFramePr>
          <p:nvPr>
            <p:extLst/>
          </p:nvPr>
        </p:nvGraphicFramePr>
        <p:xfrm>
          <a:off x="3708400" y="2492375"/>
          <a:ext cx="2471738" cy="1309688"/>
        </p:xfrm>
        <a:graphic>
          <a:graphicData uri="http://schemas.openxmlformats.org/presentationml/2006/ole">
            <p:oleObj spid="_x0000_s34829" name="Formel" r:id="rId5" imgW="863280" imgH="457200" progId="Equation.3">
              <p:embed/>
            </p:oleObj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z="4000" b="1" dirty="0"/>
              <a:t>Other </a:t>
            </a:r>
            <a:r>
              <a:rPr lang="tr-TR" sz="4000" b="1" dirty="0"/>
              <a:t>2D </a:t>
            </a:r>
            <a:r>
              <a:rPr lang="en-US" sz="4000" b="1" dirty="0"/>
              <a:t>Transformations</a:t>
            </a:r>
            <a:r>
              <a:rPr lang="tr-TR" sz="4000" b="1" dirty="0"/>
              <a:t> (cont.)</a:t>
            </a:r>
            <a:endParaRPr lang="en-US" sz="4000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8" name="Grafik 8">
            <a:extLst>
              <a:ext uri="{FF2B5EF4-FFF2-40B4-BE49-F238E27FC236}">
                <a16:creationId xmlns="" xmlns:a16="http://schemas.microsoft.com/office/drawing/2014/main" id="{296C573D-0B29-4BDF-A708-76F6471B4DE4}"/>
              </a:ext>
            </a:extLst>
          </p:cNvPr>
          <p:cNvPicPr/>
          <p:nvPr/>
        </p:nvPicPr>
        <p:blipFill>
          <a:blip r:embed="rId6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10" name="Grafik 9">
            <a:extLst>
              <a:ext uri="{FF2B5EF4-FFF2-40B4-BE49-F238E27FC236}">
                <a16:creationId xmlns="" xmlns:a16="http://schemas.microsoft.com/office/drawing/2014/main" id="{1D7F115B-36FF-47BD-9BC9-761FDD68C9B0}"/>
              </a:ext>
            </a:extLst>
          </p:cNvPr>
          <p:cNvPicPr/>
          <p:nvPr/>
        </p:nvPicPr>
        <p:blipFill>
          <a:blip r:embed="rId7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2" name="Fußzeilenplatzhalter 1">
            <a:extLst>
              <a:ext uri="{FF2B5EF4-FFF2-40B4-BE49-F238E27FC236}">
                <a16:creationId xmlns="" xmlns:a16="http://schemas.microsoft.com/office/drawing/2014/main" id="{284E603E-770C-41A5-9D74-F6A84BBA8D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9263111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36718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Shear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x-direction shear relative to </a:t>
            </a:r>
            <a:r>
              <a:rPr lang="tr-TR" dirty="0">
                <a:solidFill>
                  <a:schemeClr val="bg1"/>
                </a:solidFill>
              </a:rPr>
              <a:t>other reference lines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tr-TR" dirty="0">
              <a:solidFill>
                <a:schemeClr val="bg1"/>
              </a:solidFill>
            </a:endParaRPr>
          </a:p>
          <a:p>
            <a:pPr lvl="1"/>
            <a:endParaRPr lang="tr-TR" dirty="0">
              <a:solidFill>
                <a:schemeClr val="bg1"/>
              </a:solidFill>
            </a:endParaRPr>
          </a:p>
          <a:p>
            <a:pPr lvl="1"/>
            <a:endParaRPr lang="tr-TR" dirty="0">
              <a:solidFill>
                <a:schemeClr val="bg1"/>
              </a:solidFill>
            </a:endParaRPr>
          </a:p>
          <a:p>
            <a:pPr lvl="1"/>
            <a:endParaRPr lang="tr-TR" dirty="0">
              <a:solidFill>
                <a:schemeClr val="bg1"/>
              </a:solidFill>
            </a:endParaRPr>
          </a:p>
          <a:p>
            <a:pPr lvl="1"/>
            <a:endParaRPr lang="tr-TR" dirty="0">
              <a:solidFill>
                <a:schemeClr val="bg1"/>
              </a:solidFill>
            </a:endParaRPr>
          </a:p>
          <a:p>
            <a:pPr lvl="1">
              <a:buFont typeface="Tahoma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39304" name="Object 8"/>
          <p:cNvGraphicFramePr>
            <a:graphicFrameLocks noChangeAspect="1"/>
          </p:cNvGraphicFramePr>
          <p:nvPr>
            <p:extLst/>
          </p:nvPr>
        </p:nvGraphicFramePr>
        <p:xfrm>
          <a:off x="2514600" y="2438400"/>
          <a:ext cx="3927475" cy="2036762"/>
        </p:xfrm>
        <a:graphic>
          <a:graphicData uri="http://schemas.openxmlformats.org/presentationml/2006/ole">
            <p:oleObj spid="_x0000_s35848" name="Formel" r:id="rId3" imgW="1371600" imgH="711000" progId="Equation.3">
              <p:embed/>
            </p:oleObj>
          </a:graphicData>
        </a:graphic>
      </p:graphicFrame>
      <p:graphicFrame>
        <p:nvGraphicFramePr>
          <p:cNvPr id="439307" name="Object 11"/>
          <p:cNvGraphicFramePr>
            <a:graphicFrameLocks noChangeAspect="1"/>
          </p:cNvGraphicFramePr>
          <p:nvPr>
            <p:extLst/>
          </p:nvPr>
        </p:nvGraphicFramePr>
        <p:xfrm>
          <a:off x="2667000" y="4876800"/>
          <a:ext cx="3779838" cy="1309688"/>
        </p:xfrm>
        <a:graphic>
          <a:graphicData uri="http://schemas.openxmlformats.org/presentationml/2006/ole">
            <p:oleObj spid="_x0000_s35849" name="Formel" r:id="rId4" imgW="1320480" imgH="457200" progId="Equation.3">
              <p:embed/>
            </p:oleObj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z="4000" b="1" dirty="0"/>
              <a:t>Other </a:t>
            </a:r>
            <a:r>
              <a:rPr lang="tr-TR" sz="4000" b="1" dirty="0"/>
              <a:t>2D </a:t>
            </a:r>
            <a:r>
              <a:rPr lang="en-US" sz="4000" b="1" dirty="0"/>
              <a:t>Transformations</a:t>
            </a:r>
            <a:r>
              <a:rPr lang="tr-TR" sz="4000" b="1" dirty="0"/>
              <a:t> (cont.)</a:t>
            </a:r>
            <a:endParaRPr lang="en-US" sz="4000" b="1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7" name="Grafik 8">
            <a:extLst>
              <a:ext uri="{FF2B5EF4-FFF2-40B4-BE49-F238E27FC236}">
                <a16:creationId xmlns="" xmlns:a16="http://schemas.microsoft.com/office/drawing/2014/main" id="{B7F0CE79-CFA2-4CC5-95E9-48373C052424}"/>
              </a:ext>
            </a:extLst>
          </p:cNvPr>
          <p:cNvPicPr/>
          <p:nvPr/>
        </p:nvPicPr>
        <p:blipFill>
          <a:blip r:embed="rId5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8" name="Grafik 9">
            <a:extLst>
              <a:ext uri="{FF2B5EF4-FFF2-40B4-BE49-F238E27FC236}">
                <a16:creationId xmlns="" xmlns:a16="http://schemas.microsoft.com/office/drawing/2014/main" id="{A9C02AF7-6826-43BC-868A-A00B6B6E1835}"/>
              </a:ext>
            </a:extLst>
          </p:cNvPr>
          <p:cNvPicPr/>
          <p:nvPr/>
        </p:nvPicPr>
        <p:blipFill>
          <a:blip r:embed="rId6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DE0BBB40-5C69-44EB-8B4F-E2AECDB41E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871117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b="1" dirty="0"/>
              <a:t>Example</a:t>
            </a:r>
            <a:endParaRPr lang="en-US" b="1" dirty="0"/>
          </a:p>
        </p:txBody>
      </p:sp>
      <p:pic>
        <p:nvPicPr>
          <p:cNvPr id="61443" name="AADGHBV0.jpg" descr="AADGHBV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492250"/>
            <a:ext cx="8226425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eck 1"/>
          <p:cNvSpPr/>
          <p:nvPr/>
        </p:nvSpPr>
        <p:spPr>
          <a:xfrm>
            <a:off x="485774" y="5631312"/>
            <a:ext cx="83534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 unit square (a) is transformed to a shifted parallelogram </a:t>
            </a: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(b) with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sh</a:t>
            </a:r>
            <a:r>
              <a:rPr kumimoji="0" lang="en-US" sz="20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= 0.5 and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y</a:t>
            </a:r>
            <a:r>
              <a:rPr kumimoji="0" lang="en-US" sz="2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= −1 in the shear matrix 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from Slide 56</a:t>
            </a: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Grafik 8">
            <a:extLst>
              <a:ext uri="{FF2B5EF4-FFF2-40B4-BE49-F238E27FC236}">
                <a16:creationId xmlns="" xmlns:a16="http://schemas.microsoft.com/office/drawing/2014/main" id="{7CB7BEDA-179E-4C6B-A003-D9868C70F01F}"/>
              </a:ext>
            </a:extLst>
          </p:cNvPr>
          <p:cNvPicPr/>
          <p:nvPr/>
        </p:nvPicPr>
        <p:blipFill>
          <a:blip r:embed="rId4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7" name="Grafik 9">
            <a:extLst>
              <a:ext uri="{FF2B5EF4-FFF2-40B4-BE49-F238E27FC236}">
                <a16:creationId xmlns="" xmlns:a16="http://schemas.microsoft.com/office/drawing/2014/main" id="{5D8754FF-A712-4704-A85B-ECD3D23F82B6}"/>
              </a:ext>
            </a:extLst>
          </p:cNvPr>
          <p:cNvPicPr/>
          <p:nvPr/>
        </p:nvPicPr>
        <p:blipFill>
          <a:blip r:embed="rId5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98E0EA33-438A-4E42-A04E-8CF8F548DC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2394073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36718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Shear</a:t>
            </a:r>
          </a:p>
          <a:p>
            <a:pPr lvl="1"/>
            <a:r>
              <a:rPr lang="tr-TR" dirty="0">
                <a:solidFill>
                  <a:schemeClr val="bg1"/>
                </a:solidFill>
              </a:rPr>
              <a:t>y</a:t>
            </a:r>
            <a:r>
              <a:rPr lang="en-US" dirty="0">
                <a:solidFill>
                  <a:schemeClr val="bg1"/>
                </a:solidFill>
              </a:rPr>
              <a:t>-direction shear relative to </a:t>
            </a:r>
            <a:r>
              <a:rPr lang="tr-TR" dirty="0">
                <a:solidFill>
                  <a:schemeClr val="bg1"/>
                </a:solidFill>
              </a:rPr>
              <a:t>the line </a:t>
            </a:r>
            <a:r>
              <a:rPr lang="tr-TR" i="1" dirty="0">
                <a:solidFill>
                  <a:schemeClr val="bg1"/>
                </a:solidFill>
              </a:rPr>
              <a:t>x = x</a:t>
            </a:r>
            <a:r>
              <a:rPr lang="tr-TR" i="1" baseline="-25000" dirty="0">
                <a:solidFill>
                  <a:schemeClr val="bg1"/>
                </a:solidFill>
              </a:rPr>
              <a:t>ref</a:t>
            </a:r>
            <a:endParaRPr lang="tr-TR" dirty="0">
              <a:solidFill>
                <a:schemeClr val="bg1"/>
              </a:solidFill>
            </a:endParaRPr>
          </a:p>
          <a:p>
            <a:pPr lvl="1"/>
            <a:endParaRPr lang="tr-TR" dirty="0">
              <a:solidFill>
                <a:schemeClr val="bg1"/>
              </a:solidFill>
            </a:endParaRPr>
          </a:p>
          <a:p>
            <a:pPr lvl="1"/>
            <a:endParaRPr lang="tr-TR" dirty="0">
              <a:solidFill>
                <a:schemeClr val="bg1"/>
              </a:solidFill>
            </a:endParaRPr>
          </a:p>
          <a:p>
            <a:pPr lvl="1"/>
            <a:endParaRPr lang="tr-TR" dirty="0">
              <a:solidFill>
                <a:schemeClr val="bg1"/>
              </a:solidFill>
            </a:endParaRPr>
          </a:p>
          <a:p>
            <a:pPr lvl="1"/>
            <a:endParaRPr lang="tr-TR" dirty="0">
              <a:solidFill>
                <a:schemeClr val="bg1"/>
              </a:solidFill>
            </a:endParaRPr>
          </a:p>
          <a:p>
            <a:pPr lvl="1">
              <a:buFont typeface="Tahoma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39304" name="Object 8"/>
          <p:cNvGraphicFramePr>
            <a:graphicFrameLocks noChangeAspect="1"/>
          </p:cNvGraphicFramePr>
          <p:nvPr>
            <p:extLst/>
          </p:nvPr>
        </p:nvGraphicFramePr>
        <p:xfrm>
          <a:off x="2516188" y="2438400"/>
          <a:ext cx="3925887" cy="2036763"/>
        </p:xfrm>
        <a:graphic>
          <a:graphicData uri="http://schemas.openxmlformats.org/presentationml/2006/ole">
            <p:oleObj spid="_x0000_s36872" name="Formel" r:id="rId3" imgW="1371600" imgH="711000" progId="Equation.3">
              <p:embed/>
            </p:oleObj>
          </a:graphicData>
        </a:graphic>
      </p:graphicFrame>
      <p:graphicFrame>
        <p:nvGraphicFramePr>
          <p:cNvPr id="439307" name="Object 11"/>
          <p:cNvGraphicFramePr>
            <a:graphicFrameLocks noChangeAspect="1"/>
          </p:cNvGraphicFramePr>
          <p:nvPr>
            <p:extLst/>
          </p:nvPr>
        </p:nvGraphicFramePr>
        <p:xfrm>
          <a:off x="2667000" y="4876800"/>
          <a:ext cx="3779838" cy="1309688"/>
        </p:xfrm>
        <a:graphic>
          <a:graphicData uri="http://schemas.openxmlformats.org/presentationml/2006/ole">
            <p:oleObj spid="_x0000_s36873" name="Formel" r:id="rId4" imgW="1320480" imgH="457200" progId="Equation.3">
              <p:embed/>
            </p:oleObj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z="4000" b="1" dirty="0"/>
              <a:t>Other </a:t>
            </a:r>
            <a:r>
              <a:rPr lang="tr-TR" sz="4000" b="1" dirty="0"/>
              <a:t>2D </a:t>
            </a:r>
            <a:r>
              <a:rPr lang="en-US" sz="4000" b="1" dirty="0"/>
              <a:t>Transformations</a:t>
            </a:r>
            <a:r>
              <a:rPr lang="tr-TR" sz="4000" b="1" dirty="0"/>
              <a:t> (cont.)</a:t>
            </a:r>
            <a:endParaRPr lang="en-US" sz="4000" b="1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7" name="Grafik 8">
            <a:extLst>
              <a:ext uri="{FF2B5EF4-FFF2-40B4-BE49-F238E27FC236}">
                <a16:creationId xmlns="" xmlns:a16="http://schemas.microsoft.com/office/drawing/2014/main" id="{1CDB5CEA-FB36-4673-9BB0-4F3FE952D7DA}"/>
              </a:ext>
            </a:extLst>
          </p:cNvPr>
          <p:cNvPicPr/>
          <p:nvPr/>
        </p:nvPicPr>
        <p:blipFill>
          <a:blip r:embed="rId5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8" name="Grafik 9">
            <a:extLst>
              <a:ext uri="{FF2B5EF4-FFF2-40B4-BE49-F238E27FC236}">
                <a16:creationId xmlns="" xmlns:a16="http://schemas.microsoft.com/office/drawing/2014/main" id="{C188C24F-8C24-4AE5-A81E-E815F8F48A48}"/>
              </a:ext>
            </a:extLst>
          </p:cNvPr>
          <p:cNvPicPr/>
          <p:nvPr/>
        </p:nvPicPr>
        <p:blipFill>
          <a:blip r:embed="rId6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16140D68-2F8C-492D-8794-D66DDE2034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11692013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b="1" dirty="0"/>
              <a:t>Example</a:t>
            </a:r>
            <a:endParaRPr lang="en-US" b="1" dirty="0"/>
          </a:p>
        </p:txBody>
      </p:sp>
      <p:pic>
        <p:nvPicPr>
          <p:cNvPr id="63491" name="AADGHBM0.jpg" descr="AADGHBM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768475"/>
            <a:ext cx="8226425" cy="362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eck 1"/>
          <p:cNvSpPr/>
          <p:nvPr/>
        </p:nvSpPr>
        <p:spPr>
          <a:xfrm>
            <a:off x="152400" y="5391150"/>
            <a:ext cx="8991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 unit square (a) is turned into a shifted parallelogram </a:t>
            </a: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(b) with parameter values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sh</a:t>
            </a:r>
            <a:r>
              <a:rPr kumimoji="0" lang="en-US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y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= 0.5 and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x</a:t>
            </a:r>
            <a:r>
              <a:rPr kumimoji="0" lang="en-US" sz="2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= −1 in the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-direction shearing transformation 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from Slide 58</a:t>
            </a: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Grafik 8">
            <a:extLst>
              <a:ext uri="{FF2B5EF4-FFF2-40B4-BE49-F238E27FC236}">
                <a16:creationId xmlns="" xmlns:a16="http://schemas.microsoft.com/office/drawing/2014/main" id="{506085E8-3255-4982-A0E2-6340E7B8397F}"/>
              </a:ext>
            </a:extLst>
          </p:cNvPr>
          <p:cNvPicPr/>
          <p:nvPr/>
        </p:nvPicPr>
        <p:blipFill>
          <a:blip r:embed="rId4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7" name="Grafik 9">
            <a:extLst>
              <a:ext uri="{FF2B5EF4-FFF2-40B4-BE49-F238E27FC236}">
                <a16:creationId xmlns="" xmlns:a16="http://schemas.microsoft.com/office/drawing/2014/main" id="{CEFF2588-6AE0-4006-859E-1D03D2A227AA}"/>
              </a:ext>
            </a:extLst>
          </p:cNvPr>
          <p:cNvPicPr/>
          <p:nvPr/>
        </p:nvPicPr>
        <p:blipFill>
          <a:blip r:embed="rId5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F0D033C1-E8CD-4FBF-9406-1AB335D562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690995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2100"/>
            <a:ext cx="8686800" cy="1384300"/>
          </a:xfrm>
        </p:spPr>
        <p:txBody>
          <a:bodyPr/>
          <a:lstStyle/>
          <a:p>
            <a:r>
              <a:rPr lang="en-US" sz="4000" b="1" dirty="0"/>
              <a:t>Basic 2D Geometric Transformations</a:t>
            </a:r>
            <a:r>
              <a:rPr lang="tr-TR" sz="4000" b="1" dirty="0"/>
              <a:t> (cont.)</a:t>
            </a:r>
            <a:endParaRPr lang="en-US" sz="4000" b="1" dirty="0"/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05000"/>
            <a:ext cx="7859713" cy="4114800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2D Translation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To move a line segment, apply the transformation equation to each of the two line endpoints and redraw the line between new endpoints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To move a polygon, apply the transformation equation to coordinates of each vertex and regenerate the polygon using the new set of vertex coordinates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baseline="-250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2C9BD8-AC5C-4DD0-B6F6-A6822202BEE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Grafik 8">
            <a:extLst>
              <a:ext uri="{FF2B5EF4-FFF2-40B4-BE49-F238E27FC236}">
                <a16:creationId xmlns="" xmlns:a16="http://schemas.microsoft.com/office/drawing/2014/main" id="{E6B4753C-CC4A-40A0-AA92-07B4491DE716}"/>
              </a:ext>
            </a:extLst>
          </p:cNvPr>
          <p:cNvPicPr/>
          <p:nvPr/>
        </p:nvPicPr>
        <p:blipFill>
          <a:blip r:embed="rId2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6" name="Grafik 9">
            <a:extLst>
              <a:ext uri="{FF2B5EF4-FFF2-40B4-BE49-F238E27FC236}">
                <a16:creationId xmlns="" xmlns:a16="http://schemas.microsoft.com/office/drawing/2014/main" id="{46548BF8-261C-4B8A-89F4-FB18F6BAB9D2}"/>
              </a:ext>
            </a:extLst>
          </p:cNvPr>
          <p:cNvPicPr/>
          <p:nvPr/>
        </p:nvPicPr>
        <p:blipFill>
          <a:blip r:embed="rId3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E7DB3001-3CBE-4264-9221-A401C0C7C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70883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This slide is intentionally left blank</a:t>
            </a:r>
          </a:p>
          <a:p>
            <a:r>
              <a:rPr lang="tr-TR" dirty="0">
                <a:solidFill>
                  <a:schemeClr val="bg1"/>
                </a:solidFill>
              </a:rPr>
              <a:t>Your responsibility to fill it </a:t>
            </a:r>
            <a:r>
              <a:rPr lang="tr-TR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2616" name="Rectangle 8"/>
          <p:cNvSpPr>
            <a:spLocks noChangeArrowheads="1"/>
          </p:cNvSpPr>
          <p:nvPr/>
        </p:nvSpPr>
        <p:spPr bwMode="auto">
          <a:xfrm>
            <a:off x="457200" y="304800"/>
            <a:ext cx="82296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000" b="1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Raster Methods for Transformations and OpenGL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Grafik 8">
            <a:extLst>
              <a:ext uri="{FF2B5EF4-FFF2-40B4-BE49-F238E27FC236}">
                <a16:creationId xmlns="" xmlns:a16="http://schemas.microsoft.com/office/drawing/2014/main" id="{1C08B826-36BA-43E6-95B9-760CFA4B91DD}"/>
              </a:ext>
            </a:extLst>
          </p:cNvPr>
          <p:cNvPicPr/>
          <p:nvPr/>
        </p:nvPicPr>
        <p:blipFill>
          <a:blip r:embed="rId2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6" name="Grafik 9">
            <a:extLst>
              <a:ext uri="{FF2B5EF4-FFF2-40B4-BE49-F238E27FC236}">
                <a16:creationId xmlns="" xmlns:a16="http://schemas.microsoft.com/office/drawing/2014/main" id="{D82E1FFA-E81A-4689-993A-FD494F08D9CD}"/>
              </a:ext>
            </a:extLst>
          </p:cNvPr>
          <p:cNvPicPr/>
          <p:nvPr/>
        </p:nvPicPr>
        <p:blipFill>
          <a:blip r:embed="rId3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84E607F1-9ABF-46B2-9E82-2A1B9694BF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64263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1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229600" cy="1139825"/>
          </a:xfrm>
        </p:spPr>
        <p:txBody>
          <a:bodyPr anchor="b"/>
          <a:lstStyle/>
          <a:p>
            <a:r>
              <a:rPr lang="tr-TR" sz="4000" b="1" dirty="0">
                <a:cs typeface="Times New Roman" pitchFamily="18" charset="0"/>
              </a:rPr>
              <a:t>Transformation Between Coordinate Systems</a:t>
            </a:r>
            <a:endParaRPr lang="en-US" sz="4000" b="1" dirty="0">
              <a:cs typeface="Times New Roman" pitchFamily="18" charset="0"/>
            </a:endParaRP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2133600"/>
            <a:ext cx="7494588" cy="3157537"/>
          </a:xfrm>
        </p:spPr>
        <p:txBody>
          <a:bodyPr/>
          <a:lstStyle/>
          <a:p>
            <a:pPr marL="273050" indent="-273050"/>
            <a:r>
              <a:rPr lang="tr-TR" sz="2800" dirty="0">
                <a:solidFill>
                  <a:schemeClr val="bg1"/>
                </a:solidFill>
                <a:cs typeface="Times New Roman" pitchFamily="18" charset="0"/>
              </a:rPr>
              <a:t>Individual objects may be defined in their local cartesian reference system.</a:t>
            </a:r>
          </a:p>
          <a:p>
            <a:pPr marL="273050" indent="-273050"/>
            <a:r>
              <a:rPr lang="tr-TR" sz="2800" dirty="0">
                <a:solidFill>
                  <a:schemeClr val="bg1"/>
                </a:solidFill>
                <a:cs typeface="Times New Roman" pitchFamily="18" charset="0"/>
              </a:rPr>
              <a:t>The local coordinates must be transformed to position the objects within the scene coordinate system.</a:t>
            </a:r>
            <a:endParaRPr lang="en-US" sz="28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654BC2-F888-44AB-98D5-27617C40A2D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Grafik 8">
            <a:extLst>
              <a:ext uri="{FF2B5EF4-FFF2-40B4-BE49-F238E27FC236}">
                <a16:creationId xmlns="" xmlns:a16="http://schemas.microsoft.com/office/drawing/2014/main" id="{1BBD7464-9022-4E06-9435-CB54306018F0}"/>
              </a:ext>
            </a:extLst>
          </p:cNvPr>
          <p:cNvPicPr/>
          <p:nvPr/>
        </p:nvPicPr>
        <p:blipFill>
          <a:blip r:embed="rId2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6" name="Grafik 9">
            <a:extLst>
              <a:ext uri="{FF2B5EF4-FFF2-40B4-BE49-F238E27FC236}">
                <a16:creationId xmlns="" xmlns:a16="http://schemas.microsoft.com/office/drawing/2014/main" id="{CD950E8F-7568-413C-AE2A-3AC7B3FBCC8F}"/>
              </a:ext>
            </a:extLst>
          </p:cNvPr>
          <p:cNvPicPr/>
          <p:nvPr/>
        </p:nvPicPr>
        <p:blipFill>
          <a:blip r:embed="rId3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23C29766-8932-4DFA-B8A7-BAA9038E31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36118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9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9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49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49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7" name="Rectangle 5"/>
          <p:cNvSpPr>
            <a:spLocks noChangeArrowheads="1"/>
          </p:cNvSpPr>
          <p:nvPr/>
        </p:nvSpPr>
        <p:spPr bwMode="auto">
          <a:xfrm>
            <a:off x="827088" y="2060575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33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tr-TR" sz="3000" b="1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t>Steps for coordinate transformation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tr-TR" sz="3000" b="0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t>Translate so that the origin (</a:t>
            </a:r>
            <a:r>
              <a:rPr kumimoji="0" lang="tr-TR" sz="3000" b="0" i="1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t>x</a:t>
            </a:r>
            <a:r>
              <a:rPr kumimoji="0" lang="tr-TR" sz="3000" b="0" i="0" u="none" strike="noStrike" kern="1200" cap="none" spc="0" normalizeH="0" baseline="-2500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t>0</a:t>
            </a:r>
            <a:r>
              <a:rPr kumimoji="0" lang="tr-TR" sz="3000" b="0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t>, </a:t>
            </a:r>
            <a:r>
              <a:rPr kumimoji="0" lang="tr-TR" sz="3000" b="0" i="1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t>y</a:t>
            </a:r>
            <a:r>
              <a:rPr kumimoji="0" lang="tr-TR" sz="3000" b="0" i="0" u="none" strike="noStrike" kern="1200" cap="none" spc="0" normalizeH="0" baseline="-2500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t>0</a:t>
            </a:r>
            <a:r>
              <a:rPr kumimoji="0" lang="tr-TR" sz="3000" b="0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t> ) of the </a:t>
            </a:r>
            <a:r>
              <a:rPr kumimoji="0" lang="tr-TR" sz="3000" b="0" i="1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t>x</a:t>
            </a:r>
            <a:r>
              <a:rPr kumimoji="0" lang="tr-TR" sz="3000" b="0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t>′-</a:t>
            </a:r>
            <a:r>
              <a:rPr kumimoji="0" lang="tr-TR" sz="3000" b="0" i="1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t>y</a:t>
            </a:r>
            <a:r>
              <a:rPr kumimoji="0" lang="tr-TR" sz="3000" b="0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t>′ system is moved to the origin of  the </a:t>
            </a:r>
            <a:r>
              <a:rPr kumimoji="0" lang="tr-TR" sz="3000" b="0" i="1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t>x-y</a:t>
            </a:r>
            <a:r>
              <a:rPr kumimoji="0" lang="tr-TR" sz="3000" b="0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t> system.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AutoNum type="arabicPeriod"/>
              <a:tabLst/>
              <a:defRPr/>
            </a:pPr>
            <a:r>
              <a:rPr kumimoji="0" lang="tr-TR" sz="3000" b="0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t>Rotate the </a:t>
            </a:r>
            <a:r>
              <a:rPr kumimoji="0" lang="tr-TR" sz="3000" b="0" i="1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t>x′ </a:t>
            </a:r>
            <a:r>
              <a:rPr kumimoji="0" lang="tr-TR" sz="3000" b="0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t>axis on to the axis </a:t>
            </a:r>
            <a:r>
              <a:rPr kumimoji="0" lang="tr-TR" sz="3000" b="0" i="1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t>x.</a:t>
            </a:r>
          </a:p>
        </p:txBody>
      </p:sp>
      <p:sp>
        <p:nvSpPr>
          <p:cNvPr id="492548" name="Rectangle 2"/>
          <p:cNvSpPr>
            <a:spLocks noChangeArrowheads="1"/>
          </p:cNvSpPr>
          <p:nvPr/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000" b="1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t>Transformation Between Coordinate Systems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Times New Roman" pitchFamily="18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654BC2-F888-44AB-98D5-27617C40A2D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Grafik 8">
            <a:extLst>
              <a:ext uri="{FF2B5EF4-FFF2-40B4-BE49-F238E27FC236}">
                <a16:creationId xmlns="" xmlns:a16="http://schemas.microsoft.com/office/drawing/2014/main" id="{3BB8DAAB-BC03-4E4C-BF94-37016F6C9E8D}"/>
              </a:ext>
            </a:extLst>
          </p:cNvPr>
          <p:cNvPicPr/>
          <p:nvPr/>
        </p:nvPicPr>
        <p:blipFill>
          <a:blip r:embed="rId2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6" name="Grafik 9">
            <a:extLst>
              <a:ext uri="{FF2B5EF4-FFF2-40B4-BE49-F238E27FC236}">
                <a16:creationId xmlns="" xmlns:a16="http://schemas.microsoft.com/office/drawing/2014/main" id="{5C683582-9805-47BD-AF99-7FD10D0AD64B}"/>
              </a:ext>
            </a:extLst>
          </p:cNvPr>
          <p:cNvPicPr/>
          <p:nvPr/>
        </p:nvPicPr>
        <p:blipFill>
          <a:blip r:embed="rId3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AC285CE2-7A73-420D-9692-FB93F4BB36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41088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build="allAtOnce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1" name="Rectangle 5"/>
          <p:cNvSpPr>
            <a:spLocks noChangeArrowheads="1"/>
          </p:cNvSpPr>
          <p:nvPr/>
        </p:nvSpPr>
        <p:spPr bwMode="auto">
          <a:xfrm>
            <a:off x="1187450" y="1844675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tr-TR" sz="2000" b="0" i="1" u="none" strike="noStrike" kern="1200" cap="none" spc="0" normalizeH="0" baseline="-2500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93572" name="Line 6"/>
          <p:cNvSpPr>
            <a:spLocks noChangeShapeType="1"/>
          </p:cNvSpPr>
          <p:nvPr/>
        </p:nvSpPr>
        <p:spPr bwMode="auto">
          <a:xfrm flipV="1">
            <a:off x="2411413" y="2205038"/>
            <a:ext cx="0" cy="295275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3573" name="Line 7"/>
          <p:cNvSpPr>
            <a:spLocks noChangeShapeType="1"/>
          </p:cNvSpPr>
          <p:nvPr/>
        </p:nvSpPr>
        <p:spPr bwMode="auto">
          <a:xfrm>
            <a:off x="2124075" y="5013325"/>
            <a:ext cx="4032250" cy="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3574" name="Text Box 8"/>
          <p:cNvSpPr txBox="1">
            <a:spLocks noChangeArrowheads="1"/>
          </p:cNvSpPr>
          <p:nvPr/>
        </p:nvSpPr>
        <p:spPr bwMode="auto">
          <a:xfrm>
            <a:off x="1928813" y="2357438"/>
            <a:ext cx="50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tr-TR" sz="1600" b="1" i="1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y</a:t>
            </a:r>
            <a:endParaRPr kumimoji="0" lang="en-US" sz="1600" b="1" i="1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3575" name="Text Box 9"/>
          <p:cNvSpPr txBox="1">
            <a:spLocks noChangeArrowheads="1"/>
          </p:cNvSpPr>
          <p:nvPr/>
        </p:nvSpPr>
        <p:spPr bwMode="auto">
          <a:xfrm>
            <a:off x="5651500" y="5084763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tr-TR" sz="1600" b="1" i="1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x</a:t>
            </a:r>
            <a:endParaRPr kumimoji="0" lang="en-US" sz="1600" b="1" i="1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3576" name="Line 12"/>
          <p:cNvSpPr>
            <a:spLocks noChangeShapeType="1"/>
          </p:cNvSpPr>
          <p:nvPr/>
        </p:nvSpPr>
        <p:spPr bwMode="auto">
          <a:xfrm rot="19485854" flipV="1">
            <a:off x="3708400" y="2492375"/>
            <a:ext cx="0" cy="15113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3577" name="Line 13"/>
          <p:cNvSpPr>
            <a:spLocks noChangeShapeType="1"/>
          </p:cNvSpPr>
          <p:nvPr/>
        </p:nvSpPr>
        <p:spPr bwMode="auto">
          <a:xfrm rot="-2109642">
            <a:off x="3597275" y="3271838"/>
            <a:ext cx="18716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3578" name="Text Box 14"/>
          <p:cNvSpPr txBox="1">
            <a:spLocks noChangeArrowheads="1"/>
          </p:cNvSpPr>
          <p:nvPr/>
        </p:nvSpPr>
        <p:spPr bwMode="auto">
          <a:xfrm rot="-2222659">
            <a:off x="4930775" y="2701925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x′</a:t>
            </a:r>
            <a:endParaRPr kumimoji="0" lang="en-US" sz="2000" b="0" i="1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3579" name="Text Box 16"/>
          <p:cNvSpPr txBox="1">
            <a:spLocks noChangeArrowheads="1"/>
          </p:cNvSpPr>
          <p:nvPr/>
        </p:nvSpPr>
        <p:spPr bwMode="auto">
          <a:xfrm rot="-2370830">
            <a:off x="2997200" y="2900363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y'</a:t>
            </a:r>
            <a:endParaRPr kumimoji="0" lang="en-US" sz="2000" b="0" i="1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3580" name="Arc 22"/>
          <p:cNvSpPr>
            <a:spLocks/>
          </p:cNvSpPr>
          <p:nvPr/>
        </p:nvSpPr>
        <p:spPr bwMode="auto">
          <a:xfrm rot="16200000" flipV="1">
            <a:off x="4320382" y="3393281"/>
            <a:ext cx="215900" cy="287337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tr-TR" sz="2400" b="0" i="1" u="none" strike="noStrike" kern="1200" cap="none" spc="0" normalizeH="0" baseline="-25000" noProof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3581" name="Text Box 24"/>
          <p:cNvSpPr txBox="1">
            <a:spLocks noChangeArrowheads="1"/>
          </p:cNvSpPr>
          <p:nvPr/>
        </p:nvSpPr>
        <p:spPr bwMode="auto">
          <a:xfrm>
            <a:off x="4481513" y="3284538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l-GR" sz="2000" b="1" i="1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θ</a:t>
            </a:r>
          </a:p>
        </p:txBody>
      </p:sp>
      <p:sp>
        <p:nvSpPr>
          <p:cNvPr id="493582" name="Line 25"/>
          <p:cNvSpPr>
            <a:spLocks noChangeShapeType="1"/>
          </p:cNvSpPr>
          <p:nvPr/>
        </p:nvSpPr>
        <p:spPr bwMode="auto">
          <a:xfrm>
            <a:off x="3995738" y="3644900"/>
            <a:ext cx="0" cy="1368425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3583" name="Line 29"/>
          <p:cNvSpPr>
            <a:spLocks noChangeShapeType="1"/>
          </p:cNvSpPr>
          <p:nvPr/>
        </p:nvSpPr>
        <p:spPr bwMode="auto">
          <a:xfrm>
            <a:off x="2411413" y="3644900"/>
            <a:ext cx="2665412" cy="0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3584" name="Text Box 31"/>
          <p:cNvSpPr txBox="1">
            <a:spLocks noChangeArrowheads="1"/>
          </p:cNvSpPr>
          <p:nvPr/>
        </p:nvSpPr>
        <p:spPr bwMode="auto">
          <a:xfrm>
            <a:off x="3779838" y="5084763"/>
            <a:ext cx="719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x</a:t>
            </a:r>
            <a:r>
              <a:rPr kumimoji="0" lang="tr-TR" sz="2000" b="0" i="1" u="none" strike="noStrike" kern="1200" cap="none" spc="0" normalizeH="0" baseline="-2500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endParaRPr kumimoji="0" lang="en-US" sz="2000" b="0" i="1" u="none" strike="noStrike" kern="1200" cap="none" spc="0" normalizeH="0" baseline="-2500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3585" name="Text Box 32"/>
          <p:cNvSpPr txBox="1">
            <a:spLocks noChangeArrowheads="1"/>
          </p:cNvSpPr>
          <p:nvPr/>
        </p:nvSpPr>
        <p:spPr bwMode="auto">
          <a:xfrm>
            <a:off x="1835150" y="3357563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tr-TR" sz="2000" b="1" i="1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y</a:t>
            </a:r>
            <a:r>
              <a:rPr kumimoji="0" lang="tr-TR" sz="2000" b="1" i="1" u="none" strike="noStrike" kern="1200" cap="none" spc="0" normalizeH="0" baseline="-2500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endParaRPr kumimoji="0" lang="en-US" sz="2000" b="1" i="1" u="none" strike="noStrike" kern="1200" cap="none" spc="0" normalizeH="0" baseline="-2500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3586" name="Text Box 33"/>
          <p:cNvSpPr txBox="1">
            <a:spLocks noChangeArrowheads="1"/>
          </p:cNvSpPr>
          <p:nvPr/>
        </p:nvSpPr>
        <p:spPr bwMode="auto">
          <a:xfrm>
            <a:off x="1979613" y="5084763"/>
            <a:ext cx="503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tr-TR" sz="2000" b="1" i="1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endParaRPr kumimoji="0" lang="en-US" sz="2000" b="1" i="1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3588" name="Rectangle 2"/>
          <p:cNvSpPr>
            <a:spLocks noChangeArrowheads="1"/>
          </p:cNvSpPr>
          <p:nvPr/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000" b="1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t>Transformation Between Coordinate Systems (cont.)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Times New Roman" pitchFamily="18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654BC2-F888-44AB-98D5-27617C40A2D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20" name="Grafik 8">
            <a:extLst>
              <a:ext uri="{FF2B5EF4-FFF2-40B4-BE49-F238E27FC236}">
                <a16:creationId xmlns="" xmlns:a16="http://schemas.microsoft.com/office/drawing/2014/main" id="{2F7F98F3-E033-4E90-913E-398DA4EA21E5}"/>
              </a:ext>
            </a:extLst>
          </p:cNvPr>
          <p:cNvPicPr/>
          <p:nvPr/>
        </p:nvPicPr>
        <p:blipFill>
          <a:blip r:embed="rId2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21" name="Grafik 9">
            <a:extLst>
              <a:ext uri="{FF2B5EF4-FFF2-40B4-BE49-F238E27FC236}">
                <a16:creationId xmlns="" xmlns:a16="http://schemas.microsoft.com/office/drawing/2014/main" id="{50C6B690-3FA3-41C9-AF18-34CBD24C3D4E}"/>
              </a:ext>
            </a:extLst>
          </p:cNvPr>
          <p:cNvPicPr/>
          <p:nvPr/>
        </p:nvPicPr>
        <p:blipFill>
          <a:blip r:embed="rId3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E6C6CCFB-CFF1-4F7D-979E-C5747AC6B7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5149939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5" name="Rectangle 5"/>
          <p:cNvSpPr>
            <a:spLocks noChangeArrowheads="1"/>
          </p:cNvSpPr>
          <p:nvPr/>
        </p:nvSpPr>
        <p:spPr bwMode="auto">
          <a:xfrm>
            <a:off x="1187450" y="1844675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itchFamily="2" charset="2"/>
              <a:buChar char="¨"/>
              <a:tabLst/>
              <a:defRPr/>
            </a:pPr>
            <a:endParaRPr kumimoji="0" lang="tr-TR" sz="2800" b="0" i="1" u="none" strike="noStrike" kern="1200" cap="none" spc="0" normalizeH="0" baseline="-2500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94596" name="Line 6"/>
          <p:cNvSpPr>
            <a:spLocks noChangeShapeType="1"/>
          </p:cNvSpPr>
          <p:nvPr/>
        </p:nvSpPr>
        <p:spPr bwMode="auto">
          <a:xfrm flipV="1">
            <a:off x="2411413" y="2205038"/>
            <a:ext cx="0" cy="295275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4597" name="Line 7"/>
          <p:cNvSpPr>
            <a:spLocks noChangeShapeType="1"/>
          </p:cNvSpPr>
          <p:nvPr/>
        </p:nvSpPr>
        <p:spPr bwMode="auto">
          <a:xfrm>
            <a:off x="2124075" y="5013325"/>
            <a:ext cx="4032250" cy="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4598" name="Text Box 8"/>
          <p:cNvSpPr txBox="1">
            <a:spLocks noChangeArrowheads="1"/>
          </p:cNvSpPr>
          <p:nvPr/>
        </p:nvSpPr>
        <p:spPr bwMode="auto">
          <a:xfrm>
            <a:off x="1857375" y="2428875"/>
            <a:ext cx="5048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tr-TR" sz="1600" b="1" i="1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y</a:t>
            </a:r>
            <a:endParaRPr kumimoji="0" lang="en-US" sz="1600" b="1" i="1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4599" name="Text Box 9"/>
          <p:cNvSpPr txBox="1">
            <a:spLocks noChangeArrowheads="1"/>
          </p:cNvSpPr>
          <p:nvPr/>
        </p:nvSpPr>
        <p:spPr bwMode="auto">
          <a:xfrm>
            <a:off x="5651500" y="5084763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tr-TR" sz="1600" b="1" i="1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x</a:t>
            </a:r>
            <a:endParaRPr kumimoji="0" lang="en-US" sz="1600" b="1" i="1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4600" name="Text Box 12"/>
          <p:cNvSpPr txBox="1">
            <a:spLocks noChangeArrowheads="1"/>
          </p:cNvSpPr>
          <p:nvPr/>
        </p:nvSpPr>
        <p:spPr bwMode="auto">
          <a:xfrm rot="-2222659">
            <a:off x="3368675" y="4000500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x′</a:t>
            </a:r>
          </a:p>
        </p:txBody>
      </p:sp>
      <p:sp>
        <p:nvSpPr>
          <p:cNvPr id="494601" name="Text Box 18"/>
          <p:cNvSpPr txBox="1">
            <a:spLocks noChangeArrowheads="1"/>
          </p:cNvSpPr>
          <p:nvPr/>
        </p:nvSpPr>
        <p:spPr bwMode="auto">
          <a:xfrm>
            <a:off x="3779838" y="5084763"/>
            <a:ext cx="719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x</a:t>
            </a:r>
            <a:r>
              <a:rPr kumimoji="0" lang="tr-TR" sz="2000" b="0" i="1" u="none" strike="noStrike" kern="1200" cap="none" spc="0" normalizeH="0" baseline="-2500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endParaRPr kumimoji="0" lang="en-US" sz="2000" b="0" i="1" u="none" strike="noStrike" kern="1200" cap="none" spc="0" normalizeH="0" baseline="-2500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4602" name="Text Box 19"/>
          <p:cNvSpPr txBox="1">
            <a:spLocks noChangeArrowheads="1"/>
          </p:cNvSpPr>
          <p:nvPr/>
        </p:nvSpPr>
        <p:spPr bwMode="auto">
          <a:xfrm>
            <a:off x="1835150" y="3357563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tr-TR" sz="2000" b="1" i="1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y</a:t>
            </a:r>
            <a:r>
              <a:rPr kumimoji="0" lang="tr-TR" sz="2000" b="1" i="1" u="none" strike="noStrike" kern="1200" cap="none" spc="0" normalizeH="0" baseline="-2500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endParaRPr kumimoji="0" lang="en-US" sz="2000" b="1" i="1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4603" name="Text Box 20"/>
          <p:cNvSpPr txBox="1">
            <a:spLocks noChangeArrowheads="1"/>
          </p:cNvSpPr>
          <p:nvPr/>
        </p:nvSpPr>
        <p:spPr bwMode="auto">
          <a:xfrm>
            <a:off x="1979613" y="5084763"/>
            <a:ext cx="503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tr-TR" sz="2000" b="1" i="1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endParaRPr kumimoji="0" lang="en-US" sz="2000" b="1" i="1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4604" name="Line 21"/>
          <p:cNvSpPr>
            <a:spLocks noChangeShapeType="1"/>
          </p:cNvSpPr>
          <p:nvPr/>
        </p:nvSpPr>
        <p:spPr bwMode="auto">
          <a:xfrm rot="19485854" flipV="1">
            <a:off x="2132013" y="3840163"/>
            <a:ext cx="0" cy="15113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4605" name="Line 22"/>
          <p:cNvSpPr>
            <a:spLocks noChangeShapeType="1"/>
          </p:cNvSpPr>
          <p:nvPr/>
        </p:nvSpPr>
        <p:spPr bwMode="auto">
          <a:xfrm rot="-2109642">
            <a:off x="2020888" y="4619625"/>
            <a:ext cx="18716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4606" name="Text Box 23"/>
          <p:cNvSpPr txBox="1">
            <a:spLocks noChangeArrowheads="1"/>
          </p:cNvSpPr>
          <p:nvPr/>
        </p:nvSpPr>
        <p:spPr bwMode="auto">
          <a:xfrm rot="-2370830">
            <a:off x="1557338" y="4200525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y′</a:t>
            </a:r>
            <a:endParaRPr kumimoji="0" lang="en-US" sz="2000" b="0" i="1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4607" name="Arc 24"/>
          <p:cNvSpPr>
            <a:spLocks/>
          </p:cNvSpPr>
          <p:nvPr/>
        </p:nvSpPr>
        <p:spPr bwMode="auto">
          <a:xfrm rot="16200000" flipV="1">
            <a:off x="2743994" y="4741069"/>
            <a:ext cx="215900" cy="287338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tr-TR" sz="2400" b="0" i="1" u="none" strike="noStrike" kern="1200" cap="none" spc="0" normalizeH="0" baseline="-25000" noProof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4608" name="Text Box 25"/>
          <p:cNvSpPr txBox="1">
            <a:spLocks noChangeArrowheads="1"/>
          </p:cNvSpPr>
          <p:nvPr/>
        </p:nvSpPr>
        <p:spPr bwMode="auto">
          <a:xfrm>
            <a:off x="2905125" y="4632325"/>
            <a:ext cx="28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l-GR" sz="2000" b="1" i="1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θ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000" b="1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t>Transformation Between Coordinate Systems (cont.)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Times New Roman" pitchFamily="18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654BC2-F888-44AB-98D5-27617C40A2D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8" name="Grafik 8">
            <a:extLst>
              <a:ext uri="{FF2B5EF4-FFF2-40B4-BE49-F238E27FC236}">
                <a16:creationId xmlns="" xmlns:a16="http://schemas.microsoft.com/office/drawing/2014/main" id="{7417F991-3B31-423A-A8C2-36974DB5FD5F}"/>
              </a:ext>
            </a:extLst>
          </p:cNvPr>
          <p:cNvPicPr/>
          <p:nvPr/>
        </p:nvPicPr>
        <p:blipFill>
          <a:blip r:embed="rId2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19" name="Grafik 9">
            <a:extLst>
              <a:ext uri="{FF2B5EF4-FFF2-40B4-BE49-F238E27FC236}">
                <a16:creationId xmlns="" xmlns:a16="http://schemas.microsoft.com/office/drawing/2014/main" id="{137BAD77-C7E0-414E-8830-D4AFA2420B71}"/>
              </a:ext>
            </a:extLst>
          </p:cNvPr>
          <p:cNvPicPr/>
          <p:nvPr/>
        </p:nvPicPr>
        <p:blipFill>
          <a:blip r:embed="rId3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7E822D56-D49D-4756-BAE0-FAD991E7F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202461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5"/>
          <p:cNvSpPr>
            <a:spLocks noChangeArrowheads="1"/>
          </p:cNvSpPr>
          <p:nvPr/>
        </p:nvSpPr>
        <p:spPr bwMode="auto">
          <a:xfrm>
            <a:off x="1187450" y="1844675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itchFamily="2" charset="2"/>
              <a:buChar char="¨"/>
              <a:tabLst/>
              <a:defRPr/>
            </a:pPr>
            <a:endParaRPr kumimoji="0" lang="tr-TR" sz="2800" b="0" i="1" u="none" strike="noStrike" kern="1200" cap="none" spc="0" normalizeH="0" baseline="-2500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95620" name="Line 6"/>
          <p:cNvSpPr>
            <a:spLocks noChangeShapeType="1"/>
          </p:cNvSpPr>
          <p:nvPr/>
        </p:nvSpPr>
        <p:spPr bwMode="auto">
          <a:xfrm flipV="1">
            <a:off x="2411413" y="2205038"/>
            <a:ext cx="0" cy="295275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5621" name="Line 7"/>
          <p:cNvSpPr>
            <a:spLocks noChangeShapeType="1"/>
          </p:cNvSpPr>
          <p:nvPr/>
        </p:nvSpPr>
        <p:spPr bwMode="auto">
          <a:xfrm>
            <a:off x="2124075" y="5013325"/>
            <a:ext cx="4032250" cy="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5622" name="Text Box 8"/>
          <p:cNvSpPr txBox="1">
            <a:spLocks noChangeArrowheads="1"/>
          </p:cNvSpPr>
          <p:nvPr/>
        </p:nvSpPr>
        <p:spPr bwMode="auto">
          <a:xfrm>
            <a:off x="1857375" y="2428875"/>
            <a:ext cx="5048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tr-TR" sz="1600" b="1" i="1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y</a:t>
            </a:r>
            <a:endParaRPr kumimoji="0" lang="en-US" sz="1600" b="1" i="1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5623" name="Text Box 9"/>
          <p:cNvSpPr txBox="1">
            <a:spLocks noChangeArrowheads="1"/>
          </p:cNvSpPr>
          <p:nvPr/>
        </p:nvSpPr>
        <p:spPr bwMode="auto">
          <a:xfrm>
            <a:off x="5651500" y="5084763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tr-TR" sz="1600" b="1" i="1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x</a:t>
            </a:r>
            <a:endParaRPr kumimoji="0" lang="en-US" sz="1600" b="1" i="1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5624" name="Text Box 10"/>
          <p:cNvSpPr txBox="1">
            <a:spLocks noChangeArrowheads="1"/>
          </p:cNvSpPr>
          <p:nvPr/>
        </p:nvSpPr>
        <p:spPr bwMode="auto">
          <a:xfrm>
            <a:off x="3071813" y="5072063"/>
            <a:ext cx="1093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x′</a:t>
            </a:r>
          </a:p>
        </p:txBody>
      </p:sp>
      <p:sp>
        <p:nvSpPr>
          <p:cNvPr id="495625" name="Text Box 11"/>
          <p:cNvSpPr txBox="1">
            <a:spLocks noChangeArrowheads="1"/>
          </p:cNvSpPr>
          <p:nvPr/>
        </p:nvSpPr>
        <p:spPr bwMode="auto">
          <a:xfrm>
            <a:off x="3779838" y="5084763"/>
            <a:ext cx="719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x</a:t>
            </a:r>
            <a:r>
              <a:rPr kumimoji="0" lang="tr-TR" sz="2000" b="0" i="1" u="none" strike="noStrike" kern="1200" cap="none" spc="0" normalizeH="0" baseline="-2500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endParaRPr kumimoji="0" lang="en-US" sz="2000" b="0" i="1" u="none" strike="noStrike" kern="1200" cap="none" spc="0" normalizeH="0" baseline="-2500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5626" name="Text Box 12"/>
          <p:cNvSpPr txBox="1">
            <a:spLocks noChangeArrowheads="1"/>
          </p:cNvSpPr>
          <p:nvPr/>
        </p:nvSpPr>
        <p:spPr bwMode="auto">
          <a:xfrm>
            <a:off x="1835150" y="3357563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tr-TR" sz="2000" b="1" i="1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y</a:t>
            </a:r>
            <a:r>
              <a:rPr kumimoji="0" lang="tr-TR" sz="2000" b="1" i="1" u="none" strike="noStrike" kern="1200" cap="none" spc="0" normalizeH="0" baseline="-2500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endParaRPr kumimoji="0" lang="en-US" sz="2000" b="1" i="1" u="none" strike="noStrike" kern="1200" cap="none" spc="0" normalizeH="0" baseline="-2500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5627" name="Text Box 13"/>
          <p:cNvSpPr txBox="1">
            <a:spLocks noChangeArrowheads="1"/>
          </p:cNvSpPr>
          <p:nvPr/>
        </p:nvSpPr>
        <p:spPr bwMode="auto">
          <a:xfrm>
            <a:off x="1979613" y="5084763"/>
            <a:ext cx="503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tr-TR" sz="2000" b="1" i="1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endParaRPr kumimoji="0" lang="en-US" sz="2000" b="1" i="1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5628" name="Line 14"/>
          <p:cNvSpPr>
            <a:spLocks noChangeShapeType="1"/>
          </p:cNvSpPr>
          <p:nvPr/>
        </p:nvSpPr>
        <p:spPr bwMode="auto">
          <a:xfrm rot="21555546" flipV="1">
            <a:off x="2411413" y="3716338"/>
            <a:ext cx="0" cy="15113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5629" name="Line 15"/>
          <p:cNvSpPr>
            <a:spLocks noChangeShapeType="1"/>
          </p:cNvSpPr>
          <p:nvPr/>
        </p:nvSpPr>
        <p:spPr bwMode="auto">
          <a:xfrm>
            <a:off x="2124075" y="5013325"/>
            <a:ext cx="18716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5630" name="Text Box 16"/>
          <p:cNvSpPr txBox="1">
            <a:spLocks noChangeArrowheads="1"/>
          </p:cNvSpPr>
          <p:nvPr/>
        </p:nvSpPr>
        <p:spPr bwMode="auto">
          <a:xfrm>
            <a:off x="1908175" y="4005263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y′</a:t>
            </a:r>
            <a:endParaRPr kumimoji="0" lang="en-US" sz="2000" b="0" i="1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000" b="1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t>Transformation Between Coordinate Systems (cont.)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Times New Roman" pitchFamily="18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654BC2-F888-44AB-98D5-27617C40A2D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6" name="Grafik 8">
            <a:extLst>
              <a:ext uri="{FF2B5EF4-FFF2-40B4-BE49-F238E27FC236}">
                <a16:creationId xmlns="" xmlns:a16="http://schemas.microsoft.com/office/drawing/2014/main" id="{E5B0DBC5-9654-4982-8BFB-523308D851DD}"/>
              </a:ext>
            </a:extLst>
          </p:cNvPr>
          <p:cNvPicPr/>
          <p:nvPr/>
        </p:nvPicPr>
        <p:blipFill>
          <a:blip r:embed="rId2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17" name="Grafik 9">
            <a:extLst>
              <a:ext uri="{FF2B5EF4-FFF2-40B4-BE49-F238E27FC236}">
                <a16:creationId xmlns="" xmlns:a16="http://schemas.microsoft.com/office/drawing/2014/main" id="{1FE68CDE-8F89-4F1B-972D-5FBD735E31A2}"/>
              </a:ext>
            </a:extLst>
          </p:cNvPr>
          <p:cNvPicPr/>
          <p:nvPr/>
        </p:nvPicPr>
        <p:blipFill>
          <a:blip r:embed="rId3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C2632A1A-5060-401F-A20C-6F73D4B15B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1323135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496643" name="Object 2"/>
              <p:cNvSpPr txBox="1"/>
              <p:nvPr/>
            </p:nvSpPr>
            <p:spPr bwMode="auto">
              <a:xfrm>
                <a:off x="1116013" y="1844675"/>
                <a:ext cx="6551612" cy="4697413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𝐓</m:t>
                      </m:r>
                      <m:r>
                        <a:rPr lang="de-DE" sz="3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sSub>
                        <m:sSubPr>
                          <m:ctrlPr>
                            <a:rPr lang="de-D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sSub>
                        <m:sSubPr>
                          <m:ctrlPr>
                            <a:rPr lang="de-D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  <m:r>
                                <a:rPr lang="tr-TR" sz="3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tr-TR" sz="3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3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3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  <m:r>
                                <a:rPr lang="tr-TR" sz="3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tr-TR" sz="3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3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3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  <m:r>
                                <a:rPr lang="tr-TR" sz="3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tr-TR" sz="3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  <m:oMath xmlns:m="http://schemas.openxmlformats.org/officeDocument/2006/math">
                      <m:r>
                        <a:rPr lang="de-DE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de-DE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de-DE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de-DE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𝐶𝑜𝑠</m:t>
                              </m:r>
                              <m: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tr-TR" sz="3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𝑆𝑖𝑛</m:t>
                              </m:r>
                              <m: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tr-TR" sz="3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&amp;−</m:t>
                              </m:r>
                              <m: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𝑆𝑖𝑛</m:t>
                              </m:r>
                              <m: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tr-TR" sz="3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𝐶𝑜𝑠</m:t>
                              </m:r>
                              <m: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tr-TR" sz="3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  <m:r>
                                <a:rPr lang="tr-TR" sz="3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  <m: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tr-TR" sz="3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de-D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de-D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de-D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de-D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r>
                        <a:rPr lang="de-DE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de-DE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de-DE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de-DE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de-DE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𝐓</m:t>
                      </m:r>
                      <m:r>
                        <a:rPr lang="de-DE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sSub>
                        <m:sSubPr>
                          <m:ctrlPr>
                            <a:rPr lang="de-D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sSub>
                        <m:sSubPr>
                          <m:ctrlPr>
                            <a:rPr lang="de-D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3400" dirty="0"/>
              </a:p>
            </p:txBody>
          </p:sp>
        </mc:Choice>
        <mc:Fallback>
          <p:sp>
            <p:nvSpPr>
              <p:cNvPr id="496643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6013" y="1844675"/>
                <a:ext cx="6551612" cy="4697413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000" b="1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t>Transformation Between Coordinate Systems (cont.)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Times New Roman" pitchFamily="18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654BC2-F888-44AB-98D5-27617C40A2D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Grafik 8">
            <a:extLst>
              <a:ext uri="{FF2B5EF4-FFF2-40B4-BE49-F238E27FC236}">
                <a16:creationId xmlns="" xmlns:a16="http://schemas.microsoft.com/office/drawing/2014/main" id="{AFA835CF-437F-4688-B9BA-3EC3AAFC5977}"/>
              </a:ext>
            </a:extLst>
          </p:cNvPr>
          <p:cNvPicPr/>
          <p:nvPr/>
        </p:nvPicPr>
        <p:blipFill>
          <a:blip r:embed="rId3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6" name="Grafik 9">
            <a:extLst>
              <a:ext uri="{FF2B5EF4-FFF2-40B4-BE49-F238E27FC236}">
                <a16:creationId xmlns="" xmlns:a16="http://schemas.microsoft.com/office/drawing/2014/main" id="{2A77C10F-7875-4A74-8844-2DE12205590B}"/>
              </a:ext>
            </a:extLst>
          </p:cNvPr>
          <p:cNvPicPr/>
          <p:nvPr/>
        </p:nvPicPr>
        <p:blipFill>
          <a:blip r:embed="rId4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57B7164B-0456-4F9F-9183-8BF639C832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12988029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895350" y="2335213"/>
            <a:ext cx="7494588" cy="3159125"/>
          </a:xfrm>
          <a:noFill/>
        </p:spPr>
        <p:txBody>
          <a:bodyPr/>
          <a:lstStyle/>
          <a:p>
            <a:pPr marL="273050" indent="-273050">
              <a:lnSpc>
                <a:spcPct val="80000"/>
              </a:lnSpc>
              <a:buFont typeface="Wingdings" pitchFamily="2" charset="2"/>
              <a:buNone/>
            </a:pPr>
            <a:r>
              <a:rPr lang="tr-TR" sz="2500" dirty="0"/>
              <a:t>   </a:t>
            </a:r>
            <a:r>
              <a:rPr lang="tr-TR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 alternative method:</a:t>
            </a:r>
          </a:p>
          <a:p>
            <a:pPr marL="273050" indent="-273050">
              <a:lnSpc>
                <a:spcPct val="80000"/>
              </a:lnSpc>
              <a:buFont typeface="Wingdings" pitchFamily="2" charset="2"/>
              <a:buNone/>
            </a:pPr>
            <a:r>
              <a:rPr lang="tr-TR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-Specify a vector </a:t>
            </a:r>
            <a:r>
              <a:rPr lang="tr-TR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tr-TR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that indicates the direction</a:t>
            </a:r>
          </a:p>
          <a:p>
            <a:pPr marL="273050" indent="-273050">
              <a:lnSpc>
                <a:spcPct val="80000"/>
              </a:lnSpc>
              <a:buFont typeface="Wingdings" pitchFamily="2" charset="2"/>
              <a:buNone/>
            </a:pPr>
            <a:r>
              <a:rPr lang="tr-TR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for the positive y′ axis. Let</a:t>
            </a:r>
          </a:p>
          <a:p>
            <a:pPr marL="273050" indent="-273050">
              <a:lnSpc>
                <a:spcPct val="80000"/>
              </a:lnSpc>
              <a:buFont typeface="Wingdings" pitchFamily="2" charset="2"/>
              <a:buNone/>
            </a:pPr>
            <a:endParaRPr lang="tr-TR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3050" indent="-273050">
              <a:lnSpc>
                <a:spcPct val="80000"/>
              </a:lnSpc>
              <a:buFont typeface="Wingdings" pitchFamily="2" charset="2"/>
              <a:buNone/>
            </a:pPr>
            <a:endParaRPr lang="tr-TR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3050" indent="-273050">
              <a:lnSpc>
                <a:spcPct val="80000"/>
              </a:lnSpc>
              <a:buFont typeface="Wingdings" pitchFamily="2" charset="2"/>
              <a:buNone/>
            </a:pPr>
            <a:endParaRPr lang="tr-TR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3050" indent="-273050">
              <a:lnSpc>
                <a:spcPct val="80000"/>
              </a:lnSpc>
              <a:buFont typeface="Wingdings" pitchFamily="2" charset="2"/>
              <a:buNone/>
            </a:pPr>
            <a:endParaRPr lang="tr-TR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3050" indent="-273050">
              <a:lnSpc>
                <a:spcPct val="80000"/>
              </a:lnSpc>
              <a:buFont typeface="Wingdings" pitchFamily="2" charset="2"/>
              <a:buNone/>
            </a:pPr>
            <a:r>
              <a:rPr lang="tr-TR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-Obtain the unit vector </a:t>
            </a:r>
            <a:r>
              <a:rPr lang="tr-TR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tr-TR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=(u</a:t>
            </a:r>
            <a:r>
              <a:rPr lang="tr-TR" sz="28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tr-TR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,u</a:t>
            </a:r>
            <a:r>
              <a:rPr lang="tr-TR" sz="28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tr-TR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along the x′ axis by rotating </a:t>
            </a:r>
            <a:r>
              <a:rPr lang="tr-TR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tr-TR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90</a:t>
            </a:r>
            <a:r>
              <a:rPr lang="tr-TR" sz="2800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tr-TR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clockwise.</a:t>
            </a:r>
          </a:p>
          <a:p>
            <a:pPr marL="273050" indent="-273050">
              <a:lnSpc>
                <a:spcPct val="80000"/>
              </a:lnSpc>
              <a:buFont typeface="Wingdings" pitchFamily="2" charset="2"/>
              <a:buNone/>
            </a:pPr>
            <a:r>
              <a:rPr lang="tr-TR" sz="2500" dirty="0">
                <a:solidFill>
                  <a:schemeClr val="bg1"/>
                </a:solidFill>
              </a:rPr>
              <a:t>  </a:t>
            </a:r>
            <a:endParaRPr lang="en-US" sz="25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97668" name="Object 2"/>
              <p:cNvSpPr txBox="1"/>
              <p:nvPr/>
            </p:nvSpPr>
            <p:spPr bwMode="auto">
              <a:xfrm>
                <a:off x="1285875" y="3786188"/>
                <a:ext cx="2886630" cy="128296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de-DE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de-DE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𝐕</m:t>
                              </m:r>
                            </m:e>
                          </m:d>
                        </m:den>
                      </m:f>
                      <m:r>
                        <a:rPr lang="de-DE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de-DE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de-DE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de-DE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3000" dirty="0"/>
              </a:p>
            </p:txBody>
          </p:sp>
        </mc:Choice>
        <mc:Fallback>
          <p:sp>
            <p:nvSpPr>
              <p:cNvPr id="497668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85875" y="3786188"/>
                <a:ext cx="2886630" cy="1282962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000" b="1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t>Transformation Between Coordinate Systems (cont.)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Times New Roman" pitchFamily="18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654BC2-F888-44AB-98D5-27617C40A2D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Grafik 8">
            <a:extLst>
              <a:ext uri="{FF2B5EF4-FFF2-40B4-BE49-F238E27FC236}">
                <a16:creationId xmlns="" xmlns:a16="http://schemas.microsoft.com/office/drawing/2014/main" id="{00EC322B-BE1D-4D85-B3D5-BE0299DF3B02}"/>
              </a:ext>
            </a:extLst>
          </p:cNvPr>
          <p:cNvPicPr/>
          <p:nvPr/>
        </p:nvPicPr>
        <p:blipFill>
          <a:blip r:embed="rId3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7" name="Grafik 9">
            <a:extLst>
              <a:ext uri="{FF2B5EF4-FFF2-40B4-BE49-F238E27FC236}">
                <a16:creationId xmlns="" xmlns:a16="http://schemas.microsoft.com/office/drawing/2014/main" id="{C09EF42F-4BA5-4361-81C6-2336198B9753}"/>
              </a:ext>
            </a:extLst>
          </p:cNvPr>
          <p:cNvPicPr/>
          <p:nvPr/>
        </p:nvPicPr>
        <p:blipFill>
          <a:blip r:embed="rId4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FF096B35-5D06-4810-B00F-C160DBD571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0822629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916113"/>
            <a:ext cx="8458200" cy="4179887"/>
          </a:xfrm>
        </p:spPr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Elements of any rotation matrix can be expressed as elements of or</a:t>
            </a:r>
            <a:r>
              <a:rPr lang="de-DE" dirty="0">
                <a:solidFill>
                  <a:schemeClr val="bg1"/>
                </a:solidFill>
              </a:rPr>
              <a:t>t</a:t>
            </a:r>
            <a:r>
              <a:rPr lang="tr-TR" dirty="0">
                <a:solidFill>
                  <a:schemeClr val="bg1"/>
                </a:solidFill>
              </a:rPr>
              <a:t>hogonal unit vectors. That is, the rotation matrix</a:t>
            </a:r>
            <a:r>
              <a:rPr lang="tr-TR" dirty="0">
                <a:solidFill>
                  <a:schemeClr val="bg1"/>
                </a:solidFill>
                <a:cs typeface="Arial" charset="0"/>
              </a:rPr>
              <a:t> can be written as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98692" name="Object 2"/>
              <p:cNvSpPr txBox="1"/>
              <p:nvPr/>
            </p:nvSpPr>
            <p:spPr bwMode="auto">
              <a:xfrm>
                <a:off x="1835150" y="3889375"/>
                <a:ext cx="3168650" cy="2017713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de-DE" sz="3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de-DE" sz="3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sz="3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de-DE" sz="3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3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de-DE" sz="3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sz="3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tr-TR" sz="3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de-DE" sz="3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3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de-DE" sz="3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3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de-DE" sz="3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3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tr-TR" sz="3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  <m:r>
                                <a:rPr lang="tr-TR" sz="3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tr-TR" sz="3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de-DE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sz="3400" dirty="0"/>
              </a:p>
            </p:txBody>
          </p:sp>
        </mc:Choice>
        <mc:Fallback>
          <p:sp>
            <p:nvSpPr>
              <p:cNvPr id="49869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5150" y="3889375"/>
                <a:ext cx="3168650" cy="2017713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000" b="1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t>Transformation Between Coordinate Systems (cont.)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Times New Roman" pitchFamily="18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654BC2-F888-44AB-98D5-27617C40A2D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Grafik 8">
            <a:extLst>
              <a:ext uri="{FF2B5EF4-FFF2-40B4-BE49-F238E27FC236}">
                <a16:creationId xmlns="" xmlns:a16="http://schemas.microsoft.com/office/drawing/2014/main" id="{72543C3B-0540-41DB-AB68-F9A1B1DC7655}"/>
              </a:ext>
            </a:extLst>
          </p:cNvPr>
          <p:cNvPicPr/>
          <p:nvPr/>
        </p:nvPicPr>
        <p:blipFill>
          <a:blip r:embed="rId3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7" name="Grafik 9">
            <a:extLst>
              <a:ext uri="{FF2B5EF4-FFF2-40B4-BE49-F238E27FC236}">
                <a16:creationId xmlns="" xmlns:a16="http://schemas.microsoft.com/office/drawing/2014/main" id="{CB9B66DB-2EB3-4B4E-AC3A-A7273B6D7B2D}"/>
              </a:ext>
            </a:extLst>
          </p:cNvPr>
          <p:cNvPicPr/>
          <p:nvPr/>
        </p:nvPicPr>
        <p:blipFill>
          <a:blip r:embed="rId4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5A8D8B25-66D9-4896-BA55-9ECA098C66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3004075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5" name="Line 6"/>
          <p:cNvSpPr>
            <a:spLocks noChangeShapeType="1"/>
          </p:cNvSpPr>
          <p:nvPr/>
        </p:nvSpPr>
        <p:spPr bwMode="auto">
          <a:xfrm flipV="1">
            <a:off x="2411413" y="2205038"/>
            <a:ext cx="0" cy="295275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9716" name="Line 7"/>
          <p:cNvSpPr>
            <a:spLocks noChangeShapeType="1"/>
          </p:cNvSpPr>
          <p:nvPr/>
        </p:nvSpPr>
        <p:spPr bwMode="auto">
          <a:xfrm>
            <a:off x="2124075" y="5013325"/>
            <a:ext cx="4032250" cy="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9717" name="Text Box 8"/>
          <p:cNvSpPr txBox="1">
            <a:spLocks noChangeArrowheads="1"/>
          </p:cNvSpPr>
          <p:nvPr/>
        </p:nvSpPr>
        <p:spPr bwMode="auto">
          <a:xfrm>
            <a:off x="1928813" y="2428875"/>
            <a:ext cx="50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tr-TR" sz="1600" b="1" i="1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y</a:t>
            </a:r>
            <a:endParaRPr kumimoji="0" lang="en-US" sz="1600" b="1" i="1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9718" name="Text Box 9"/>
          <p:cNvSpPr txBox="1">
            <a:spLocks noChangeArrowheads="1"/>
          </p:cNvSpPr>
          <p:nvPr/>
        </p:nvSpPr>
        <p:spPr bwMode="auto">
          <a:xfrm>
            <a:off x="5651500" y="5084763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tr-TR" sz="1600" b="1" i="1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x</a:t>
            </a:r>
            <a:endParaRPr kumimoji="0" lang="en-US" sz="1600" b="1" i="1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9719" name="Line 10"/>
          <p:cNvSpPr>
            <a:spLocks noChangeShapeType="1"/>
          </p:cNvSpPr>
          <p:nvPr/>
        </p:nvSpPr>
        <p:spPr bwMode="auto">
          <a:xfrm rot="19485854" flipV="1">
            <a:off x="3708400" y="2492375"/>
            <a:ext cx="0" cy="15113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9720" name="Line 11"/>
          <p:cNvSpPr>
            <a:spLocks noChangeShapeType="1"/>
          </p:cNvSpPr>
          <p:nvPr/>
        </p:nvSpPr>
        <p:spPr bwMode="auto">
          <a:xfrm rot="-2109642">
            <a:off x="3597275" y="3271838"/>
            <a:ext cx="18716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9721" name="Text Box 12"/>
          <p:cNvSpPr txBox="1">
            <a:spLocks noChangeArrowheads="1"/>
          </p:cNvSpPr>
          <p:nvPr/>
        </p:nvSpPr>
        <p:spPr bwMode="auto">
          <a:xfrm rot="-2222659">
            <a:off x="4930775" y="2701925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x′</a:t>
            </a:r>
            <a:endParaRPr kumimoji="0" lang="en-US" sz="2000" b="0" i="1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9722" name="Text Box 13"/>
          <p:cNvSpPr txBox="1">
            <a:spLocks noChangeArrowheads="1"/>
          </p:cNvSpPr>
          <p:nvPr/>
        </p:nvSpPr>
        <p:spPr bwMode="auto">
          <a:xfrm rot="-2370830">
            <a:off x="2997200" y="2900363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y′</a:t>
            </a:r>
            <a:endParaRPr kumimoji="0" lang="en-US" sz="2000" b="0" i="1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9723" name="Line 16"/>
          <p:cNvSpPr>
            <a:spLocks noChangeShapeType="1"/>
          </p:cNvSpPr>
          <p:nvPr/>
        </p:nvSpPr>
        <p:spPr bwMode="auto">
          <a:xfrm>
            <a:off x="3995738" y="3644900"/>
            <a:ext cx="0" cy="1368425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9724" name="Line 17"/>
          <p:cNvSpPr>
            <a:spLocks noChangeShapeType="1"/>
          </p:cNvSpPr>
          <p:nvPr/>
        </p:nvSpPr>
        <p:spPr bwMode="auto">
          <a:xfrm>
            <a:off x="2411413" y="3644900"/>
            <a:ext cx="2665412" cy="0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9725" name="Text Box 18"/>
          <p:cNvSpPr txBox="1">
            <a:spLocks noChangeArrowheads="1"/>
          </p:cNvSpPr>
          <p:nvPr/>
        </p:nvSpPr>
        <p:spPr bwMode="auto">
          <a:xfrm>
            <a:off x="3779838" y="5084763"/>
            <a:ext cx="719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x</a:t>
            </a:r>
            <a:r>
              <a:rPr kumimoji="0" lang="tr-TR" sz="2000" b="0" i="1" u="none" strike="noStrike" kern="1200" cap="none" spc="0" normalizeH="0" baseline="-2500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endParaRPr kumimoji="0" lang="en-US" sz="2000" b="0" i="1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9726" name="Text Box 19"/>
          <p:cNvSpPr txBox="1">
            <a:spLocks noChangeArrowheads="1"/>
          </p:cNvSpPr>
          <p:nvPr/>
        </p:nvSpPr>
        <p:spPr bwMode="auto">
          <a:xfrm>
            <a:off x="1835150" y="3357563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tr-TR" sz="2000" b="1" i="1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y</a:t>
            </a:r>
            <a:r>
              <a:rPr kumimoji="0" lang="tr-TR" sz="2000" b="1" i="1" u="none" strike="noStrike" kern="1200" cap="none" spc="0" normalizeH="0" baseline="-2500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endParaRPr kumimoji="0" lang="en-US" sz="2000" b="1" i="1" u="none" strike="noStrike" kern="1200" cap="none" spc="0" normalizeH="0" baseline="-2500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9727" name="Text Box 20"/>
          <p:cNvSpPr txBox="1">
            <a:spLocks noChangeArrowheads="1"/>
          </p:cNvSpPr>
          <p:nvPr/>
        </p:nvSpPr>
        <p:spPr bwMode="auto">
          <a:xfrm>
            <a:off x="1979613" y="5084763"/>
            <a:ext cx="503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tr-TR" sz="2000" b="1" i="1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endParaRPr kumimoji="0" lang="en-US" sz="2000" b="1" i="1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9728" name="Line 22"/>
          <p:cNvSpPr>
            <a:spLocks noChangeShapeType="1"/>
          </p:cNvSpPr>
          <p:nvPr/>
        </p:nvSpPr>
        <p:spPr bwMode="auto">
          <a:xfrm flipH="1" flipV="1">
            <a:off x="1763713" y="4221163"/>
            <a:ext cx="647700" cy="7921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9729" name="Text Box 23"/>
          <p:cNvSpPr txBox="1">
            <a:spLocks noChangeArrowheads="1"/>
          </p:cNvSpPr>
          <p:nvPr/>
        </p:nvSpPr>
        <p:spPr bwMode="auto">
          <a:xfrm>
            <a:off x="1476375" y="3933825"/>
            <a:ext cx="360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66CC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tr-TR" sz="1600" b="1" i="1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</a:t>
            </a:r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000" b="1" i="0" u="none" strike="noStrike" kern="1200" cap="none" spc="0" normalizeH="0" baseline="0" noProof="0" dirty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t>Transformation Between Coordinate Systems (cont.)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Times New Roman" pitchFamily="18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654BC2-F888-44AB-98D5-27617C40A2D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9" name="Grafik 8">
            <a:extLst>
              <a:ext uri="{FF2B5EF4-FFF2-40B4-BE49-F238E27FC236}">
                <a16:creationId xmlns="" xmlns:a16="http://schemas.microsoft.com/office/drawing/2014/main" id="{D4D84FB9-1FE2-4846-A030-46886E234111}"/>
              </a:ext>
            </a:extLst>
          </p:cNvPr>
          <p:cNvPicPr/>
          <p:nvPr/>
        </p:nvPicPr>
        <p:blipFill>
          <a:blip r:embed="rId2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20" name="Grafik 9">
            <a:extLst>
              <a:ext uri="{FF2B5EF4-FFF2-40B4-BE49-F238E27FC236}">
                <a16:creationId xmlns="" xmlns:a16="http://schemas.microsoft.com/office/drawing/2014/main" id="{406CC746-9682-40F9-A88A-6D7B1FE7509E}"/>
              </a:ext>
            </a:extLst>
          </p:cNvPr>
          <p:cNvPicPr/>
          <p:nvPr/>
        </p:nvPicPr>
        <p:blipFill>
          <a:blip r:embed="rId3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F2E2F186-96F3-4784-B6DC-83B512094D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710091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2D Translation Routine</a:t>
            </a:r>
            <a:endParaRPr lang="en-US" b="1" dirty="0"/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 class wcPt2D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      public: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         </a:t>
            </a:r>
            <a:r>
              <a:rPr lang="en-US" sz="1600" dirty="0" err="1"/>
              <a:t>GLfloat</a:t>
            </a:r>
            <a:r>
              <a:rPr lang="en-US" sz="1600" dirty="0"/>
              <a:t> x, y;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   };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   void </a:t>
            </a:r>
            <a:r>
              <a:rPr lang="en-US" sz="1600" dirty="0" err="1"/>
              <a:t>translatePolygon</a:t>
            </a:r>
            <a:r>
              <a:rPr lang="en-US" sz="1600" dirty="0"/>
              <a:t> (wcPt2D * </a:t>
            </a:r>
            <a:r>
              <a:rPr lang="en-US" sz="1600" dirty="0" err="1"/>
              <a:t>verts</a:t>
            </a:r>
            <a:r>
              <a:rPr lang="en-US" sz="1600" dirty="0"/>
              <a:t>, </a:t>
            </a:r>
            <a:r>
              <a:rPr lang="en-US" sz="1600" dirty="0" err="1"/>
              <a:t>GLint</a:t>
            </a:r>
            <a:r>
              <a:rPr lang="en-US" sz="1600" dirty="0"/>
              <a:t> </a:t>
            </a:r>
            <a:r>
              <a:rPr lang="en-US" sz="1600" dirty="0" err="1"/>
              <a:t>nVerts</a:t>
            </a:r>
            <a:r>
              <a:rPr lang="en-US" sz="1600" dirty="0"/>
              <a:t>, </a:t>
            </a:r>
            <a:r>
              <a:rPr lang="en-US" sz="1600" dirty="0" err="1"/>
              <a:t>GLfloat</a:t>
            </a:r>
            <a:r>
              <a:rPr lang="en-US" sz="1600" dirty="0"/>
              <a:t> </a:t>
            </a:r>
            <a:r>
              <a:rPr lang="en-US" sz="1600" dirty="0" err="1"/>
              <a:t>tx</a:t>
            </a:r>
            <a:r>
              <a:rPr lang="en-US" sz="1600" dirty="0"/>
              <a:t>, </a:t>
            </a:r>
            <a:r>
              <a:rPr lang="en-US" sz="1600" dirty="0" err="1"/>
              <a:t>GLfloat</a:t>
            </a:r>
            <a:r>
              <a:rPr lang="en-US" sz="1600" dirty="0"/>
              <a:t> </a:t>
            </a:r>
            <a:r>
              <a:rPr lang="en-US" sz="1600" dirty="0" err="1"/>
              <a:t>ty</a:t>
            </a:r>
            <a:r>
              <a:rPr lang="en-US" sz="1600" dirty="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      </a:t>
            </a:r>
            <a:r>
              <a:rPr lang="en-US" sz="1600" dirty="0" err="1"/>
              <a:t>GLint</a:t>
            </a:r>
            <a:r>
              <a:rPr lang="en-US" sz="1600" dirty="0"/>
              <a:t> k;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      for (k = 0; k &lt; </a:t>
            </a:r>
            <a:r>
              <a:rPr lang="en-US" sz="1600" dirty="0" err="1"/>
              <a:t>nVerts</a:t>
            </a:r>
            <a:r>
              <a:rPr lang="en-US" sz="1600" dirty="0"/>
              <a:t>; k++)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         </a:t>
            </a:r>
            <a:r>
              <a:rPr lang="en-US" sz="1600" dirty="0" err="1"/>
              <a:t>verts</a:t>
            </a:r>
            <a:r>
              <a:rPr lang="en-US" sz="1600" dirty="0"/>
              <a:t> [k].x = </a:t>
            </a:r>
            <a:r>
              <a:rPr lang="en-US" sz="1600" dirty="0" err="1"/>
              <a:t>verts</a:t>
            </a:r>
            <a:r>
              <a:rPr lang="en-US" sz="1600" dirty="0"/>
              <a:t> [k].x + </a:t>
            </a:r>
            <a:r>
              <a:rPr lang="en-US" sz="1600" dirty="0" err="1"/>
              <a:t>tx</a:t>
            </a:r>
            <a:r>
              <a:rPr lang="en-US" sz="1600" dirty="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         </a:t>
            </a:r>
            <a:r>
              <a:rPr lang="en-US" sz="1600" dirty="0" err="1"/>
              <a:t>verts</a:t>
            </a:r>
            <a:r>
              <a:rPr lang="en-US" sz="1600" dirty="0"/>
              <a:t> [k].y = </a:t>
            </a:r>
            <a:r>
              <a:rPr lang="en-US" sz="1600" dirty="0" err="1"/>
              <a:t>verts</a:t>
            </a:r>
            <a:r>
              <a:rPr lang="en-US" sz="1600" dirty="0"/>
              <a:t> [k].y + </a:t>
            </a:r>
            <a:r>
              <a:rPr lang="en-US" sz="1600" dirty="0" err="1"/>
              <a:t>ty</a:t>
            </a:r>
            <a:r>
              <a:rPr lang="en-US" sz="1600" dirty="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 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      </a:t>
            </a:r>
            <a:r>
              <a:rPr lang="en-US" sz="1600" dirty="0" err="1"/>
              <a:t>glBegin</a:t>
            </a:r>
            <a:r>
              <a:rPr lang="en-US" sz="1600" dirty="0"/>
              <a:t> (GL_POLYGON);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         for (k = 0; k &lt; </a:t>
            </a:r>
            <a:r>
              <a:rPr lang="en-US" sz="1600" dirty="0" err="1"/>
              <a:t>nVerts</a:t>
            </a:r>
            <a:r>
              <a:rPr lang="en-US" sz="1600" dirty="0"/>
              <a:t>; k++)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            glVertex2f (</a:t>
            </a:r>
            <a:r>
              <a:rPr lang="en-US" sz="1600" dirty="0" err="1"/>
              <a:t>verts</a:t>
            </a:r>
            <a:r>
              <a:rPr lang="en-US" sz="1600" dirty="0"/>
              <a:t> [k].x, </a:t>
            </a:r>
            <a:r>
              <a:rPr lang="en-US" sz="1600" dirty="0" err="1"/>
              <a:t>verts</a:t>
            </a:r>
            <a:r>
              <a:rPr lang="en-US" sz="1600" dirty="0"/>
              <a:t> [k].y);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      </a:t>
            </a:r>
            <a:r>
              <a:rPr lang="en-US" sz="1600" dirty="0" err="1"/>
              <a:t>glEnd</a:t>
            </a:r>
            <a:r>
              <a:rPr lang="en-US" sz="1600" dirty="0"/>
              <a:t> (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   }</a:t>
            </a:r>
          </a:p>
          <a:p>
            <a:pPr>
              <a:lnSpc>
                <a:spcPct val="80000"/>
              </a:lnSpc>
            </a:pPr>
            <a:endParaRPr lang="en-US" sz="16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Grafik 8">
            <a:extLst>
              <a:ext uri="{FF2B5EF4-FFF2-40B4-BE49-F238E27FC236}">
                <a16:creationId xmlns="" xmlns:a16="http://schemas.microsoft.com/office/drawing/2014/main" id="{109B78C1-3E50-4ACD-B11E-1C2B7B87763E}"/>
              </a:ext>
            </a:extLst>
          </p:cNvPr>
          <p:cNvPicPr/>
          <p:nvPr/>
        </p:nvPicPr>
        <p:blipFill>
          <a:blip r:embed="rId2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6" name="Grafik 9">
            <a:extLst>
              <a:ext uri="{FF2B5EF4-FFF2-40B4-BE49-F238E27FC236}">
                <a16:creationId xmlns="" xmlns:a16="http://schemas.microsoft.com/office/drawing/2014/main" id="{4B711A0A-ED7B-496D-8090-86387E3A562F}"/>
              </a:ext>
            </a:extLst>
          </p:cNvPr>
          <p:cNvPicPr/>
          <p:nvPr/>
        </p:nvPicPr>
        <p:blipFill>
          <a:blip r:embed="rId3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00819D32-399B-4E65-A506-0CB5176232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5970013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OpenGL Geometric Transformation Functions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A separate function is available for each of the basic geometric transformations </a:t>
            </a:r>
          </a:p>
          <a:p>
            <a:pPr>
              <a:buFontTx/>
              <a:buNone/>
            </a:pPr>
            <a:r>
              <a:rPr lang="en-US" sz="2800" dirty="0">
                <a:solidFill>
                  <a:schemeClr val="bg1"/>
                </a:solidFill>
              </a:rPr>
              <a:t>AND</a:t>
            </a:r>
          </a:p>
          <a:p>
            <a:r>
              <a:rPr lang="en-US" sz="2800" dirty="0">
                <a:solidFill>
                  <a:schemeClr val="bg1"/>
                </a:solidFill>
              </a:rPr>
              <a:t>All transformations are specified in </a:t>
            </a:r>
            <a:r>
              <a:rPr lang="en-US" sz="2800" b="1" dirty="0">
                <a:solidFill>
                  <a:schemeClr val="bg1"/>
                </a:solidFill>
              </a:rPr>
              <a:t>three</a:t>
            </a:r>
            <a:r>
              <a:rPr lang="en-US" sz="2800" dirty="0">
                <a:solidFill>
                  <a:schemeClr val="bg1"/>
                </a:solidFill>
              </a:rPr>
              <a:t> dimensions</a:t>
            </a:r>
            <a:endParaRPr lang="tr-TR" sz="2800" dirty="0">
              <a:solidFill>
                <a:schemeClr val="bg1"/>
              </a:solidFill>
            </a:endParaRPr>
          </a:p>
          <a:p>
            <a:r>
              <a:rPr lang="tr-TR" sz="2800" dirty="0">
                <a:solidFill>
                  <a:schemeClr val="bg1"/>
                </a:solidFill>
              </a:rPr>
              <a:t>Why?</a:t>
            </a:r>
          </a:p>
          <a:p>
            <a:r>
              <a:rPr lang="tr-TR" sz="2800" dirty="0">
                <a:solidFill>
                  <a:schemeClr val="bg1"/>
                </a:solidFill>
              </a:rPr>
              <a:t>Answer: Remember; OpenGL was developed as 3D library</a:t>
            </a:r>
          </a:p>
          <a:p>
            <a:r>
              <a:rPr lang="tr-TR" sz="2800" dirty="0">
                <a:solidFill>
                  <a:schemeClr val="bg1"/>
                </a:solidFill>
              </a:rPr>
              <a:t>But how to perform 2D transformations?</a:t>
            </a:r>
          </a:p>
          <a:p>
            <a:r>
              <a:rPr lang="tr-TR" sz="2800" dirty="0">
                <a:solidFill>
                  <a:schemeClr val="bg1"/>
                </a:solidFill>
              </a:rPr>
              <a:t>Answer: Set </a:t>
            </a:r>
            <a:r>
              <a:rPr lang="tr-TR" sz="2800" i="1" dirty="0">
                <a:solidFill>
                  <a:schemeClr val="bg1"/>
                </a:solidFill>
              </a:rPr>
              <a:t>z = 0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Grafik 8">
            <a:extLst>
              <a:ext uri="{FF2B5EF4-FFF2-40B4-BE49-F238E27FC236}">
                <a16:creationId xmlns="" xmlns:a16="http://schemas.microsoft.com/office/drawing/2014/main" id="{7F68F6D9-67C4-4681-8FEC-657CEDE7ACF0}"/>
              </a:ext>
            </a:extLst>
          </p:cNvPr>
          <p:cNvPicPr/>
          <p:nvPr/>
        </p:nvPicPr>
        <p:blipFill>
          <a:blip r:embed="rId2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6" name="Grafik 9">
            <a:extLst>
              <a:ext uri="{FF2B5EF4-FFF2-40B4-BE49-F238E27FC236}">
                <a16:creationId xmlns="" xmlns:a16="http://schemas.microsoft.com/office/drawing/2014/main" id="{1A5111B2-3769-4F94-97D7-D8C6DD6358BA}"/>
              </a:ext>
            </a:extLst>
          </p:cNvPr>
          <p:cNvPicPr/>
          <p:nvPr/>
        </p:nvPicPr>
        <p:blipFill>
          <a:blip r:embed="rId3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5C76DF0B-3B36-49BA-9CB0-067B31F6BF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13976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460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460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460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460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Basic OpenGL Geometric Transformations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Translation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glTranslate</a:t>
            </a:r>
            <a:r>
              <a:rPr lang="en-US" sz="2400" dirty="0"/>
              <a:t>* (</a:t>
            </a:r>
            <a:r>
              <a:rPr lang="en-US" sz="2400" dirty="0" err="1"/>
              <a:t>tx</a:t>
            </a:r>
            <a:r>
              <a:rPr lang="en-US" sz="2400" dirty="0"/>
              <a:t>, </a:t>
            </a:r>
            <a:r>
              <a:rPr lang="en-US" sz="2400" dirty="0" err="1"/>
              <a:t>ty</a:t>
            </a:r>
            <a:r>
              <a:rPr lang="en-US" sz="2400" dirty="0"/>
              <a:t>, </a:t>
            </a:r>
            <a:r>
              <a:rPr lang="en-US" sz="2400" dirty="0" err="1"/>
              <a:t>tz</a:t>
            </a:r>
            <a:r>
              <a:rPr lang="en-US" sz="2400" dirty="0"/>
              <a:t>);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* </a:t>
            </a:r>
            <a:r>
              <a:rPr lang="en-US" sz="2000" dirty="0">
                <a:solidFill>
                  <a:schemeClr val="bg1"/>
                </a:solidFill>
              </a:rPr>
              <a:t>is either </a:t>
            </a:r>
            <a:r>
              <a:rPr lang="en-US" sz="2000" dirty="0"/>
              <a:t>f </a:t>
            </a:r>
            <a:r>
              <a:rPr lang="en-US" sz="2000" dirty="0">
                <a:solidFill>
                  <a:schemeClr val="bg1"/>
                </a:solidFill>
              </a:rPr>
              <a:t>or</a:t>
            </a:r>
            <a:r>
              <a:rPr lang="en-US" sz="2000" dirty="0"/>
              <a:t> d</a:t>
            </a:r>
          </a:p>
          <a:p>
            <a:pPr lvl="2">
              <a:lnSpc>
                <a:spcPct val="90000"/>
              </a:lnSpc>
            </a:pPr>
            <a:r>
              <a:rPr lang="en-US" sz="2000" dirty="0" err="1"/>
              <a:t>tx</a:t>
            </a:r>
            <a:r>
              <a:rPr lang="en-US" sz="2000" dirty="0"/>
              <a:t>, </a:t>
            </a:r>
            <a:r>
              <a:rPr lang="en-US" sz="2000" dirty="0" err="1"/>
              <a:t>ty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and</a:t>
            </a:r>
            <a:r>
              <a:rPr lang="en-US" sz="2000" dirty="0"/>
              <a:t> </a:t>
            </a:r>
            <a:r>
              <a:rPr lang="en-US" sz="2000" dirty="0" err="1"/>
              <a:t>tz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are any real number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For 2D, set </a:t>
            </a:r>
            <a:r>
              <a:rPr lang="en-US" sz="2000" dirty="0" err="1"/>
              <a:t>tz</a:t>
            </a:r>
            <a:r>
              <a:rPr lang="en-US" sz="2000" dirty="0"/>
              <a:t>=0.0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Rotation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glRotate</a:t>
            </a:r>
            <a:r>
              <a:rPr lang="en-US" sz="2400" dirty="0"/>
              <a:t>* (theta, </a:t>
            </a:r>
            <a:r>
              <a:rPr lang="en-US" sz="2400" dirty="0" err="1"/>
              <a:t>vx</a:t>
            </a:r>
            <a:r>
              <a:rPr lang="en-US" sz="2400" dirty="0"/>
              <a:t>, </a:t>
            </a:r>
            <a:r>
              <a:rPr lang="en-US" sz="2400" dirty="0" err="1"/>
              <a:t>vy</a:t>
            </a:r>
            <a:r>
              <a:rPr lang="en-US" sz="2400" dirty="0"/>
              <a:t>, </a:t>
            </a:r>
            <a:r>
              <a:rPr lang="en-US" sz="2400" dirty="0" err="1"/>
              <a:t>vz</a:t>
            </a:r>
            <a:r>
              <a:rPr lang="en-US" sz="2400" dirty="0"/>
              <a:t>);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* </a:t>
            </a:r>
            <a:r>
              <a:rPr lang="en-US" sz="2000" dirty="0">
                <a:solidFill>
                  <a:schemeClr val="bg1"/>
                </a:solidFill>
              </a:rPr>
              <a:t>is either </a:t>
            </a:r>
            <a:r>
              <a:rPr lang="en-US" sz="2000" dirty="0"/>
              <a:t>f </a:t>
            </a:r>
            <a:r>
              <a:rPr lang="en-US" sz="2000" dirty="0">
                <a:solidFill>
                  <a:schemeClr val="bg1"/>
                </a:solidFill>
              </a:rPr>
              <a:t>or</a:t>
            </a:r>
            <a:r>
              <a:rPr lang="en-US" sz="2000" dirty="0"/>
              <a:t> d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theta </a:t>
            </a:r>
            <a:r>
              <a:rPr lang="en-US" sz="2000" dirty="0">
                <a:solidFill>
                  <a:schemeClr val="bg1"/>
                </a:solidFill>
              </a:rPr>
              <a:t>is rotation angle in degrees</a:t>
            </a:r>
            <a:r>
              <a:rPr lang="tr-TR" sz="2000" dirty="0">
                <a:solidFill>
                  <a:schemeClr val="bg1"/>
                </a:solidFill>
              </a:rPr>
              <a:t> (internally converted to radian)</a:t>
            </a:r>
            <a:endParaRPr lang="en-US" sz="2000" dirty="0">
              <a:solidFill>
                <a:schemeClr val="bg1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Vector</a:t>
            </a:r>
            <a:r>
              <a:rPr lang="en-US" sz="2000" dirty="0"/>
              <a:t> v=(</a:t>
            </a:r>
            <a:r>
              <a:rPr lang="en-US" sz="2000" dirty="0" err="1"/>
              <a:t>vx</a:t>
            </a:r>
            <a:r>
              <a:rPr lang="en-US" sz="2000" dirty="0"/>
              <a:t>, </a:t>
            </a:r>
            <a:r>
              <a:rPr lang="en-US" sz="2000" dirty="0" err="1"/>
              <a:t>vy</a:t>
            </a:r>
            <a:r>
              <a:rPr lang="en-US" sz="2000" dirty="0"/>
              <a:t>, </a:t>
            </a:r>
            <a:r>
              <a:rPr lang="en-US" sz="2000" dirty="0" err="1"/>
              <a:t>vz</a:t>
            </a:r>
            <a:r>
              <a:rPr lang="en-US" sz="2000" dirty="0"/>
              <a:t>) </a:t>
            </a:r>
            <a:r>
              <a:rPr lang="en-US" sz="2000" dirty="0">
                <a:solidFill>
                  <a:schemeClr val="bg1"/>
                </a:solidFill>
              </a:rPr>
              <a:t>defines the orientation for a rotation axis that passes through the coordinate origin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For 2D, set </a:t>
            </a:r>
            <a:r>
              <a:rPr lang="tr-TR" sz="2000" dirty="0"/>
              <a:t>v</a:t>
            </a:r>
            <a:r>
              <a:rPr lang="en-US" sz="2000" dirty="0"/>
              <a:t>z=</a:t>
            </a:r>
            <a:r>
              <a:rPr lang="tr-TR" sz="2000" dirty="0"/>
              <a:t>1</a:t>
            </a:r>
            <a:r>
              <a:rPr lang="en-US" sz="2000" dirty="0"/>
              <a:t>.0</a:t>
            </a:r>
            <a:r>
              <a:rPr lang="tr-TR" sz="2000" dirty="0"/>
              <a:t> </a:t>
            </a:r>
            <a:r>
              <a:rPr lang="tr-TR" sz="2000" dirty="0">
                <a:solidFill>
                  <a:schemeClr val="bg1"/>
                </a:solidFill>
              </a:rPr>
              <a:t>and</a:t>
            </a:r>
            <a:r>
              <a:rPr lang="tr-TR" sz="2000" dirty="0"/>
              <a:t> vx=vy=0.0</a:t>
            </a:r>
            <a:endParaRPr lang="en-US" sz="2000" dirty="0"/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Grafik 8">
            <a:extLst>
              <a:ext uri="{FF2B5EF4-FFF2-40B4-BE49-F238E27FC236}">
                <a16:creationId xmlns="" xmlns:a16="http://schemas.microsoft.com/office/drawing/2014/main" id="{F5F97B11-E5EE-435E-8DA1-0398C166BC17}"/>
              </a:ext>
            </a:extLst>
          </p:cNvPr>
          <p:cNvPicPr/>
          <p:nvPr/>
        </p:nvPicPr>
        <p:blipFill>
          <a:blip r:embed="rId2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6" name="Grafik 9">
            <a:extLst>
              <a:ext uri="{FF2B5EF4-FFF2-40B4-BE49-F238E27FC236}">
                <a16:creationId xmlns="" xmlns:a16="http://schemas.microsoft.com/office/drawing/2014/main" id="{D530DDA5-004A-4A22-B784-C2B5D1FA781B}"/>
              </a:ext>
            </a:extLst>
          </p:cNvPr>
          <p:cNvPicPr/>
          <p:nvPr/>
        </p:nvPicPr>
        <p:blipFill>
          <a:blip r:embed="rId3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277D4991-CB44-4498-B57C-A4477C6234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66320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461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461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7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Basic OpenGL Geometric Transformations</a:t>
            </a:r>
            <a:r>
              <a:rPr lang="tr-TR" sz="4000" b="1" dirty="0"/>
              <a:t> (cont.)</a:t>
            </a:r>
            <a:endParaRPr lang="en-US" sz="4000" b="1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2542"/>
            <a:ext cx="8229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Scaling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glScale</a:t>
            </a:r>
            <a:r>
              <a:rPr lang="en-US" dirty="0"/>
              <a:t>* (</a:t>
            </a:r>
            <a:r>
              <a:rPr lang="en-US" dirty="0" err="1"/>
              <a:t>sx</a:t>
            </a:r>
            <a:r>
              <a:rPr lang="en-US" dirty="0"/>
              <a:t>, </a:t>
            </a:r>
            <a:r>
              <a:rPr lang="en-US" dirty="0" err="1"/>
              <a:t>sy</a:t>
            </a:r>
            <a:r>
              <a:rPr lang="en-US" dirty="0"/>
              <a:t>, </a:t>
            </a:r>
            <a:r>
              <a:rPr lang="en-US" dirty="0" err="1"/>
              <a:t>sz</a:t>
            </a:r>
            <a:r>
              <a:rPr lang="en-US" dirty="0"/>
              <a:t>);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* </a:t>
            </a:r>
            <a:r>
              <a:rPr lang="en-US" dirty="0">
                <a:solidFill>
                  <a:schemeClr val="bg1"/>
                </a:solidFill>
              </a:rPr>
              <a:t>is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either</a:t>
            </a:r>
            <a:r>
              <a:rPr lang="en-US" dirty="0"/>
              <a:t> f </a:t>
            </a:r>
            <a:r>
              <a:rPr lang="en-US" dirty="0">
                <a:solidFill>
                  <a:schemeClr val="bg1"/>
                </a:solidFill>
              </a:rPr>
              <a:t>or</a:t>
            </a:r>
            <a:r>
              <a:rPr lang="en-US" dirty="0"/>
              <a:t> d</a:t>
            </a:r>
          </a:p>
          <a:p>
            <a:pPr lvl="2">
              <a:lnSpc>
                <a:spcPct val="90000"/>
              </a:lnSpc>
            </a:pPr>
            <a:r>
              <a:rPr lang="en-US" dirty="0" err="1"/>
              <a:t>sx</a:t>
            </a:r>
            <a:r>
              <a:rPr lang="en-US" dirty="0"/>
              <a:t>, </a:t>
            </a:r>
            <a:r>
              <a:rPr lang="en-US" dirty="0" err="1"/>
              <a:t>sy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and</a:t>
            </a:r>
            <a:r>
              <a:rPr lang="en-US" dirty="0"/>
              <a:t> </a:t>
            </a:r>
            <a:r>
              <a:rPr lang="en-US" dirty="0" err="1"/>
              <a:t>sz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are any real number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Negative values generate </a:t>
            </a:r>
            <a:r>
              <a:rPr lang="en-US" b="1" dirty="0">
                <a:solidFill>
                  <a:schemeClr val="bg1"/>
                </a:solidFill>
              </a:rPr>
              <a:t>reflection</a:t>
            </a:r>
            <a:endParaRPr lang="tr-TR" b="1" dirty="0">
              <a:solidFill>
                <a:schemeClr val="bg1"/>
              </a:solidFill>
            </a:endParaRPr>
          </a:p>
          <a:p>
            <a:pPr lvl="2">
              <a:lnSpc>
                <a:spcPct val="90000"/>
              </a:lnSpc>
            </a:pPr>
            <a:r>
              <a:rPr lang="tr-TR" dirty="0">
                <a:solidFill>
                  <a:schemeClr val="bg1"/>
                </a:solidFill>
              </a:rPr>
              <a:t>Zero values can cause error because inverse matrix cannot be calculated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bg1"/>
                </a:solidFill>
                <a:cs typeface="Times New Roman" pitchFamily="18" charset="0"/>
              </a:rPr>
              <a:t>A</a:t>
            </a:r>
            <a:r>
              <a:rPr lang="de-DE" dirty="0" err="1">
                <a:solidFill>
                  <a:schemeClr val="bg1"/>
                </a:solidFill>
                <a:cs typeface="Times New Roman" pitchFamily="18" charset="0"/>
              </a:rPr>
              <a:t>ll</a:t>
            </a:r>
            <a:r>
              <a:rPr lang="de-DE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de-DE" dirty="0" err="1">
                <a:solidFill>
                  <a:schemeClr val="bg1"/>
                </a:solidFill>
                <a:cs typeface="Times New Roman" pitchFamily="18" charset="0"/>
              </a:rPr>
              <a:t>routines</a:t>
            </a:r>
            <a:r>
              <a:rPr lang="de-DE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de-DE" dirty="0" err="1">
                <a:solidFill>
                  <a:schemeClr val="bg1"/>
                </a:solidFill>
                <a:cs typeface="Times New Roman" pitchFamily="18" charset="0"/>
              </a:rPr>
              <a:t>construct</a:t>
            </a:r>
            <a:r>
              <a:rPr lang="de-DE" dirty="0">
                <a:solidFill>
                  <a:schemeClr val="bg1"/>
                </a:solidFill>
                <a:cs typeface="Times New Roman" pitchFamily="18" charset="0"/>
              </a:rPr>
              <a:t> a </a:t>
            </a:r>
            <a:r>
              <a:rPr lang="tr-TR" dirty="0">
                <a:solidFill>
                  <a:schemeClr val="bg1"/>
                </a:solidFill>
                <a:cs typeface="Times New Roman" pitchFamily="18" charset="0"/>
              </a:rPr>
              <a:t>4</a:t>
            </a:r>
            <a:r>
              <a:rPr lang="tr-TR" dirty="0">
                <a:solidFill>
                  <a:schemeClr val="bg1"/>
                </a:solidFill>
                <a:cs typeface="Arial" charset="0"/>
              </a:rPr>
              <a:t>x</a:t>
            </a:r>
            <a:r>
              <a:rPr lang="tr-TR" dirty="0">
                <a:solidFill>
                  <a:schemeClr val="bg1"/>
                </a:solidFill>
                <a:cs typeface="Times New Roman" pitchFamily="18" charset="0"/>
              </a:rPr>
              <a:t>4 transformation matrix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bg1"/>
                </a:solidFill>
                <a:cs typeface="Times New Roman" pitchFamily="18" charset="0"/>
              </a:rPr>
              <a:t>OpenGL uses composite matrices </a:t>
            </a:r>
          </a:p>
          <a:p>
            <a:pPr lvl="1">
              <a:lnSpc>
                <a:spcPct val="90000"/>
              </a:lnSpc>
            </a:pPr>
            <a:r>
              <a:rPr lang="tr-TR" sz="2800" dirty="0">
                <a:solidFill>
                  <a:schemeClr val="bg1"/>
                </a:solidFill>
                <a:cs typeface="Times New Roman" pitchFamily="18" charset="0"/>
              </a:rPr>
              <a:t>Be careful with the order </a:t>
            </a:r>
            <a:endParaRPr lang="en-US" sz="28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Grafik 8">
            <a:extLst>
              <a:ext uri="{FF2B5EF4-FFF2-40B4-BE49-F238E27FC236}">
                <a16:creationId xmlns="" xmlns:a16="http://schemas.microsoft.com/office/drawing/2014/main" id="{2DA989BF-5250-4B0F-AE45-CAAE2E24A698}"/>
              </a:ext>
            </a:extLst>
          </p:cNvPr>
          <p:cNvPicPr/>
          <p:nvPr/>
        </p:nvPicPr>
        <p:blipFill>
          <a:blip r:embed="rId2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6" name="Grafik 9">
            <a:extLst>
              <a:ext uri="{FF2B5EF4-FFF2-40B4-BE49-F238E27FC236}">
                <a16:creationId xmlns="" xmlns:a16="http://schemas.microsoft.com/office/drawing/2014/main" id="{67A5073D-0437-4ADF-94DD-EE6F0C79245F}"/>
              </a:ext>
            </a:extLst>
          </p:cNvPr>
          <p:cNvPicPr/>
          <p:nvPr/>
        </p:nvPicPr>
        <p:blipFill>
          <a:blip r:embed="rId3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BDDA3B7D-F6FE-4B62-B3F7-659ADFDD46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12798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462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462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462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462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462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462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1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OpenGL Matrix Operations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glMatrixMode</a:t>
            </a:r>
            <a:r>
              <a:rPr lang="en-US" dirty="0"/>
              <a:t>(</a:t>
            </a:r>
            <a:r>
              <a:rPr lang="tr-TR" dirty="0"/>
              <a:t>.</a:t>
            </a:r>
            <a:r>
              <a:rPr lang="en-US" dirty="0"/>
              <a:t>);</a:t>
            </a:r>
            <a:endParaRPr lang="tr-TR" dirty="0"/>
          </a:p>
          <a:p>
            <a:pPr lvl="1"/>
            <a:r>
              <a:rPr lang="tr-TR" dirty="0">
                <a:solidFill>
                  <a:schemeClr val="bg1"/>
                </a:solidFill>
              </a:rPr>
              <a:t>Projection Mode: Determines how the scene is projected onto the screen</a:t>
            </a:r>
          </a:p>
          <a:p>
            <a:pPr lvl="1"/>
            <a:r>
              <a:rPr lang="tr-TR" dirty="0">
                <a:solidFill>
                  <a:schemeClr val="bg1"/>
                </a:solidFill>
              </a:rPr>
              <a:t>Modelview Mode: Used for storing and combining geometric transformations</a:t>
            </a:r>
          </a:p>
          <a:p>
            <a:pPr lvl="1"/>
            <a:r>
              <a:rPr lang="tr-TR" dirty="0">
                <a:solidFill>
                  <a:schemeClr val="bg1"/>
                </a:solidFill>
              </a:rPr>
              <a:t>Texture Mode: Used for mapping texture patterns to surfaces</a:t>
            </a:r>
          </a:p>
          <a:p>
            <a:pPr lvl="1"/>
            <a:r>
              <a:rPr lang="tr-TR" dirty="0">
                <a:solidFill>
                  <a:schemeClr val="bg1"/>
                </a:solidFill>
              </a:rPr>
              <a:t>Color Mode: Used to convert from one color mode to another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Grafik 8">
            <a:extLst>
              <a:ext uri="{FF2B5EF4-FFF2-40B4-BE49-F238E27FC236}">
                <a16:creationId xmlns="" xmlns:a16="http://schemas.microsoft.com/office/drawing/2014/main" id="{8597B743-7D31-4DAE-B4AC-EF8C3A294DFB}"/>
              </a:ext>
            </a:extLst>
          </p:cNvPr>
          <p:cNvPicPr/>
          <p:nvPr/>
        </p:nvPicPr>
        <p:blipFill>
          <a:blip r:embed="rId2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6" name="Grafik 9">
            <a:extLst>
              <a:ext uri="{FF2B5EF4-FFF2-40B4-BE49-F238E27FC236}">
                <a16:creationId xmlns="" xmlns:a16="http://schemas.microsoft.com/office/drawing/2014/main" id="{0733172F-2A4A-49C8-93A4-82E6464EAA47}"/>
              </a:ext>
            </a:extLst>
          </p:cNvPr>
          <p:cNvPicPr/>
          <p:nvPr/>
        </p:nvPicPr>
        <p:blipFill>
          <a:blip r:embed="rId3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AB27CD56-DCCC-4A51-8F2A-389EF2ADB0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96404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5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OpenGL Matrix Operations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Modelview</a:t>
            </a:r>
            <a:r>
              <a:rPr lang="en-US" dirty="0">
                <a:solidFill>
                  <a:schemeClr val="bg1"/>
                </a:solidFill>
              </a:rPr>
              <a:t> matrix, used to store and combine geometric transformations</a:t>
            </a:r>
          </a:p>
          <a:p>
            <a:pPr lvl="1"/>
            <a:r>
              <a:rPr lang="en-US" dirty="0" err="1"/>
              <a:t>glMatrixMode</a:t>
            </a:r>
            <a:r>
              <a:rPr lang="en-US" dirty="0"/>
              <a:t>(GL_MODELVIEW);</a:t>
            </a:r>
          </a:p>
          <a:p>
            <a:r>
              <a:rPr lang="en-US" dirty="0">
                <a:solidFill>
                  <a:schemeClr val="bg1"/>
                </a:solidFill>
              </a:rPr>
              <a:t>A call to a transformation routine generates a matrix that is multiplied by the current matrix</a:t>
            </a:r>
          </a:p>
          <a:p>
            <a:r>
              <a:rPr lang="en-US" dirty="0">
                <a:solidFill>
                  <a:schemeClr val="bg1"/>
                </a:solidFill>
              </a:rPr>
              <a:t>To assign the identity matrix to the current matrix</a:t>
            </a:r>
          </a:p>
          <a:p>
            <a:pPr lvl="1"/>
            <a:r>
              <a:rPr lang="en-US" dirty="0" err="1"/>
              <a:t>glLoadIdentity</a:t>
            </a:r>
            <a:r>
              <a:rPr lang="en-US" dirty="0"/>
              <a:t>();</a:t>
            </a:r>
          </a:p>
          <a:p>
            <a:pPr>
              <a:buFontTx/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Grafik 8">
            <a:extLst>
              <a:ext uri="{FF2B5EF4-FFF2-40B4-BE49-F238E27FC236}">
                <a16:creationId xmlns="" xmlns:a16="http://schemas.microsoft.com/office/drawing/2014/main" id="{83DF1D5D-3F52-4B20-9385-E96055CD9875}"/>
              </a:ext>
            </a:extLst>
          </p:cNvPr>
          <p:cNvPicPr/>
          <p:nvPr/>
        </p:nvPicPr>
        <p:blipFill>
          <a:blip r:embed="rId2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6" name="Grafik 9">
            <a:extLst>
              <a:ext uri="{FF2B5EF4-FFF2-40B4-BE49-F238E27FC236}">
                <a16:creationId xmlns="" xmlns:a16="http://schemas.microsoft.com/office/drawing/2014/main" id="{E5A0965F-90BA-43EF-9B72-124305E301DD}"/>
              </a:ext>
            </a:extLst>
          </p:cNvPr>
          <p:cNvPicPr/>
          <p:nvPr/>
        </p:nvPicPr>
        <p:blipFill>
          <a:blip r:embed="rId3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10B0F08B-7F9B-4490-A96C-50BD495518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40583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5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OpenGL Matrix Operations</a:t>
            </a:r>
            <a:r>
              <a:rPr lang="tr-TR" b="1" dirty="0"/>
              <a:t> (cont.)</a:t>
            </a:r>
            <a:endParaRPr lang="en-US" b="1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Alternatively: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/>
              <a:t>gl</a:t>
            </a:r>
            <a:r>
              <a:rPr lang="tr-TR" dirty="0"/>
              <a:t>Load</a:t>
            </a:r>
            <a:r>
              <a:rPr lang="en-US" dirty="0"/>
              <a:t>Matrix</a:t>
            </a:r>
            <a:r>
              <a:rPr lang="tr-TR" dirty="0"/>
              <a:t>*</a:t>
            </a:r>
            <a:r>
              <a:rPr lang="en-US" dirty="0"/>
              <a:t> (</a:t>
            </a:r>
            <a:r>
              <a:rPr lang="tr-TR" dirty="0"/>
              <a:t>elements16</a:t>
            </a:r>
            <a:r>
              <a:rPr lang="en-US" dirty="0"/>
              <a:t>);</a:t>
            </a:r>
          </a:p>
          <a:p>
            <a:pPr lvl="1"/>
            <a:r>
              <a:rPr lang="tr-TR" dirty="0">
                <a:solidFill>
                  <a:schemeClr val="bg1"/>
                </a:solidFill>
              </a:rPr>
              <a:t>To assign other values to the elements of the current matrix</a:t>
            </a:r>
          </a:p>
          <a:p>
            <a:pPr lvl="1"/>
            <a:r>
              <a:rPr lang="tr-TR" dirty="0">
                <a:solidFill>
                  <a:schemeClr val="bg1"/>
                </a:solidFill>
              </a:rPr>
              <a:t>In column-major order:</a:t>
            </a:r>
          </a:p>
          <a:p>
            <a:pPr lvl="2"/>
            <a:r>
              <a:rPr lang="tr-TR" dirty="0">
                <a:solidFill>
                  <a:schemeClr val="bg1"/>
                </a:solidFill>
              </a:rPr>
              <a:t>First four elements in first column</a:t>
            </a:r>
          </a:p>
          <a:p>
            <a:pPr lvl="2"/>
            <a:r>
              <a:rPr lang="tr-TR" dirty="0">
                <a:solidFill>
                  <a:schemeClr val="bg1"/>
                </a:solidFill>
              </a:rPr>
              <a:t>Second four elements in second column</a:t>
            </a:r>
          </a:p>
          <a:p>
            <a:pPr lvl="2"/>
            <a:r>
              <a:rPr lang="tr-TR" dirty="0">
                <a:solidFill>
                  <a:schemeClr val="bg1"/>
                </a:solidFill>
              </a:rPr>
              <a:t>Third four elements in third column</a:t>
            </a:r>
          </a:p>
          <a:p>
            <a:pPr lvl="2"/>
            <a:r>
              <a:rPr lang="tr-TR" dirty="0">
                <a:solidFill>
                  <a:schemeClr val="bg1"/>
                </a:solidFill>
              </a:rPr>
              <a:t>Fourth four elements in fourth column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Grafik 8">
            <a:extLst>
              <a:ext uri="{FF2B5EF4-FFF2-40B4-BE49-F238E27FC236}">
                <a16:creationId xmlns="" xmlns:a16="http://schemas.microsoft.com/office/drawing/2014/main" id="{D71698C1-6E7C-44D5-B768-59FC008D407D}"/>
              </a:ext>
            </a:extLst>
          </p:cNvPr>
          <p:cNvPicPr/>
          <p:nvPr/>
        </p:nvPicPr>
        <p:blipFill>
          <a:blip r:embed="rId2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6" name="Grafik 9">
            <a:extLst>
              <a:ext uri="{FF2B5EF4-FFF2-40B4-BE49-F238E27FC236}">
                <a16:creationId xmlns="" xmlns:a16="http://schemas.microsoft.com/office/drawing/2014/main" id="{AEA3085F-775B-4186-A1C4-F0E516A3EBE5}"/>
              </a:ext>
            </a:extLst>
          </p:cNvPr>
          <p:cNvPicPr/>
          <p:nvPr/>
        </p:nvPicPr>
        <p:blipFill>
          <a:blip r:embed="rId3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971FF7FB-D9D5-43C3-9B5E-9F0669556B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72078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463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463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463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463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5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OpenGL Matrix Operations</a:t>
            </a:r>
            <a:r>
              <a:rPr lang="tr-TR" b="1" dirty="0"/>
              <a:t> (cont.)</a:t>
            </a:r>
            <a:endParaRPr lang="en-US" b="1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Concatenating a specified matrix with current matrix: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/>
              <a:t>gl</a:t>
            </a:r>
            <a:r>
              <a:rPr lang="tr-TR" dirty="0"/>
              <a:t>Mult</a:t>
            </a:r>
            <a:r>
              <a:rPr lang="en-US" dirty="0"/>
              <a:t>Matrix</a:t>
            </a:r>
            <a:r>
              <a:rPr lang="tr-TR" dirty="0"/>
              <a:t>*</a:t>
            </a:r>
            <a:r>
              <a:rPr lang="en-US" dirty="0"/>
              <a:t> (</a:t>
            </a:r>
            <a:r>
              <a:rPr lang="tr-TR" dirty="0"/>
              <a:t>otherElements16</a:t>
            </a:r>
            <a:r>
              <a:rPr lang="en-US" dirty="0"/>
              <a:t>);</a:t>
            </a:r>
          </a:p>
          <a:p>
            <a:pPr lvl="1"/>
            <a:r>
              <a:rPr lang="tr-TR" dirty="0">
                <a:solidFill>
                  <a:schemeClr val="bg1"/>
                </a:solidFill>
              </a:rPr>
              <a:t>Current matrix is postmultiplied (right-to-left) by the specified matrix</a:t>
            </a:r>
          </a:p>
          <a:p>
            <a:endParaRPr lang="tr-TR" dirty="0"/>
          </a:p>
          <a:p>
            <a:r>
              <a:rPr lang="tr-TR" dirty="0">
                <a:solidFill>
                  <a:schemeClr val="bg1"/>
                </a:solidFill>
              </a:rPr>
              <a:t>Warning:</a:t>
            </a:r>
          </a:p>
          <a:p>
            <a:r>
              <a:rPr lang="tr-TR" dirty="0">
                <a:solidFill>
                  <a:schemeClr val="bg1"/>
                </a:solidFill>
              </a:rPr>
              <a:t>Matrix notation </a:t>
            </a:r>
            <a:r>
              <a:rPr lang="tr-TR" i="1" dirty="0">
                <a:solidFill>
                  <a:schemeClr val="bg1"/>
                </a:solidFill>
              </a:rPr>
              <a:t>m</a:t>
            </a:r>
            <a:r>
              <a:rPr lang="tr-TR" i="1" baseline="-25000" dirty="0">
                <a:solidFill>
                  <a:schemeClr val="bg1"/>
                </a:solidFill>
              </a:rPr>
              <a:t>jk</a:t>
            </a:r>
            <a:r>
              <a:rPr lang="tr-TR" dirty="0">
                <a:solidFill>
                  <a:schemeClr val="bg1"/>
                </a:solidFill>
              </a:rPr>
              <a:t> means:</a:t>
            </a:r>
          </a:p>
          <a:p>
            <a:pPr lvl="1"/>
            <a:r>
              <a:rPr lang="tr-TR" dirty="0">
                <a:solidFill>
                  <a:schemeClr val="bg1"/>
                </a:solidFill>
              </a:rPr>
              <a:t>In OpenGL: </a:t>
            </a:r>
            <a:r>
              <a:rPr lang="tr-TR" i="1" dirty="0">
                <a:solidFill>
                  <a:schemeClr val="bg1"/>
                </a:solidFill>
              </a:rPr>
              <a:t>j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>
                <a:solidFill>
                  <a:schemeClr val="bg1"/>
                </a:solidFill>
                <a:sym typeface="Wingdings" pitchFamily="2" charset="2"/>
              </a:rPr>
              <a:t> column, </a:t>
            </a:r>
            <a:r>
              <a:rPr lang="tr-TR" i="1" dirty="0">
                <a:solidFill>
                  <a:schemeClr val="bg1"/>
                </a:solidFill>
                <a:sym typeface="Wingdings" pitchFamily="2" charset="2"/>
              </a:rPr>
              <a:t>k</a:t>
            </a:r>
            <a:r>
              <a:rPr lang="tr-TR" dirty="0">
                <a:solidFill>
                  <a:schemeClr val="bg1"/>
                </a:solidFill>
                <a:sym typeface="Wingdings" pitchFamily="2" charset="2"/>
              </a:rPr>
              <a:t>  row</a:t>
            </a:r>
          </a:p>
          <a:p>
            <a:pPr lvl="1"/>
            <a:r>
              <a:rPr lang="tr-TR" dirty="0">
                <a:solidFill>
                  <a:schemeClr val="bg1"/>
                </a:solidFill>
                <a:sym typeface="Wingdings" pitchFamily="2" charset="2"/>
              </a:rPr>
              <a:t>In mathematics: </a:t>
            </a:r>
            <a:r>
              <a:rPr lang="tr-TR" i="1" dirty="0">
                <a:solidFill>
                  <a:schemeClr val="bg1"/>
                </a:solidFill>
                <a:sym typeface="Wingdings" pitchFamily="2" charset="2"/>
              </a:rPr>
              <a:t>j</a:t>
            </a:r>
            <a:r>
              <a:rPr lang="tr-TR" dirty="0">
                <a:solidFill>
                  <a:schemeClr val="bg1"/>
                </a:solidFill>
                <a:sym typeface="Wingdings" pitchFamily="2" charset="2"/>
              </a:rPr>
              <a:t>  row, </a:t>
            </a:r>
            <a:r>
              <a:rPr lang="tr-TR" i="1" dirty="0">
                <a:solidFill>
                  <a:schemeClr val="bg1"/>
                </a:solidFill>
                <a:sym typeface="Wingdings" pitchFamily="2" charset="2"/>
              </a:rPr>
              <a:t>k</a:t>
            </a:r>
            <a:r>
              <a:rPr lang="tr-TR" dirty="0">
                <a:solidFill>
                  <a:schemeClr val="bg1"/>
                </a:solidFill>
                <a:sym typeface="Wingdings" pitchFamily="2" charset="2"/>
              </a:rPr>
              <a:t>  column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Grafik 8">
            <a:extLst>
              <a:ext uri="{FF2B5EF4-FFF2-40B4-BE49-F238E27FC236}">
                <a16:creationId xmlns="" xmlns:a16="http://schemas.microsoft.com/office/drawing/2014/main" id="{DCF5ACF8-118A-4A4C-9FC5-D7BE5E4C5EF3}"/>
              </a:ext>
            </a:extLst>
          </p:cNvPr>
          <p:cNvPicPr/>
          <p:nvPr/>
        </p:nvPicPr>
        <p:blipFill>
          <a:blip r:embed="rId2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6" name="Grafik 9">
            <a:extLst>
              <a:ext uri="{FF2B5EF4-FFF2-40B4-BE49-F238E27FC236}">
                <a16:creationId xmlns="" xmlns:a16="http://schemas.microsoft.com/office/drawing/2014/main" id="{0B0937A5-2A78-416D-B510-3E1332719E5A}"/>
              </a:ext>
            </a:extLst>
          </p:cNvPr>
          <p:cNvPicPr/>
          <p:nvPr/>
        </p:nvPicPr>
        <p:blipFill>
          <a:blip r:embed="rId3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A7B83BB0-CF9E-493A-91E7-ED1F478E4E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32784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463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463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463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463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5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OpenGL Matrix Stacks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OpenGL maintains a matrix stack for transformations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Initially the </a:t>
            </a:r>
            <a:r>
              <a:rPr lang="en-US" dirty="0" err="1">
                <a:solidFill>
                  <a:schemeClr val="bg1"/>
                </a:solidFill>
              </a:rPr>
              <a:t>modelview</a:t>
            </a:r>
            <a:r>
              <a:rPr lang="en-US" dirty="0">
                <a:solidFill>
                  <a:schemeClr val="bg1"/>
                </a:solidFill>
              </a:rPr>
              <a:t> stack contains only the identity matrix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bg1"/>
                </a:solidFill>
              </a:rPr>
              <a:t>More about it:</a:t>
            </a:r>
          </a:p>
          <a:p>
            <a:pPr lvl="1">
              <a:lnSpc>
                <a:spcPct val="90000"/>
              </a:lnSpc>
            </a:pPr>
            <a:r>
              <a:rPr lang="tr-TR" dirty="0">
                <a:solidFill>
                  <a:schemeClr val="bg1"/>
                </a:solidFill>
              </a:rPr>
              <a:t>Coming soon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Grafik 8">
            <a:extLst>
              <a:ext uri="{FF2B5EF4-FFF2-40B4-BE49-F238E27FC236}">
                <a16:creationId xmlns="" xmlns:a16="http://schemas.microsoft.com/office/drawing/2014/main" id="{BF9DB398-1841-4646-BDA3-B79A1C8EE335}"/>
              </a:ext>
            </a:extLst>
          </p:cNvPr>
          <p:cNvPicPr/>
          <p:nvPr/>
        </p:nvPicPr>
        <p:blipFill>
          <a:blip r:embed="rId2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6" name="Grafik 9">
            <a:extLst>
              <a:ext uri="{FF2B5EF4-FFF2-40B4-BE49-F238E27FC236}">
                <a16:creationId xmlns="" xmlns:a16="http://schemas.microsoft.com/office/drawing/2014/main" id="{C8552901-7DEB-461F-9A9E-D3001271C6CD}"/>
              </a:ext>
            </a:extLst>
          </p:cNvPr>
          <p:cNvPicPr/>
          <p:nvPr/>
        </p:nvPicPr>
        <p:blipFill>
          <a:blip r:embed="rId3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17195B93-C5E3-44C4-8F25-6B1437AB63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415289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64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64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64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64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64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64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899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/>
              <a:t>OpenGL Transformation Routines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ffectLst/>
              </a:rPr>
              <a:t>For example, assume we want to do in the following order: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  <a:effectLst/>
              </a:rPr>
              <a:t>translate by +2, -3, +4,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  <a:effectLst/>
              </a:rPr>
              <a:t>rotate by 45</a:t>
            </a:r>
            <a:r>
              <a:rPr lang="en-US" sz="2000" baseline="30000" dirty="0">
                <a:solidFill>
                  <a:schemeClr val="bg1"/>
                </a:solidFill>
                <a:effectLst/>
              </a:rPr>
              <a:t>0</a:t>
            </a:r>
            <a:r>
              <a:rPr lang="en-US" sz="2000" dirty="0">
                <a:solidFill>
                  <a:schemeClr val="bg1"/>
                </a:solidFill>
                <a:effectLst/>
              </a:rPr>
              <a:t> around axis formed between origin and 1, 1, 1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  <a:effectLst/>
              </a:rPr>
              <a:t>scale with respect to the origin by 2 in each direction.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ffectLst/>
              </a:rPr>
              <a:t>Our code would be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effectLst/>
              </a:rPr>
              <a:t>	</a:t>
            </a:r>
            <a:r>
              <a:rPr lang="en-US" sz="2200" dirty="0" err="1">
                <a:effectLst/>
              </a:rPr>
              <a:t>glMatrixMode</a:t>
            </a:r>
            <a:r>
              <a:rPr lang="en-US" sz="2200" dirty="0">
                <a:effectLst/>
              </a:rPr>
              <a:t>(GL_MODELVIEW);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effectLst/>
              </a:rPr>
              <a:t>	</a:t>
            </a:r>
            <a:r>
              <a:rPr lang="en-US" sz="2200" dirty="0" err="1">
                <a:effectLst/>
              </a:rPr>
              <a:t>glLoadIdentity</a:t>
            </a:r>
            <a:r>
              <a:rPr lang="en-US" sz="2200" dirty="0">
                <a:effectLst/>
              </a:rPr>
              <a:t>();			     //start with identity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effectLst/>
              </a:rPr>
              <a:t>	</a:t>
            </a:r>
            <a:r>
              <a:rPr lang="en-US" sz="2200" dirty="0" err="1">
                <a:effectLst/>
              </a:rPr>
              <a:t>glScalef</a:t>
            </a:r>
            <a:r>
              <a:rPr lang="en-US" sz="2200" dirty="0">
                <a:effectLst/>
              </a:rPr>
              <a:t>(2.0,2.0,2.0);   //Note: </a:t>
            </a:r>
            <a:r>
              <a:rPr lang="en-US" sz="2200" dirty="0">
                <a:solidFill>
                  <a:srgbClr val="66FF33"/>
                </a:solidFill>
                <a:effectLst/>
              </a:rPr>
              <a:t>Start with the LAST operation</a:t>
            </a:r>
            <a:endParaRPr lang="en-US" sz="2200" dirty="0">
              <a:effectLst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effectLst/>
              </a:rPr>
              <a:t>	</a:t>
            </a:r>
            <a:r>
              <a:rPr lang="en-US" sz="2200" dirty="0" err="1">
                <a:effectLst/>
              </a:rPr>
              <a:t>glRotatef</a:t>
            </a:r>
            <a:r>
              <a:rPr lang="en-US" sz="2200" dirty="0">
                <a:effectLst/>
              </a:rPr>
              <a:t>(45.0,1.0,1.0,1.0);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effectLst/>
              </a:rPr>
              <a:t>	</a:t>
            </a:r>
            <a:r>
              <a:rPr lang="en-US" sz="2200" dirty="0" err="1">
                <a:effectLst/>
              </a:rPr>
              <a:t>glTranslatef</a:t>
            </a:r>
            <a:r>
              <a:rPr lang="en-US" sz="2200" dirty="0">
                <a:effectLst/>
              </a:rPr>
              <a:t>(2.0,-3.0, 4.0); //</a:t>
            </a:r>
            <a:r>
              <a:rPr lang="en-US" sz="2200" dirty="0">
                <a:solidFill>
                  <a:srgbClr val="66FF33"/>
                </a:solidFill>
                <a:effectLst/>
              </a:rPr>
              <a:t>End with the FIRST operation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2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Grafik 8">
            <a:extLst>
              <a:ext uri="{FF2B5EF4-FFF2-40B4-BE49-F238E27FC236}">
                <a16:creationId xmlns="" xmlns:a16="http://schemas.microsoft.com/office/drawing/2014/main" id="{75B5DA96-D9B0-449A-AA11-1DB4BC4B99AE}"/>
              </a:ext>
            </a:extLst>
          </p:cNvPr>
          <p:cNvPicPr/>
          <p:nvPr/>
        </p:nvPicPr>
        <p:blipFill>
          <a:blip r:embed="rId2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6" name="Grafik 9">
            <a:extLst>
              <a:ext uri="{FF2B5EF4-FFF2-40B4-BE49-F238E27FC236}">
                <a16:creationId xmlns="" xmlns:a16="http://schemas.microsoft.com/office/drawing/2014/main" id="{25AA5580-6F3B-45DF-8BD2-3132BB84B08E}"/>
              </a:ext>
            </a:extLst>
          </p:cNvPr>
          <p:cNvPicPr/>
          <p:nvPr/>
        </p:nvPicPr>
        <p:blipFill>
          <a:blip r:embed="rId3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22D78CEC-CB76-4C8D-87C1-9241370FD4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140761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7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67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67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67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67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763000" cy="685800"/>
          </a:xfrm>
        </p:spPr>
        <p:txBody>
          <a:bodyPr/>
          <a:lstStyle/>
          <a:p>
            <a:pPr eaLnBrk="1" hangingPunct="1"/>
            <a:r>
              <a:rPr lang="tr-TR" sz="4000" b="1" dirty="0"/>
              <a:t>OpenGL Transformation Functions</a:t>
            </a:r>
            <a:endParaRPr lang="en-US" sz="4000" b="1" dirty="0"/>
          </a:p>
        </p:txBody>
      </p:sp>
      <p:pic>
        <p:nvPicPr>
          <p:cNvPr id="88067" name="tab_07_01.jpg" descr="tab_07_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43" y="914400"/>
            <a:ext cx="7331075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E16019-109D-4631-9569-2231AAE021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Grafik 8">
            <a:extLst>
              <a:ext uri="{FF2B5EF4-FFF2-40B4-BE49-F238E27FC236}">
                <a16:creationId xmlns="" xmlns:a16="http://schemas.microsoft.com/office/drawing/2014/main" id="{3CEDCF80-7DB0-4C4B-90BD-A2A9C8CA3E34}"/>
              </a:ext>
            </a:extLst>
          </p:cNvPr>
          <p:cNvPicPr/>
          <p:nvPr/>
        </p:nvPicPr>
        <p:blipFill>
          <a:blip r:embed="rId4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6" name="Grafik 9">
            <a:extLst>
              <a:ext uri="{FF2B5EF4-FFF2-40B4-BE49-F238E27FC236}">
                <a16:creationId xmlns="" xmlns:a16="http://schemas.microsoft.com/office/drawing/2014/main" id="{22FB858E-F07B-4C2D-AB2D-7E1B315D84C1}"/>
              </a:ext>
            </a:extLst>
          </p:cNvPr>
          <p:cNvPicPr/>
          <p:nvPr/>
        </p:nvPicPr>
        <p:blipFill>
          <a:blip r:embed="rId5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A5F0ECAA-0A33-4305-82E4-061ECC5388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374803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05000"/>
            <a:ext cx="7859713" cy="4114800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2D Rotation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Rotation axis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Rotation angle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rotation point or pivot point (</a:t>
            </a:r>
            <a:r>
              <a:rPr lang="en-US" sz="2400" dirty="0" err="1">
                <a:solidFill>
                  <a:schemeClr val="bg1"/>
                </a:solidFill>
              </a:rPr>
              <a:t>x</a:t>
            </a:r>
            <a:r>
              <a:rPr lang="en-US" sz="2400" baseline="-25000" dirty="0" err="1">
                <a:solidFill>
                  <a:schemeClr val="bg1"/>
                </a:solidFill>
              </a:rPr>
              <a:t>r</a:t>
            </a:r>
            <a:r>
              <a:rPr lang="en-US" sz="2400" dirty="0" err="1">
                <a:solidFill>
                  <a:schemeClr val="bg1"/>
                </a:solidFill>
              </a:rPr>
              <a:t>,y</a:t>
            </a:r>
            <a:r>
              <a:rPr lang="en-US" sz="2400" baseline="-25000" dirty="0" err="1">
                <a:solidFill>
                  <a:schemeClr val="bg1"/>
                </a:solidFill>
              </a:rPr>
              <a:t>r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93225" name="Text Box 9"/>
          <p:cNvSpPr txBox="1">
            <a:spLocks noChangeArrowheads="1"/>
          </p:cNvSpPr>
          <p:nvPr/>
        </p:nvSpPr>
        <p:spPr bwMode="auto">
          <a:xfrm>
            <a:off x="684213" y="500697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</a:t>
            </a:r>
          </a:p>
        </p:txBody>
      </p:sp>
      <p:sp>
        <p:nvSpPr>
          <p:cNvPr id="393227" name="Text Box 11"/>
          <p:cNvSpPr txBox="1">
            <a:spLocks noChangeArrowheads="1"/>
          </p:cNvSpPr>
          <p:nvPr/>
        </p:nvSpPr>
        <p:spPr bwMode="auto">
          <a:xfrm>
            <a:off x="1620838" y="587057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</a:t>
            </a:r>
          </a:p>
        </p:txBody>
      </p:sp>
      <p:sp>
        <p:nvSpPr>
          <p:cNvPr id="393228" name="Line 12"/>
          <p:cNvSpPr>
            <a:spLocks noChangeShapeType="1"/>
          </p:cNvSpPr>
          <p:nvPr/>
        </p:nvSpPr>
        <p:spPr bwMode="auto">
          <a:xfrm flipV="1">
            <a:off x="1044575" y="3998913"/>
            <a:ext cx="0" cy="1944687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3229" name="Line 13"/>
          <p:cNvSpPr>
            <a:spLocks noChangeShapeType="1"/>
          </p:cNvSpPr>
          <p:nvPr/>
        </p:nvSpPr>
        <p:spPr bwMode="auto">
          <a:xfrm flipV="1">
            <a:off x="828675" y="5799138"/>
            <a:ext cx="2665413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3233" name="Line 17"/>
          <p:cNvSpPr>
            <a:spLocks noChangeShapeType="1"/>
          </p:cNvSpPr>
          <p:nvPr/>
        </p:nvSpPr>
        <p:spPr bwMode="auto">
          <a:xfrm>
            <a:off x="1763713" y="5294313"/>
            <a:ext cx="792162" cy="0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3234" name="Line 18"/>
          <p:cNvSpPr>
            <a:spLocks noChangeShapeType="1"/>
          </p:cNvSpPr>
          <p:nvPr/>
        </p:nvSpPr>
        <p:spPr bwMode="auto">
          <a:xfrm flipV="1">
            <a:off x="1763713" y="4719638"/>
            <a:ext cx="576262" cy="503237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3240" name="Arc 24"/>
          <p:cNvSpPr>
            <a:spLocks/>
          </p:cNvSpPr>
          <p:nvPr/>
        </p:nvSpPr>
        <p:spPr bwMode="auto">
          <a:xfrm rot="19102299" flipV="1">
            <a:off x="1836738" y="5038210"/>
            <a:ext cx="144462" cy="36933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B050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3242" name="Text Box 26"/>
          <p:cNvSpPr txBox="1">
            <a:spLocks noChangeArrowheads="1"/>
          </p:cNvSpPr>
          <p:nvPr/>
        </p:nvSpPr>
        <p:spPr bwMode="auto">
          <a:xfrm>
            <a:off x="1908175" y="4935538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B050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θ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2100"/>
            <a:ext cx="8686800" cy="1384300"/>
          </a:xfrm>
        </p:spPr>
        <p:txBody>
          <a:bodyPr/>
          <a:lstStyle/>
          <a:p>
            <a:r>
              <a:rPr lang="en-US" sz="4000" b="1" dirty="0"/>
              <a:t>Basic 2D Geometric Transformations</a:t>
            </a:r>
            <a:r>
              <a:rPr lang="tr-TR" sz="4000" b="1" dirty="0"/>
              <a:t> (cont.)</a:t>
            </a:r>
            <a:endParaRPr lang="en-US" sz="4000" b="1" dirty="0"/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2555875" y="5006975"/>
            <a:ext cx="287338" cy="288925"/>
          </a:xfrm>
          <a:prstGeom prst="rtTriangl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AutoShape 19"/>
          <p:cNvSpPr>
            <a:spLocks noChangeArrowheads="1"/>
          </p:cNvSpPr>
          <p:nvPr/>
        </p:nvSpPr>
        <p:spPr bwMode="auto">
          <a:xfrm rot="19050278">
            <a:off x="2197100" y="4359275"/>
            <a:ext cx="287338" cy="288925"/>
          </a:xfrm>
          <a:prstGeom prst="rtTriangl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 flipH="1">
            <a:off x="1675436" y="5246513"/>
            <a:ext cx="64719" cy="58737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2C9BD8-AC5C-4DD0-B6F6-A6822202BEE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20" name="Grafik 8">
            <a:extLst>
              <a:ext uri="{FF2B5EF4-FFF2-40B4-BE49-F238E27FC236}">
                <a16:creationId xmlns="" xmlns:a16="http://schemas.microsoft.com/office/drawing/2014/main" id="{58675779-9D05-434B-9B86-43E55E4D1FFB}"/>
              </a:ext>
            </a:extLst>
          </p:cNvPr>
          <p:cNvPicPr/>
          <p:nvPr/>
        </p:nvPicPr>
        <p:blipFill>
          <a:blip r:embed="rId2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21" name="Grafik 9">
            <a:extLst>
              <a:ext uri="{FF2B5EF4-FFF2-40B4-BE49-F238E27FC236}">
                <a16:creationId xmlns="" xmlns:a16="http://schemas.microsoft.com/office/drawing/2014/main" id="{86522A8B-2F9D-42AA-84E4-2D1B95765C25}"/>
              </a:ext>
            </a:extLst>
          </p:cNvPr>
          <p:cNvPicPr/>
          <p:nvPr/>
        </p:nvPicPr>
        <p:blipFill>
          <a:blip r:embed="rId3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2" name="Fußzeilenplatzhalter 1">
            <a:extLst>
              <a:ext uri="{FF2B5EF4-FFF2-40B4-BE49-F238E27FC236}">
                <a16:creationId xmlns="" xmlns:a16="http://schemas.microsoft.com/office/drawing/2014/main" id="{45BE1B91-2AC5-41F8-AEA1-E5021B32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1628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CustomShape 1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5" name="CustomShape 2"/>
          <p:cNvSpPr/>
          <p:nvPr/>
        </p:nvSpPr>
        <p:spPr>
          <a:xfrm>
            <a:off x="460080" y="380880"/>
            <a:ext cx="754308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e-DE" sz="3200" b="0" strike="noStrike" spc="-1">
                <a:solidFill>
                  <a:srgbClr val="262626"/>
                </a:solidFill>
                <a:latin typeface="Times New Roman"/>
                <a:ea typeface="DejaVu Sans"/>
              </a:rPr>
              <a:t>Next Lecture</a:t>
            </a:r>
            <a:endParaRPr lang="de-DE" sz="3200" b="0" strike="noStrike" spc="-1">
              <a:latin typeface="Arial"/>
            </a:endParaRPr>
          </a:p>
        </p:txBody>
      </p:sp>
      <p:sp>
        <p:nvSpPr>
          <p:cNvPr id="1426" name="CustomShape 3"/>
          <p:cNvSpPr/>
          <p:nvPr/>
        </p:nvSpPr>
        <p:spPr>
          <a:xfrm>
            <a:off x="307800" y="792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7" name="CustomShape 4"/>
          <p:cNvSpPr/>
          <p:nvPr/>
        </p:nvSpPr>
        <p:spPr>
          <a:xfrm>
            <a:off x="460440" y="2438280"/>
            <a:ext cx="8530560" cy="7399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algn="ctr">
              <a:lnSpc>
                <a:spcPct val="115000"/>
              </a:lnSpc>
              <a:spcBef>
                <a:spcPts val="641"/>
              </a:spcBef>
              <a:spcAft>
                <a:spcPts val="1001"/>
              </a:spcAft>
            </a:pPr>
            <a:r>
              <a:rPr lang="tr-TR" sz="3200" spc="-1" dirty="0">
                <a:solidFill>
                  <a:srgbClr val="333333"/>
                </a:solidFill>
                <a:latin typeface="Times New Roman"/>
              </a:rPr>
              <a:t>3D Geometric Transformations</a:t>
            </a:r>
            <a:endParaRPr lang="de-DE" sz="3200" spc="-1" dirty="0">
              <a:solidFill>
                <a:srgbClr val="333333"/>
              </a:solidFill>
              <a:latin typeface="Times New Roman"/>
            </a:endParaRPr>
          </a:p>
          <a:p>
            <a:pPr algn="ctr">
              <a:lnSpc>
                <a:spcPct val="115000"/>
              </a:lnSpc>
              <a:spcBef>
                <a:spcPts val="641"/>
              </a:spcBef>
              <a:spcAft>
                <a:spcPts val="1001"/>
              </a:spcAft>
            </a:pPr>
            <a:endParaRPr lang="de-DE" sz="3200" spc="-1" dirty="0">
              <a:solidFill>
                <a:srgbClr val="333333"/>
              </a:solidFill>
              <a:latin typeface="Times New Roman"/>
            </a:endParaRPr>
          </a:p>
          <a:p>
            <a:pPr algn="ctr">
              <a:lnSpc>
                <a:spcPct val="115000"/>
              </a:lnSpc>
              <a:spcBef>
                <a:spcPts val="641"/>
              </a:spcBef>
              <a:spcAft>
                <a:spcPts val="1001"/>
              </a:spcAft>
            </a:pPr>
            <a:endParaRPr lang="de-DE" sz="3200" spc="-1" dirty="0">
              <a:solidFill>
                <a:srgbClr val="333333"/>
              </a:solidFill>
              <a:latin typeface="Times New Roman"/>
            </a:endParaRPr>
          </a:p>
          <a:p>
            <a:pPr algn="ctr">
              <a:lnSpc>
                <a:spcPct val="115000"/>
              </a:lnSpc>
              <a:spcBef>
                <a:spcPts val="641"/>
              </a:spcBef>
              <a:spcAft>
                <a:spcPts val="1001"/>
              </a:spcAft>
            </a:pPr>
            <a:endParaRPr lang="de-DE" sz="3200" spc="-1" dirty="0">
              <a:solidFill>
                <a:srgbClr val="333333"/>
              </a:solidFill>
              <a:latin typeface="Times New Roman"/>
            </a:endParaRPr>
          </a:p>
          <a:p>
            <a:pPr algn="ctr">
              <a:lnSpc>
                <a:spcPct val="115000"/>
              </a:lnSpc>
              <a:spcBef>
                <a:spcPts val="641"/>
              </a:spcBef>
              <a:spcAft>
                <a:spcPts val="1001"/>
              </a:spcAft>
            </a:pPr>
            <a:endParaRPr lang="de-DE" sz="3200" spc="-1" dirty="0">
              <a:solidFill>
                <a:srgbClr val="333333"/>
              </a:solidFill>
              <a:latin typeface="Times New Roman"/>
            </a:endParaRPr>
          </a:p>
          <a:p>
            <a:pPr algn="ctr">
              <a:lnSpc>
                <a:spcPct val="115000"/>
              </a:lnSpc>
              <a:spcBef>
                <a:spcPts val="641"/>
              </a:spcBef>
              <a:spcAft>
                <a:spcPts val="1001"/>
              </a:spcAft>
            </a:pPr>
            <a:endParaRPr lang="de-DE" sz="3200" spc="-1" dirty="0">
              <a:solidFill>
                <a:srgbClr val="333333"/>
              </a:solidFill>
              <a:latin typeface="Times New Roman"/>
            </a:endParaRPr>
          </a:p>
          <a:p>
            <a:pPr algn="ctr">
              <a:lnSpc>
                <a:spcPct val="115000"/>
              </a:lnSpc>
              <a:spcBef>
                <a:spcPts val="641"/>
              </a:spcBef>
              <a:spcAft>
                <a:spcPts val="1001"/>
              </a:spcAft>
            </a:pPr>
            <a:endParaRPr lang="de-DE" sz="3200" spc="-1" dirty="0">
              <a:solidFill>
                <a:srgbClr val="333333"/>
              </a:solidFill>
              <a:latin typeface="Times New Roman"/>
            </a:endParaRPr>
          </a:p>
        </p:txBody>
      </p:sp>
      <p:sp>
        <p:nvSpPr>
          <p:cNvPr id="1428" name="CustomShape 5"/>
          <p:cNvSpPr/>
          <p:nvPr/>
        </p:nvSpPr>
        <p:spPr>
          <a:xfrm>
            <a:off x="8381880" y="6356520"/>
            <a:ext cx="761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F3C3B2F-F0CD-4985-8515-AD49FB7B0D8E}" type="slidenum">
              <a:rPr lang="de-DE" sz="1200" b="0" strike="noStrike" spc="-1">
                <a:solidFill>
                  <a:srgbClr val="6699FF"/>
                </a:solidFill>
                <a:latin typeface="Arial"/>
              </a:rPr>
              <a:pPr algn="r">
                <a:lnSpc>
                  <a:spcPct val="100000"/>
                </a:lnSpc>
              </a:pPr>
              <a:t>80</a:t>
            </a:fld>
            <a:endParaRPr lang="de-DE" sz="1200" b="0" strike="noStrike" spc="-1">
              <a:latin typeface="Arial"/>
            </a:endParaRPr>
          </a:p>
        </p:txBody>
      </p:sp>
      <p:pic>
        <p:nvPicPr>
          <p:cNvPr id="1429" name="Grafik 8"/>
          <p:cNvPicPr/>
          <p:nvPr/>
        </p:nvPicPr>
        <p:blipFill>
          <a:blip r:embed="rId4" cstate="print"/>
          <a:stretch/>
        </p:blipFill>
        <p:spPr>
          <a:xfrm>
            <a:off x="8522640" y="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1430" name="Grafik 10"/>
          <p:cNvPicPr/>
          <p:nvPr/>
        </p:nvPicPr>
        <p:blipFill>
          <a:blip r:embed="rId5" cstate="print"/>
          <a:stretch/>
        </p:blipFill>
        <p:spPr>
          <a:xfrm>
            <a:off x="0" y="0"/>
            <a:ext cx="564120" cy="564120"/>
          </a:xfrm>
          <a:prstGeom prst="rect">
            <a:avLst/>
          </a:prstGeom>
          <a:ln>
            <a:noFill/>
          </a:ln>
        </p:spPr>
      </p:pic>
      <p:pic>
        <p:nvPicPr>
          <p:cNvPr id="1431" name="Grafik 8"/>
          <p:cNvPicPr/>
          <p:nvPr/>
        </p:nvPicPr>
        <p:blipFill>
          <a:blip r:embed="rId4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1432" name="Grafik 9"/>
          <p:cNvPicPr/>
          <p:nvPr/>
        </p:nvPicPr>
        <p:blipFill>
          <a:blip r:embed="rId5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CustomShape 1"/>
          <p:cNvSpPr/>
          <p:nvPr/>
        </p:nvSpPr>
        <p:spPr>
          <a:xfrm>
            <a:off x="457200" y="277920"/>
            <a:ext cx="822888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4200" b="0" strike="noStrike" spc="-1">
                <a:solidFill>
                  <a:srgbClr val="0B0506"/>
                </a:solidFill>
                <a:latin typeface="Arial"/>
              </a:rPr>
              <a:t>References</a:t>
            </a:r>
            <a:endParaRPr lang="de-DE" sz="4200" b="0" strike="noStrike" spc="-1">
              <a:latin typeface="Arial"/>
            </a:endParaRPr>
          </a:p>
        </p:txBody>
      </p:sp>
      <p:sp>
        <p:nvSpPr>
          <p:cNvPr id="1434" name="CustomShape 2"/>
          <p:cNvSpPr/>
          <p:nvPr/>
        </p:nvSpPr>
        <p:spPr>
          <a:xfrm>
            <a:off x="228600" y="1203840"/>
            <a:ext cx="8762400" cy="557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 algn="just">
              <a:lnSpc>
                <a:spcPct val="100000"/>
              </a:lnSpc>
              <a:spcBef>
                <a:spcPts val="561"/>
              </a:spcBef>
              <a:buClr>
                <a:srgbClr val="3366CC"/>
              </a:buClr>
              <a:buSzPct val="65000"/>
              <a:buFont typeface="Wingdings" charset="2"/>
              <a:buChar char=""/>
            </a:pPr>
            <a:r>
              <a:rPr lang="de-DE" sz="2800" b="0" strike="noStrike" spc="-1" dirty="0">
                <a:solidFill>
                  <a:srgbClr val="003399"/>
                </a:solidFill>
                <a:latin typeface="Arial"/>
              </a:rPr>
              <a:t>Donald Hearn, M. Pauline Baker, Warren R. </a:t>
            </a:r>
            <a:r>
              <a:rPr lang="de-DE" sz="2800" b="0" strike="noStrike" spc="-1" dirty="0" err="1">
                <a:solidFill>
                  <a:srgbClr val="003399"/>
                </a:solidFill>
                <a:latin typeface="Arial"/>
              </a:rPr>
              <a:t>Carithers</a:t>
            </a:r>
            <a:r>
              <a:rPr lang="de-DE" sz="2800" b="0" strike="noStrike" spc="-1" dirty="0">
                <a:solidFill>
                  <a:srgbClr val="003399"/>
                </a:solidFill>
                <a:latin typeface="Arial"/>
              </a:rPr>
              <a:t>, “Computer Graphics </a:t>
            </a:r>
            <a:r>
              <a:rPr lang="de-DE" sz="2800" b="0" strike="noStrike" spc="-1" dirty="0" err="1">
                <a:solidFill>
                  <a:srgbClr val="003399"/>
                </a:solidFill>
                <a:latin typeface="Arial"/>
              </a:rPr>
              <a:t>with</a:t>
            </a:r>
            <a:r>
              <a:rPr lang="de-DE" sz="2800" b="0" strike="noStrike" spc="-1" dirty="0">
                <a:solidFill>
                  <a:srgbClr val="003399"/>
                </a:solidFill>
                <a:latin typeface="Arial"/>
              </a:rPr>
              <a:t> OpenGL, 4th Edition”; Pearson, 2011</a:t>
            </a:r>
            <a:endParaRPr lang="de-DE" sz="2800" b="0" strike="noStrike" spc="-1" dirty="0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561"/>
              </a:spcBef>
              <a:buClr>
                <a:srgbClr val="3366CC"/>
              </a:buClr>
              <a:buSzPct val="65000"/>
              <a:buFont typeface="Wingdings" charset="2"/>
              <a:buChar char=""/>
            </a:pPr>
            <a:r>
              <a:rPr lang="de-DE" sz="2800" b="0" strike="noStrike" spc="-1" dirty="0" err="1">
                <a:solidFill>
                  <a:srgbClr val="003399"/>
                </a:solidFill>
                <a:latin typeface="Arial"/>
              </a:rPr>
              <a:t>Sumanta</a:t>
            </a:r>
            <a:r>
              <a:rPr lang="de-DE" sz="2800" b="0" strike="noStrike" spc="-1" dirty="0">
                <a:solidFill>
                  <a:srgbClr val="003399"/>
                </a:solidFill>
                <a:latin typeface="Arial"/>
              </a:rPr>
              <a:t> Guha, “Computer Graphics Through OpenGL: </a:t>
            </a:r>
            <a:r>
              <a:rPr lang="de-DE" sz="2800" b="0" strike="noStrike" spc="-1" dirty="0" err="1">
                <a:solidFill>
                  <a:srgbClr val="003399"/>
                </a:solidFill>
                <a:latin typeface="Arial"/>
              </a:rPr>
              <a:t>From</a:t>
            </a:r>
            <a:r>
              <a:rPr lang="de-DE" sz="2800" b="0" strike="noStrike" spc="-1" dirty="0">
                <a:solidFill>
                  <a:srgbClr val="003399"/>
                </a:solidFill>
                <a:latin typeface="Arial"/>
              </a:rPr>
              <a:t> Theory </a:t>
            </a:r>
            <a:r>
              <a:rPr lang="de-DE" sz="2800" b="0" strike="noStrike" spc="-1" dirty="0" err="1">
                <a:solidFill>
                  <a:srgbClr val="003399"/>
                </a:solidFill>
                <a:latin typeface="Arial"/>
              </a:rPr>
              <a:t>to</a:t>
            </a:r>
            <a:r>
              <a:rPr lang="de-DE" sz="2800" b="0" strike="noStrike" spc="-1" dirty="0">
                <a:solidFill>
                  <a:srgbClr val="003399"/>
                </a:solidFill>
                <a:latin typeface="Arial"/>
              </a:rPr>
              <a:t> Experiments”, CRC Press, 2010</a:t>
            </a:r>
            <a:endParaRPr lang="de-DE" sz="2800" b="0" strike="noStrike" spc="-1" dirty="0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581"/>
              </a:spcBef>
              <a:buClr>
                <a:srgbClr val="3366CC"/>
              </a:buClr>
              <a:buSzPct val="65000"/>
              <a:buFont typeface="Wingdings" charset="2"/>
              <a:buChar char=""/>
            </a:pPr>
            <a:r>
              <a:rPr lang="de-DE" sz="2900" b="0" strike="noStrike" spc="-1" dirty="0">
                <a:solidFill>
                  <a:srgbClr val="003399"/>
                </a:solidFill>
                <a:latin typeface="Arial"/>
              </a:rPr>
              <a:t>Edward Angel, “Interactive Computer Graphics. A Top-Down Approach </a:t>
            </a:r>
            <a:r>
              <a:rPr lang="de-DE" sz="2900" b="0" strike="noStrike" spc="-1" dirty="0" err="1">
                <a:solidFill>
                  <a:srgbClr val="003399"/>
                </a:solidFill>
                <a:latin typeface="Arial"/>
              </a:rPr>
              <a:t>Using</a:t>
            </a:r>
            <a:r>
              <a:rPr lang="de-DE" sz="2900" b="0" strike="noStrike" spc="-1" dirty="0">
                <a:solidFill>
                  <a:srgbClr val="003399"/>
                </a:solidFill>
                <a:latin typeface="Arial"/>
              </a:rPr>
              <a:t> OpenGL”, Addison-Wesley, 2005</a:t>
            </a:r>
            <a:endParaRPr lang="de-DE" sz="2900" b="0" strike="noStrike" spc="-1" dirty="0">
              <a:latin typeface="Arial"/>
            </a:endParaRPr>
          </a:p>
        </p:txBody>
      </p:sp>
      <p:sp>
        <p:nvSpPr>
          <p:cNvPr id="1435" name="CustomShape 3"/>
          <p:cNvSpPr/>
          <p:nvPr/>
        </p:nvSpPr>
        <p:spPr>
          <a:xfrm>
            <a:off x="8381880" y="6356520"/>
            <a:ext cx="761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D925B17-792F-4A37-814B-2B19E8163974}" type="slidenum">
              <a:rPr lang="de-DE" sz="1200" b="0" strike="noStrike" spc="-1">
                <a:solidFill>
                  <a:srgbClr val="6699FF"/>
                </a:solidFill>
                <a:latin typeface="Arial"/>
              </a:rPr>
              <a:pPr algn="r">
                <a:lnSpc>
                  <a:spcPct val="100000"/>
                </a:lnSpc>
              </a:pPr>
              <a:t>81</a:t>
            </a:fld>
            <a:endParaRPr lang="de-DE" sz="1200" b="0" strike="noStrike" spc="-1">
              <a:latin typeface="Arial"/>
            </a:endParaRPr>
          </a:p>
        </p:txBody>
      </p:sp>
      <p:pic>
        <p:nvPicPr>
          <p:cNvPr id="1436" name="Grafik 5"/>
          <p:cNvPicPr/>
          <p:nvPr/>
        </p:nvPicPr>
        <p:blipFill>
          <a:blip r:embed="rId2" cstate="print"/>
          <a:stretch/>
        </p:blipFill>
        <p:spPr>
          <a:xfrm>
            <a:off x="8522640" y="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1437" name="Grafik 6"/>
          <p:cNvPicPr/>
          <p:nvPr/>
        </p:nvPicPr>
        <p:blipFill>
          <a:blip r:embed="rId3" cstate="print"/>
          <a:stretch/>
        </p:blipFill>
        <p:spPr>
          <a:xfrm>
            <a:off x="0" y="0"/>
            <a:ext cx="564120" cy="564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05000"/>
            <a:ext cx="7859713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2D Rotation</a:t>
            </a:r>
          </a:p>
          <a:p>
            <a:pPr lvl="1">
              <a:lnSpc>
                <a:spcPct val="90000"/>
              </a:lnSpc>
            </a:pPr>
            <a:r>
              <a:rPr lang="tr-TR" sz="2400" dirty="0">
                <a:solidFill>
                  <a:schemeClr val="bg1"/>
                </a:solidFill>
              </a:rPr>
              <a:t>If</a:t>
            </a:r>
            <a:r>
              <a:rPr lang="en-US" sz="2400" dirty="0">
                <a:solidFill>
                  <a:schemeClr val="bg1"/>
                </a:solidFill>
              </a:rPr>
              <a:t> θ </a:t>
            </a:r>
            <a:r>
              <a:rPr lang="tr-TR" sz="2400" dirty="0">
                <a:solidFill>
                  <a:schemeClr val="bg1"/>
                </a:solidFill>
              </a:rPr>
              <a:t>is positive </a:t>
            </a:r>
            <a:r>
              <a:rPr lang="tr-TR" sz="2400" dirty="0">
                <a:solidFill>
                  <a:schemeClr val="bg1"/>
                </a:solidFill>
                <a:sym typeface="Wingdings" pitchFamily="2" charset="2"/>
              </a:rPr>
              <a:t> counterclockwise rotation</a:t>
            </a:r>
          </a:p>
          <a:p>
            <a:pPr lvl="1">
              <a:lnSpc>
                <a:spcPct val="90000"/>
              </a:lnSpc>
            </a:pPr>
            <a:r>
              <a:rPr lang="tr-TR" sz="2400" dirty="0">
                <a:solidFill>
                  <a:schemeClr val="bg1"/>
                </a:solidFill>
              </a:rPr>
              <a:t>If </a:t>
            </a:r>
            <a:r>
              <a:rPr lang="en-US" sz="2400" dirty="0">
                <a:solidFill>
                  <a:schemeClr val="bg1"/>
                </a:solidFill>
              </a:rPr>
              <a:t>θ </a:t>
            </a:r>
            <a:r>
              <a:rPr lang="tr-TR" sz="2400" dirty="0">
                <a:solidFill>
                  <a:schemeClr val="bg1"/>
                </a:solidFill>
              </a:rPr>
              <a:t>is negative </a:t>
            </a:r>
            <a:r>
              <a:rPr lang="tr-TR" sz="2400" dirty="0">
                <a:solidFill>
                  <a:schemeClr val="bg1"/>
                </a:solidFill>
                <a:sym typeface="Wingdings" pitchFamily="2" charset="2"/>
              </a:rPr>
              <a:t> clockwise rotation</a:t>
            </a:r>
            <a:endParaRPr lang="en-US" sz="24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tr-TR" sz="2400" dirty="0">
                <a:solidFill>
                  <a:schemeClr val="bg1"/>
                </a:solidFill>
              </a:rPr>
              <a:t>Remember:</a:t>
            </a:r>
          </a:p>
          <a:p>
            <a:pPr lvl="2">
              <a:lnSpc>
                <a:spcPct val="90000"/>
              </a:lnSpc>
            </a:pPr>
            <a:r>
              <a:rPr lang="en-US" sz="2000" i="1" dirty="0" err="1">
                <a:solidFill>
                  <a:schemeClr val="bg1"/>
                </a:solidFill>
              </a:rPr>
              <a:t>cos</a:t>
            </a:r>
            <a:r>
              <a:rPr lang="en-US" sz="2000" i="1" dirty="0">
                <a:solidFill>
                  <a:schemeClr val="bg1"/>
                </a:solidFill>
              </a:rPr>
              <a:t>(</a:t>
            </a:r>
            <a:r>
              <a:rPr lang="tr-TR" sz="2000" i="1" dirty="0">
                <a:solidFill>
                  <a:schemeClr val="bg1"/>
                </a:solidFill>
              </a:rPr>
              <a:t>a </a:t>
            </a:r>
            <a:r>
              <a:rPr lang="en-US" sz="2000" i="1" dirty="0">
                <a:solidFill>
                  <a:schemeClr val="bg1"/>
                </a:solidFill>
              </a:rPr>
              <a:t>+</a:t>
            </a:r>
            <a:r>
              <a:rPr lang="tr-TR" sz="2000" i="1" dirty="0">
                <a:solidFill>
                  <a:schemeClr val="bg1"/>
                </a:solidFill>
              </a:rPr>
              <a:t> b</a:t>
            </a:r>
            <a:r>
              <a:rPr lang="en-US" sz="2000" i="1" dirty="0">
                <a:solidFill>
                  <a:schemeClr val="bg1"/>
                </a:solidFill>
              </a:rPr>
              <a:t>) = </a:t>
            </a:r>
            <a:r>
              <a:rPr lang="en-US" sz="2000" i="1" dirty="0" err="1">
                <a:solidFill>
                  <a:schemeClr val="bg1"/>
                </a:solidFill>
              </a:rPr>
              <a:t>cos</a:t>
            </a:r>
            <a:r>
              <a:rPr lang="en-US" sz="2000" i="1" dirty="0">
                <a:solidFill>
                  <a:schemeClr val="bg1"/>
                </a:solidFill>
              </a:rPr>
              <a:t> </a:t>
            </a:r>
            <a:r>
              <a:rPr lang="tr-TR" sz="2000" i="1" dirty="0">
                <a:solidFill>
                  <a:schemeClr val="bg1"/>
                </a:solidFill>
              </a:rPr>
              <a:t>a</a:t>
            </a:r>
            <a:r>
              <a:rPr lang="en-US" sz="2000" i="1" dirty="0">
                <a:solidFill>
                  <a:schemeClr val="bg1"/>
                </a:solidFill>
              </a:rPr>
              <a:t> </a:t>
            </a:r>
            <a:r>
              <a:rPr lang="en-US" sz="2000" i="1" dirty="0" err="1">
                <a:solidFill>
                  <a:schemeClr val="bg1"/>
                </a:solidFill>
              </a:rPr>
              <a:t>cos</a:t>
            </a:r>
            <a:r>
              <a:rPr lang="en-US" sz="2000" i="1" dirty="0">
                <a:solidFill>
                  <a:schemeClr val="bg1"/>
                </a:solidFill>
              </a:rPr>
              <a:t> </a:t>
            </a:r>
            <a:r>
              <a:rPr lang="tr-TR" sz="2000" i="1" dirty="0">
                <a:solidFill>
                  <a:schemeClr val="bg1"/>
                </a:solidFill>
              </a:rPr>
              <a:t>b</a:t>
            </a:r>
            <a:r>
              <a:rPr lang="en-US" sz="2000" i="1" dirty="0">
                <a:solidFill>
                  <a:schemeClr val="bg1"/>
                </a:solidFill>
              </a:rPr>
              <a:t> - sin </a:t>
            </a:r>
            <a:r>
              <a:rPr lang="tr-TR" sz="2000" i="1" dirty="0">
                <a:solidFill>
                  <a:schemeClr val="bg1"/>
                </a:solidFill>
              </a:rPr>
              <a:t>a</a:t>
            </a:r>
            <a:r>
              <a:rPr lang="en-US" sz="2000" i="1" dirty="0">
                <a:solidFill>
                  <a:schemeClr val="bg1"/>
                </a:solidFill>
              </a:rPr>
              <a:t> sin </a:t>
            </a:r>
            <a:r>
              <a:rPr lang="tr-TR" sz="2000" i="1" dirty="0">
                <a:solidFill>
                  <a:schemeClr val="bg1"/>
                </a:solidFill>
              </a:rPr>
              <a:t>b</a:t>
            </a:r>
          </a:p>
          <a:p>
            <a:pPr lvl="2">
              <a:lnSpc>
                <a:spcPct val="90000"/>
              </a:lnSpc>
            </a:pPr>
            <a:r>
              <a:rPr lang="en-US" sz="2000" i="1" dirty="0" err="1">
                <a:solidFill>
                  <a:schemeClr val="bg1"/>
                </a:solidFill>
              </a:rPr>
              <a:t>cos</a:t>
            </a:r>
            <a:r>
              <a:rPr lang="en-US" sz="2000" i="1" dirty="0">
                <a:solidFill>
                  <a:schemeClr val="bg1"/>
                </a:solidFill>
              </a:rPr>
              <a:t>(</a:t>
            </a:r>
            <a:r>
              <a:rPr lang="tr-TR" sz="2000" i="1" dirty="0">
                <a:solidFill>
                  <a:schemeClr val="bg1"/>
                </a:solidFill>
              </a:rPr>
              <a:t>a - b</a:t>
            </a:r>
            <a:r>
              <a:rPr lang="en-US" sz="2000" i="1" dirty="0">
                <a:solidFill>
                  <a:schemeClr val="bg1"/>
                </a:solidFill>
              </a:rPr>
              <a:t>) = </a:t>
            </a:r>
            <a:r>
              <a:rPr lang="en-US" sz="2000" i="1" dirty="0" err="1">
                <a:solidFill>
                  <a:schemeClr val="bg1"/>
                </a:solidFill>
              </a:rPr>
              <a:t>cos</a:t>
            </a:r>
            <a:r>
              <a:rPr lang="en-US" sz="2000" i="1" dirty="0">
                <a:solidFill>
                  <a:schemeClr val="bg1"/>
                </a:solidFill>
              </a:rPr>
              <a:t> </a:t>
            </a:r>
            <a:r>
              <a:rPr lang="tr-TR" sz="2000" i="1" dirty="0">
                <a:solidFill>
                  <a:schemeClr val="bg1"/>
                </a:solidFill>
              </a:rPr>
              <a:t>a</a:t>
            </a:r>
            <a:r>
              <a:rPr lang="en-US" sz="2000" i="1" dirty="0">
                <a:solidFill>
                  <a:schemeClr val="bg1"/>
                </a:solidFill>
              </a:rPr>
              <a:t> </a:t>
            </a:r>
            <a:r>
              <a:rPr lang="tr-TR" sz="2000" i="1" dirty="0">
                <a:solidFill>
                  <a:schemeClr val="bg1"/>
                </a:solidFill>
              </a:rPr>
              <a:t>sin</a:t>
            </a:r>
            <a:r>
              <a:rPr lang="en-US" sz="2000" i="1" dirty="0">
                <a:solidFill>
                  <a:schemeClr val="bg1"/>
                </a:solidFill>
              </a:rPr>
              <a:t> </a:t>
            </a:r>
            <a:r>
              <a:rPr lang="tr-TR" sz="2000" i="1" dirty="0">
                <a:solidFill>
                  <a:schemeClr val="bg1"/>
                </a:solidFill>
              </a:rPr>
              <a:t>b</a:t>
            </a:r>
            <a:r>
              <a:rPr lang="en-US" sz="2000" i="1" dirty="0">
                <a:solidFill>
                  <a:schemeClr val="bg1"/>
                </a:solidFill>
              </a:rPr>
              <a:t> </a:t>
            </a:r>
            <a:r>
              <a:rPr lang="tr-TR" sz="2000" i="1" dirty="0">
                <a:solidFill>
                  <a:schemeClr val="bg1"/>
                </a:solidFill>
              </a:rPr>
              <a:t>+</a:t>
            </a:r>
            <a:r>
              <a:rPr lang="en-US" sz="2000" i="1" dirty="0">
                <a:solidFill>
                  <a:schemeClr val="bg1"/>
                </a:solidFill>
              </a:rPr>
              <a:t> sin </a:t>
            </a:r>
            <a:r>
              <a:rPr lang="tr-TR" sz="2000" i="1" dirty="0">
                <a:solidFill>
                  <a:schemeClr val="bg1"/>
                </a:solidFill>
              </a:rPr>
              <a:t>a</a:t>
            </a:r>
            <a:r>
              <a:rPr lang="en-US" sz="2000" i="1" dirty="0">
                <a:solidFill>
                  <a:schemeClr val="bg1"/>
                </a:solidFill>
              </a:rPr>
              <a:t> </a:t>
            </a:r>
            <a:r>
              <a:rPr lang="tr-TR" sz="2000" i="1" dirty="0">
                <a:solidFill>
                  <a:schemeClr val="bg1"/>
                </a:solidFill>
              </a:rPr>
              <a:t>cos</a:t>
            </a:r>
            <a:r>
              <a:rPr lang="en-US" sz="2000" i="1" dirty="0">
                <a:solidFill>
                  <a:schemeClr val="bg1"/>
                </a:solidFill>
              </a:rPr>
              <a:t> </a:t>
            </a:r>
            <a:r>
              <a:rPr lang="tr-TR" sz="2000" i="1" dirty="0">
                <a:solidFill>
                  <a:schemeClr val="bg1"/>
                </a:solidFill>
              </a:rPr>
              <a:t>b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2100"/>
            <a:ext cx="8686800" cy="1384300"/>
          </a:xfrm>
        </p:spPr>
        <p:txBody>
          <a:bodyPr/>
          <a:lstStyle/>
          <a:p>
            <a:r>
              <a:rPr lang="en-US" sz="4000" b="1" dirty="0"/>
              <a:t>Basic 2D Geometric Transformations</a:t>
            </a:r>
            <a:r>
              <a:rPr lang="tr-TR" sz="4000" b="1" dirty="0"/>
              <a:t> (cont.)</a:t>
            </a:r>
            <a:endParaRPr lang="en-US" sz="4000" b="1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2C9BD8-AC5C-4DD0-B6F6-A6822202BEE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Grafik 8">
            <a:extLst>
              <a:ext uri="{FF2B5EF4-FFF2-40B4-BE49-F238E27FC236}">
                <a16:creationId xmlns="" xmlns:a16="http://schemas.microsoft.com/office/drawing/2014/main" id="{366B71BF-EECC-45EA-AC62-296F52235E35}"/>
              </a:ext>
            </a:extLst>
          </p:cNvPr>
          <p:cNvPicPr/>
          <p:nvPr/>
        </p:nvPicPr>
        <p:blipFill>
          <a:blip r:embed="rId2" cstate="print"/>
          <a:stretch/>
        </p:blipFill>
        <p:spPr>
          <a:xfrm>
            <a:off x="8523000" y="360"/>
            <a:ext cx="620640" cy="620640"/>
          </a:xfrm>
          <a:prstGeom prst="rect">
            <a:avLst/>
          </a:prstGeom>
          <a:ln>
            <a:noFill/>
          </a:ln>
        </p:spPr>
      </p:pic>
      <p:pic>
        <p:nvPicPr>
          <p:cNvPr id="7" name="Grafik 9">
            <a:extLst>
              <a:ext uri="{FF2B5EF4-FFF2-40B4-BE49-F238E27FC236}">
                <a16:creationId xmlns="" xmlns:a16="http://schemas.microsoft.com/office/drawing/2014/main" id="{63C1BE6E-77D7-4378-B408-C755BC227354}"/>
              </a:ext>
            </a:extLst>
          </p:cNvPr>
          <p:cNvPicPr/>
          <p:nvPr/>
        </p:nvPicPr>
        <p:blipFill>
          <a:blip r:embed="rId3" cstate="print"/>
          <a:stretch/>
        </p:blipFill>
        <p:spPr>
          <a:xfrm>
            <a:off x="360" y="360"/>
            <a:ext cx="564120" cy="564120"/>
          </a:xfrm>
          <a:prstGeom prst="rect">
            <a:avLst/>
          </a:prstGeom>
          <a:ln>
            <a:noFill/>
          </a:ln>
        </p:spPr>
      </p:pic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58F1A437-88E0-4672-8F81-26B910D50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2D Geometric Transformations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34579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Edge">
  <a:themeElements>
    <a:clrScheme name="1_Edge 2">
      <a:dk1>
        <a:srgbClr val="333333"/>
      </a:dk1>
      <a:lt1>
        <a:srgbClr val="CCCCFF"/>
      </a:lt1>
      <a:dk2>
        <a:srgbClr val="0B0506"/>
      </a:dk2>
      <a:lt2>
        <a:srgbClr val="FFFFFF"/>
      </a:lt2>
      <a:accent1>
        <a:srgbClr val="3366CC"/>
      </a:accent1>
      <a:accent2>
        <a:srgbClr val="3333CC"/>
      </a:accent2>
      <a:accent3>
        <a:srgbClr val="AAAAAA"/>
      </a:accent3>
      <a:accent4>
        <a:srgbClr val="AEAEDA"/>
      </a:accent4>
      <a:accent5>
        <a:srgbClr val="ADB8E2"/>
      </a:accent5>
      <a:accent6>
        <a:srgbClr val="2D2DB9"/>
      </a:accent6>
      <a:hlink>
        <a:srgbClr val="808080"/>
      </a:hlink>
      <a:folHlink>
        <a:srgbClr val="666633"/>
      </a:folHlink>
    </a:clrScheme>
    <a:fontScheme name="1_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10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11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</TotalTime>
  <Words>3292</Words>
  <Application>Microsoft Office PowerPoint</Application>
  <PresentationFormat>On-screen Show (4:3)</PresentationFormat>
  <Paragraphs>724</Paragraphs>
  <Slides>81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81</vt:i4>
      </vt:variant>
    </vt:vector>
  </HeadingPairs>
  <TitlesOfParts>
    <vt:vector size="87" baseType="lpstr">
      <vt:lpstr>Office Theme</vt:lpstr>
      <vt:lpstr>Office Theme</vt:lpstr>
      <vt:lpstr>Office Theme</vt:lpstr>
      <vt:lpstr>2_Edge</vt:lpstr>
      <vt:lpstr>Formel</vt:lpstr>
      <vt:lpstr>Equation</vt:lpstr>
      <vt:lpstr>Slide 1</vt:lpstr>
      <vt:lpstr>Objectives</vt:lpstr>
      <vt:lpstr>Objectives (cont.)</vt:lpstr>
      <vt:lpstr>Geometric Transformations</vt:lpstr>
      <vt:lpstr>Basic 2D Geometric Transformations</vt:lpstr>
      <vt:lpstr>Basic 2D Geometric Transformations (cont.)</vt:lpstr>
      <vt:lpstr>2D Translation Routine</vt:lpstr>
      <vt:lpstr>Basic 2D Geometric Transformations (cont.)</vt:lpstr>
      <vt:lpstr>Basic 2D Geometric Transformations (cont.)</vt:lpstr>
      <vt:lpstr>Basic 2D Geometric Transformations (cont.)</vt:lpstr>
      <vt:lpstr>Basic 2D Geometric Transformations</vt:lpstr>
      <vt:lpstr>Basic 2D Geometric Transformations (cont.)</vt:lpstr>
      <vt:lpstr>2D Rotation Routine</vt:lpstr>
      <vt:lpstr>Basic 2D Geometric Transformations (cont.)</vt:lpstr>
      <vt:lpstr>Basic 2D Geometric Transformations (cont.)</vt:lpstr>
      <vt:lpstr>Basic 2D Geometric Transformations (cont.)</vt:lpstr>
      <vt:lpstr>Basic 2D Geometric Transformations (cont.)</vt:lpstr>
      <vt:lpstr>2D Scaling Routine</vt:lpstr>
      <vt:lpstr>Matrix Representations and Homogeneous Coordinates</vt:lpstr>
      <vt:lpstr>Matrix Representations and Homogeneous Coordinates (cont.)</vt:lpstr>
      <vt:lpstr>Matrix Representations and Homogeneous Coordinates (cont.)</vt:lpstr>
      <vt:lpstr>Matrix Representations and Homogeneous Coordinates (cont.)</vt:lpstr>
      <vt:lpstr>Matrix Representations and Homogeneous Coordinates (cont.)</vt:lpstr>
      <vt:lpstr>Matrix Representations and Homogeneous Coordinates (cont.)</vt:lpstr>
      <vt:lpstr>Matrix Representations and Homogeneous Coordinates (cont.)</vt:lpstr>
      <vt:lpstr>Matrix Representations and Homogeneous Coordinates (cont.)</vt:lpstr>
      <vt:lpstr>Inverse Transformations</vt:lpstr>
      <vt:lpstr>Inverse Transformations (cont.)</vt:lpstr>
      <vt:lpstr>Inverse Transformations (cont.)</vt:lpstr>
      <vt:lpstr>Inverse Transformations (cont.)</vt:lpstr>
      <vt:lpstr>2D Composite Transformations</vt:lpstr>
      <vt:lpstr>2D Composite Transformations (cont.)</vt:lpstr>
      <vt:lpstr>2D Composite Transformations (cont.)</vt:lpstr>
      <vt:lpstr>2D Composite Transformations (cont.)</vt:lpstr>
      <vt:lpstr>Slide 35</vt:lpstr>
      <vt:lpstr>General Pivot Point Rotation</vt:lpstr>
      <vt:lpstr>Slide 37</vt:lpstr>
      <vt:lpstr>2D Composite Transformations (cont.)</vt:lpstr>
      <vt:lpstr>General Fixed Point Scaling</vt:lpstr>
      <vt:lpstr>General Fixed Point  Scaling (cont.)</vt:lpstr>
      <vt:lpstr>Slide 41</vt:lpstr>
      <vt:lpstr>2D Composite Transformations (cont.)</vt:lpstr>
      <vt:lpstr>General 2D Scaling Directions</vt:lpstr>
      <vt:lpstr>General 2D Scaling Directions (cont.)</vt:lpstr>
      <vt:lpstr>2D Composite Transformations (cont.)</vt:lpstr>
      <vt:lpstr>2D Composite Transformations (cont.)</vt:lpstr>
      <vt:lpstr>Reversing the order</vt:lpstr>
      <vt:lpstr>Other 2D Transformations</vt:lpstr>
      <vt:lpstr>Slide 49</vt:lpstr>
      <vt:lpstr>Other 2D Transformations (cont.)</vt:lpstr>
      <vt:lpstr>Slide 51</vt:lpstr>
      <vt:lpstr>Slide 52</vt:lpstr>
      <vt:lpstr>Slide 53</vt:lpstr>
      <vt:lpstr>Other 2D Transformations (cont.)</vt:lpstr>
      <vt:lpstr>Other 2D Transformations (cont.)</vt:lpstr>
      <vt:lpstr>Other 2D Transformations (cont.)</vt:lpstr>
      <vt:lpstr>Example</vt:lpstr>
      <vt:lpstr>Other 2D Transformations (cont.)</vt:lpstr>
      <vt:lpstr>Example</vt:lpstr>
      <vt:lpstr>Slide 60</vt:lpstr>
      <vt:lpstr>Transformation Between Coordinate Systems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OpenGL Geometric Transformation Functions</vt:lpstr>
      <vt:lpstr>Basic OpenGL Geometric Transformations</vt:lpstr>
      <vt:lpstr>Basic OpenGL Geometric Transformations (cont.)</vt:lpstr>
      <vt:lpstr>OpenGL Matrix Operations</vt:lpstr>
      <vt:lpstr>OpenGL Matrix Operations</vt:lpstr>
      <vt:lpstr>OpenGL Matrix Operations (cont.)</vt:lpstr>
      <vt:lpstr>OpenGL Matrix Operations (cont.)</vt:lpstr>
      <vt:lpstr>OpenGL Matrix Stacks</vt:lpstr>
      <vt:lpstr>OpenGL Transformation Routines</vt:lpstr>
      <vt:lpstr>OpenGL Transformation Functions</vt:lpstr>
      <vt:lpstr>Slide 80</vt:lpstr>
      <vt:lpstr>Slide 81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Mohmaed</dc:creator>
  <cp:lastModifiedBy>compaq</cp:lastModifiedBy>
  <cp:revision>519</cp:revision>
  <dcterms:created xsi:type="dcterms:W3CDTF">2006-08-16T00:00:00Z</dcterms:created>
  <dcterms:modified xsi:type="dcterms:W3CDTF">2021-01-20T05:45:45Z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149</vt:i4>
  </property>
</Properties>
</file>