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Roboto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Roboto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Roboto-italic.fntdata"/><Relationship Id="rId21" Type="http://schemas.openxmlformats.org/officeDocument/2006/relationships/slide" Target="slides/slide16.xml"/><Relationship Id="rId65" Type="http://schemas.openxmlformats.org/officeDocument/2006/relationships/font" Target="fonts/Robo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font" Target="fonts/Roboto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cf807594f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cf807594f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cf807594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cf807594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cf807594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cf807594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cf807594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cf80759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cf807594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cf807594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cf807594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9cf807594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cf807594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cf807594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cf807594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cf807594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cf807594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cf807594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cf807594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cf807594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3e50eebe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3e50eebe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cf807594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9cf807594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cf807594f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cf807594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cf807594f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9cf807594f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cf807594f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cf807594f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cf807594f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cf807594f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cf807594f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cf807594f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cf807594f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cf807594f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cf807594f_1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cf807594f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3a3dc0a7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3a3dc0a7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3a3dc0a7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3a3dc0a7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3e50eebe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3e50eebe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a3a3dc0a7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a3a3dc0a7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9cf807594f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9cf807594f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9cf807594f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9cf807594f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9cf807594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9cf807594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9cf807594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9cf807594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9cf807594f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9cf807594f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9cf807594f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9cf807594f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3a3dc0a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3a3dc0a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a3a3dc0a7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a3a3dc0a7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cf807594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cf807594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a3a3dc0a7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a3a3dc0a7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a3a3dc0a7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a3a3dc0a7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9cf807594f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9cf807594f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a39cf54b7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a39cf54b7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a39cf54b7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a39cf54b7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a39cf54b7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a39cf54b7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39cf54b7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39cf54b7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9cf807594f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9cf807594f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9d328a2f7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9d328a2f7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9d328a2f7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9d328a2f7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3e50eebe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3e50eebe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9d328a2f7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9d328a2f7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9d328a2f7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9d328a2f7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9cf807594f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9cf807594f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9cf807594f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9cf807594f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9cf807594f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9cf807594f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9cf807594f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9cf807594f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9cf807594f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9cf807594f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9cf807594f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9cf807594f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9cf807594f_1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9cf807594f_1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cf80759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cf80759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3e50eebe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3e50eebe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cf807594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cf80759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cf807594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cf80759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12.png"/><Relationship Id="rId8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Relationship Id="rId5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7.png"/><Relationship Id="rId4" Type="http://schemas.openxmlformats.org/officeDocument/2006/relationships/image" Target="../media/image44.png"/><Relationship Id="rId5" Type="http://schemas.openxmlformats.org/officeDocument/2006/relationships/image" Target="../media/image5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29500" y="1113775"/>
            <a:ext cx="6820200" cy="20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Optimisation of university space based on a supply and demand analysis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0950" y="3065650"/>
            <a:ext cx="6957300" cy="8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case study on staff meeting rooms and student toilet facilities on campus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"/>
            <a:ext cx="999625" cy="9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7095625" y="4031230"/>
            <a:ext cx="19419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Abhinav Sharma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Advait Deshpande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Xinyi Xu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Yanming Wang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7595425" y="3744425"/>
            <a:ext cx="8193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Group 3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22956" y="4716169"/>
            <a:ext cx="12207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MAST90107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ctrTitle"/>
          </p:nvPr>
        </p:nvSpPr>
        <p:spPr>
          <a:xfrm>
            <a:off x="393250" y="455250"/>
            <a:ext cx="8222100" cy="6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Related Work</a:t>
            </a:r>
            <a:endParaRPr sz="3700"/>
          </a:p>
        </p:txBody>
      </p:sp>
      <p:sp>
        <p:nvSpPr>
          <p:cNvPr id="157" name="Google Shape;157;p22"/>
          <p:cNvSpPr txBox="1"/>
          <p:nvPr>
            <p:ph idx="1" type="subTitle"/>
          </p:nvPr>
        </p:nvSpPr>
        <p:spPr>
          <a:xfrm>
            <a:off x="460950" y="1118726"/>
            <a:ext cx="8222100" cy="3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Informative Path Planning (IPP) Problems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Randomized algorithm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for informative path planning with budget constraints - Arora, S. and Scherer, S. 2017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The Orienteering Problem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- Bruce L. Golden, Larry Levy, and Rakesh Vohra, 1987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Correlated Orienteering Problem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- Jingjin Yu, Mac Schwager and Daniela Rus, 2014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Informative Path Planning for Mobile Sensing with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Reinforcement Learning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- Wei, Y.; and Zheng, R. 2020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Min-Max Heaps and Generalized Priority Queues - Atkinson, M. D. 1986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Clustering Method Based on K-Means Algorithm - Youguo Li, 2012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Objectives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11700" y="1229875"/>
            <a:ext cx="8520600" cy="15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ropose an </a:t>
            </a:r>
            <a:r>
              <a:rPr b="1" lang="en"/>
              <a:t>optimization of university space</a:t>
            </a:r>
            <a:r>
              <a:rPr lang="en"/>
              <a:t> based on a supply and demand analysis specific to staff meeting rooms and student toilet facilities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Analyze</a:t>
            </a:r>
            <a:r>
              <a:rPr lang="en"/>
              <a:t> the spatial data, employee data, timetabling data, and meetings held data to advise if supply meets the demand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229425" y="4821918"/>
            <a:ext cx="18108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Description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663675" y="2908700"/>
            <a:ext cx="2474400" cy="1056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 propose an optimization of current university space for using supply-demand effectively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4404850" y="2908700"/>
            <a:ext cx="2616900" cy="1056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aimed at devising solutions that can efficiently use the current supply of the resources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8" name="Google Shape;168;p23"/>
          <p:cNvCxnSpPr>
            <a:stCxn id="166" idx="3"/>
            <a:endCxn id="167" idx="1"/>
          </p:cNvCxnSpPr>
          <p:nvPr/>
        </p:nvCxnSpPr>
        <p:spPr>
          <a:xfrm>
            <a:off x="3138075" y="34371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8460431" y="481506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311700" y="237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Objectives</a:t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311700" y="985026"/>
            <a:ext cx="8520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the k-best nearest buildings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the k-best nearest buildings from a particular building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Having a good supply of meeting room or student toilet facilities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Including factors like excellent conditions, COVID-19 lockdown, etc.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the k-best nearest floors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the k-best nearest floors in a particular building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Having a good supply of meeting room or student toilet facilities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Including factors like excellent conditions, COVID-19 lockdown, etc.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7210300" y="360500"/>
            <a:ext cx="1368000" cy="12537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General Objectives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7210300" y="2110650"/>
            <a:ext cx="1368000" cy="12537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Prediction</a:t>
            </a:r>
            <a:r>
              <a:rPr lang="en" sz="1300">
                <a:solidFill>
                  <a:srgbClr val="FFFFFF"/>
                </a:solidFill>
              </a:rPr>
              <a:t> Problems</a:t>
            </a:r>
            <a:endParaRPr sz="1300">
              <a:solidFill>
                <a:srgbClr val="FFFFFF"/>
              </a:solidFill>
            </a:endParaRPr>
          </a:p>
        </p:txBody>
      </p:sp>
      <p:cxnSp>
        <p:nvCxnSpPr>
          <p:cNvPr id="178" name="Google Shape;178;p24"/>
          <p:cNvCxnSpPr>
            <a:stCxn id="176" idx="4"/>
            <a:endCxn id="177" idx="0"/>
          </p:cNvCxnSpPr>
          <p:nvPr/>
        </p:nvCxnSpPr>
        <p:spPr>
          <a:xfrm>
            <a:off x="7894300" y="1614200"/>
            <a:ext cx="0" cy="4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4"/>
          <p:cNvSpPr txBox="1"/>
          <p:nvPr/>
        </p:nvSpPr>
        <p:spPr>
          <a:xfrm>
            <a:off x="229425" y="4821918"/>
            <a:ext cx="18108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Description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229425" y="4048700"/>
            <a:ext cx="5792700" cy="672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represented a general space optimization problem into more concrete strategy-based objectives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8460431" y="481506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211929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Formulation: Variables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311700" y="841850"/>
            <a:ext cx="85206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B be the travelling budget, O be the provided objectives, and F be the set of factors.</a:t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229425" y="4821918"/>
            <a:ext cx="18108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Description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395" y="1491263"/>
            <a:ext cx="4715932" cy="4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1100" y="1863687"/>
            <a:ext cx="7170525" cy="4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9806" y="2277085"/>
            <a:ext cx="1487447" cy="4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/>
        </p:nvSpPr>
        <p:spPr>
          <a:xfrm>
            <a:off x="448775" y="3354675"/>
            <a:ext cx="7472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63150" y="2724125"/>
            <a:ext cx="85206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us assume a weighted directed specialized graph       = (V, E) for n number of nodes where      ∈ V is the pre-defined start node</a:t>
            </a:r>
            <a:endParaRPr/>
          </a:p>
        </p:txBody>
      </p:sp>
      <p:pic>
        <p:nvPicPr>
          <p:cNvPr descr="G_S" id="194" name="Google Shape;194;p25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1179" y="2832050"/>
            <a:ext cx="362276" cy="275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_s" id="195" name="Google Shape;195;p25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15961" y="3175150"/>
            <a:ext cx="289100" cy="24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70732" y="3566962"/>
            <a:ext cx="42957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8460431" y="479867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311700" y="211929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Formulation: Variables</a:t>
            </a:r>
            <a:endParaRPr/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311700" y="875503"/>
            <a:ext cx="8520600" cy="14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specialized?</a:t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229425" y="4821918"/>
            <a:ext cx="18108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Description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448775" y="3354675"/>
            <a:ext cx="7472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50" y="1404239"/>
            <a:ext cx="8667001" cy="780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11359"/>
            <a:ext cx="8864241" cy="78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8413" y="3178575"/>
            <a:ext cx="6892170" cy="49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>
            <p:ph idx="12" type="sldNum"/>
          </p:nvPr>
        </p:nvSpPr>
        <p:spPr>
          <a:xfrm>
            <a:off x="8460431" y="481506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311700" y="211929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Formulation: Variables</a:t>
            </a:r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229425" y="4821918"/>
            <a:ext cx="18108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Description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448775" y="3354675"/>
            <a:ext cx="7472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013" y="1765552"/>
            <a:ext cx="7963967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45709"/>
            <a:ext cx="8839202" cy="47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0225" y="3249401"/>
            <a:ext cx="5127366" cy="4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00" y="951502"/>
            <a:ext cx="8679899" cy="87799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8460431" y="48068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311700" y="211929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Formulation: Equations</a:t>
            </a:r>
            <a:endParaRPr/>
          </a:p>
        </p:txBody>
      </p:sp>
      <p:sp>
        <p:nvSpPr>
          <p:cNvPr id="227" name="Google Shape;227;p28"/>
          <p:cNvSpPr txBox="1"/>
          <p:nvPr/>
        </p:nvSpPr>
        <p:spPr>
          <a:xfrm>
            <a:off x="229425" y="4821918"/>
            <a:ext cx="18108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Description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448775" y="3354675"/>
            <a:ext cx="7472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311700" y="920387"/>
            <a:ext cx="85206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Hard-constraint Problem</a:t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400" y="1278784"/>
            <a:ext cx="46101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347798" y="2361468"/>
            <a:ext cx="85206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</a:t>
            </a:r>
            <a:r>
              <a:rPr lang="en"/>
              <a:t>-constraint Problem with hyperparameter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3150" y="2854163"/>
            <a:ext cx="50673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delta" id="233" name="Google Shape;233;p2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3922" y="2451219"/>
            <a:ext cx="122048" cy="24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0200" y="3617725"/>
            <a:ext cx="2462768" cy="55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8"/>
          <p:cNvSpPr txBox="1"/>
          <p:nvPr>
            <p:ph idx="12" type="sldNum"/>
          </p:nvPr>
        </p:nvSpPr>
        <p:spPr>
          <a:xfrm>
            <a:off x="8460431" y="48068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265500" y="162232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Informal Solution</a:t>
            </a:r>
            <a:endParaRPr/>
          </a:p>
        </p:txBody>
      </p:sp>
      <p:sp>
        <p:nvSpPr>
          <p:cNvPr id="241" name="Google Shape;241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</a:t>
            </a:r>
            <a:r>
              <a:rPr lang="en"/>
              <a:t> set of ordered </a:t>
            </a:r>
            <a:r>
              <a:rPr b="1" lang="en"/>
              <a:t>k-optimal goal nodes</a:t>
            </a:r>
            <a:r>
              <a:rPr lang="en"/>
              <a:t>, such that the reward obtained by visiting the node is </a:t>
            </a:r>
            <a:r>
              <a:rPr b="1" lang="en"/>
              <a:t>maximized</a:t>
            </a:r>
            <a:r>
              <a:rPr lang="en"/>
              <a:t> while the path cost stays within a specified traveling budget B.</a:t>
            </a:r>
            <a:endParaRPr/>
          </a:p>
        </p:txBody>
      </p:sp>
      <p:sp>
        <p:nvSpPr>
          <p:cNvPr id="242" name="Google Shape;242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311700" y="2304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Formulation: Finding k-best buildings</a:t>
            </a:r>
            <a:endParaRPr/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3167" y="953676"/>
            <a:ext cx="4549074" cy="375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5875" y="1828800"/>
            <a:ext cx="4958826" cy="16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 txBox="1"/>
          <p:nvPr/>
        </p:nvSpPr>
        <p:spPr>
          <a:xfrm>
            <a:off x="229425" y="4821918"/>
            <a:ext cx="18108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Description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0"/>
          <p:cNvSpPr txBox="1"/>
          <p:nvPr>
            <p:ph idx="12" type="sldNum"/>
          </p:nvPr>
        </p:nvSpPr>
        <p:spPr>
          <a:xfrm>
            <a:off x="8460431" y="481506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and Factors Analysis</a:t>
            </a:r>
            <a:endParaRPr/>
          </a:p>
        </p:txBody>
      </p:sp>
      <p:sp>
        <p:nvSpPr>
          <p:cNvPr id="258" name="Google Shape;258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31"/>
          <p:cNvSpPr txBox="1"/>
          <p:nvPr>
            <p:ph idx="2" type="body"/>
          </p:nvPr>
        </p:nvSpPr>
        <p:spPr>
          <a:xfrm>
            <a:off x="4731300" y="284275"/>
            <a:ext cx="4277700" cy="16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Supply-demand charts for meeting rooms across buildings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Supply-demand charts for toilet facilities across buildings</a:t>
            </a:r>
            <a:endParaRPr sz="1700"/>
          </a:p>
        </p:txBody>
      </p:sp>
      <p:sp>
        <p:nvSpPr>
          <p:cNvPr id="260" name="Google Shape;260;p31"/>
          <p:cNvSpPr txBox="1"/>
          <p:nvPr/>
        </p:nvSpPr>
        <p:spPr>
          <a:xfrm>
            <a:off x="176250" y="4459200"/>
            <a:ext cx="4223700" cy="5856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section was extensively focused in the Data Science Project Part-1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1" name="Google Shape;2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18965"/>
            <a:ext cx="4571999" cy="2640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Members</a:t>
            </a:r>
            <a:endParaRPr/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</a:t>
            </a:r>
            <a:endParaRPr/>
          </a:p>
        </p:txBody>
      </p:sp>
      <p:sp>
        <p:nvSpPr>
          <p:cNvPr id="97" name="Google Shape;97;p14"/>
          <p:cNvSpPr txBox="1"/>
          <p:nvPr>
            <p:ph idx="2" type="body"/>
          </p:nvPr>
        </p:nvSpPr>
        <p:spPr>
          <a:xfrm>
            <a:off x="4731300" y="734207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Abhinav Sharma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 Formulation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Algorithm Design &amp;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Advait Deshpande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Hyperparameters tuning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Clustering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Yanming Wang (Ethan)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Algorithm adaption for buildings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Collecting results for buildings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Xinyi Xu (Katie)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Algorithm adaption for floors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Collecting results for floors</a:t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Factors/Preferences</a:t>
            </a:r>
            <a:endParaRPr/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311700" y="1082391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Rooms Objective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COVID-19 Lockdown Situation</a:t>
            </a:r>
            <a:endParaRPr b="1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Strict Lockdown Situation (Demand - 0%)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Medium Lockdown Situation (Demand - 25%)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Low Lockdown Situation (Demand - 50%)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High Capacity</a:t>
            </a:r>
            <a:r>
              <a:rPr lang="en"/>
              <a:t>: Average Room Size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Required Capacity(C)</a:t>
            </a:r>
            <a:r>
              <a:rPr lang="en"/>
              <a:t>: Average Room Size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With Equipment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Room Conditions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Easy Availability</a:t>
            </a:r>
            <a:r>
              <a:rPr lang="en"/>
              <a:t>: Meeting Held</a:t>
            </a:r>
            <a:endParaRPr/>
          </a:p>
        </p:txBody>
      </p:sp>
      <p:pic>
        <p:nvPicPr>
          <p:cNvPr id="268" name="Google Shape;2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588" y="585531"/>
            <a:ext cx="2361100" cy="3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2"/>
          <p:cNvSpPr txBox="1"/>
          <p:nvPr/>
        </p:nvSpPr>
        <p:spPr>
          <a:xfrm>
            <a:off x="229425" y="4821918"/>
            <a:ext cx="18108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Analysis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8460431" y="479867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Methodologies</a:t>
            </a:r>
            <a:endParaRPr/>
          </a:p>
        </p:txBody>
      </p:sp>
      <p:sp>
        <p:nvSpPr>
          <p:cNvPr id="276" name="Google Shape;276;p3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 Algorithm with Hyperparameters Tuning</a:t>
            </a:r>
            <a:endParaRPr/>
          </a:p>
        </p:txBody>
      </p:sp>
      <p:sp>
        <p:nvSpPr>
          <p:cNvPr id="277" name="Google Shape;277;p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311700" y="311677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Formulated Problem</a:t>
            </a:r>
            <a:endParaRPr/>
          </a:p>
        </p:txBody>
      </p:sp>
      <p:sp>
        <p:nvSpPr>
          <p:cNvPr id="283" name="Google Shape;283;p34"/>
          <p:cNvSpPr txBox="1"/>
          <p:nvPr>
            <p:ph idx="1" type="body"/>
          </p:nvPr>
        </p:nvSpPr>
        <p:spPr>
          <a:xfrm>
            <a:off x="311700" y="1002323"/>
            <a:ext cx="85206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Hard-constraint Problem</a:t>
            </a:r>
            <a:endParaRPr/>
          </a:p>
        </p:txBody>
      </p:sp>
      <p:pic>
        <p:nvPicPr>
          <p:cNvPr id="284" name="Google Shape;2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400" y="1360719"/>
            <a:ext cx="46101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347798" y="2467984"/>
            <a:ext cx="85206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Soft-constraint Problem with hyperparameter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3150" y="2936098"/>
            <a:ext cx="50673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0200" y="3699660"/>
            <a:ext cx="2462768" cy="55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4"/>
          <p:cNvSpPr txBox="1"/>
          <p:nvPr/>
        </p:nvSpPr>
        <p:spPr>
          <a:xfrm>
            <a:off x="229425" y="4821925"/>
            <a:ext cx="21876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Methodologies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4"/>
          <p:cNvSpPr txBox="1"/>
          <p:nvPr>
            <p:ph idx="12" type="sldNum"/>
          </p:nvPr>
        </p:nvSpPr>
        <p:spPr>
          <a:xfrm>
            <a:off x="8460431" y="479867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\delta" id="290" name="Google Shape;290;p3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3922" y="2581308"/>
            <a:ext cx="122048" cy="24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311700" y="344452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Solution: Non-Randomized Anytime Orienteering Algorithm</a:t>
            </a:r>
            <a:endParaRPr sz="2400"/>
          </a:p>
        </p:txBody>
      </p:sp>
      <p:pic>
        <p:nvPicPr>
          <p:cNvPr id="296" name="Google Shape;2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075" y="1006318"/>
            <a:ext cx="6844394" cy="38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5"/>
          <p:cNvSpPr txBox="1"/>
          <p:nvPr/>
        </p:nvSpPr>
        <p:spPr>
          <a:xfrm>
            <a:off x="229425" y="4821925"/>
            <a:ext cx="21876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Methodologies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35"/>
          <p:cNvSpPr txBox="1"/>
          <p:nvPr>
            <p:ph idx="12" type="sldNum"/>
          </p:nvPr>
        </p:nvSpPr>
        <p:spPr>
          <a:xfrm>
            <a:off x="8460431" y="481506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title"/>
          </p:nvPr>
        </p:nvSpPr>
        <p:spPr>
          <a:xfrm>
            <a:off x="270750" y="422262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Cost Function</a:t>
            </a:r>
            <a:endParaRPr/>
          </a:p>
        </p:txBody>
      </p:sp>
      <p:sp>
        <p:nvSpPr>
          <p:cNvPr id="304" name="Google Shape;304;p36"/>
          <p:cNvSpPr txBox="1"/>
          <p:nvPr>
            <p:ph idx="1" type="body"/>
          </p:nvPr>
        </p:nvSpPr>
        <p:spPr>
          <a:xfrm>
            <a:off x="311700" y="1229875"/>
            <a:ext cx="85206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k-most optimal nearest buildings</a:t>
            </a:r>
            <a:endParaRPr/>
          </a:p>
        </p:txBody>
      </p:sp>
      <p:sp>
        <p:nvSpPr>
          <p:cNvPr id="305" name="Google Shape;305;p36"/>
          <p:cNvSpPr txBox="1"/>
          <p:nvPr/>
        </p:nvSpPr>
        <p:spPr>
          <a:xfrm>
            <a:off x="229425" y="4821925"/>
            <a:ext cx="21876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Methodologies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6" name="Google Shape;3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1825" y="657249"/>
            <a:ext cx="2849035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6"/>
          <p:cNvSpPr txBox="1"/>
          <p:nvPr>
            <p:ph idx="1" type="body"/>
          </p:nvPr>
        </p:nvSpPr>
        <p:spPr>
          <a:xfrm>
            <a:off x="365800" y="2582338"/>
            <a:ext cx="85206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k-most optimal nearest floors</a:t>
            </a:r>
            <a:endParaRPr/>
          </a:p>
        </p:txBody>
      </p:sp>
      <p:pic>
        <p:nvPicPr>
          <p:cNvPr id="308" name="Google Shape;30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200" y="1877850"/>
            <a:ext cx="7955600" cy="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7561" y="3274057"/>
            <a:ext cx="7198765" cy="4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6"/>
          <p:cNvSpPr txBox="1"/>
          <p:nvPr>
            <p:ph idx="12" type="sldNum"/>
          </p:nvPr>
        </p:nvSpPr>
        <p:spPr>
          <a:xfrm>
            <a:off x="8460431" y="48068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Reward Function</a:t>
            </a:r>
            <a:endParaRPr/>
          </a:p>
        </p:txBody>
      </p:sp>
      <p:sp>
        <p:nvSpPr>
          <p:cNvPr id="316" name="Google Shape;316;p37"/>
          <p:cNvSpPr txBox="1"/>
          <p:nvPr>
            <p:ph idx="1" type="body"/>
          </p:nvPr>
        </p:nvSpPr>
        <p:spPr>
          <a:xfrm>
            <a:off x="311700" y="1090238"/>
            <a:ext cx="8520600" cy="11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factors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263" y="1566163"/>
            <a:ext cx="528637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7"/>
          <p:cNvSpPr txBox="1"/>
          <p:nvPr>
            <p:ph idx="1" type="body"/>
          </p:nvPr>
        </p:nvSpPr>
        <p:spPr>
          <a:xfrm>
            <a:off x="311700" y="2224850"/>
            <a:ext cx="8520600" cy="11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COVID-19 Lockdown Situation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3724" y="2582219"/>
            <a:ext cx="6116550" cy="16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1869" y="607337"/>
            <a:ext cx="3270322" cy="26228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7"/>
          <p:cNvSpPr txBox="1"/>
          <p:nvPr/>
        </p:nvSpPr>
        <p:spPr>
          <a:xfrm>
            <a:off x="229431" y="4297814"/>
            <a:ext cx="6046800" cy="42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Similarly, we enhanced the reward function for other factors/preferences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229425" y="4821925"/>
            <a:ext cx="21876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Methodologies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7"/>
          <p:cNvSpPr txBox="1"/>
          <p:nvPr>
            <p:ph idx="12" type="sldNum"/>
          </p:nvPr>
        </p:nvSpPr>
        <p:spPr>
          <a:xfrm>
            <a:off x="8460431" y="479867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Complexities</a:t>
            </a:r>
            <a:endParaRPr/>
          </a:p>
        </p:txBody>
      </p:sp>
      <p:sp>
        <p:nvSpPr>
          <p:cNvPr id="329" name="Google Shape;329;p38"/>
          <p:cNvSpPr txBox="1"/>
          <p:nvPr>
            <p:ph idx="1" type="body"/>
          </p:nvPr>
        </p:nvSpPr>
        <p:spPr>
          <a:xfrm>
            <a:off x="311700" y="1229875"/>
            <a:ext cx="8520600" cy="12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Complexity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30" name="Google Shape;3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350" y="1597725"/>
            <a:ext cx="50673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311700" y="2433475"/>
            <a:ext cx="8520600" cy="12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Space</a:t>
            </a:r>
            <a:r>
              <a:rPr lang="en"/>
              <a:t> Complexity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32" name="Google Shape;33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7550" y="3027475"/>
            <a:ext cx="5715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8"/>
          <p:cNvSpPr txBox="1"/>
          <p:nvPr/>
        </p:nvSpPr>
        <p:spPr>
          <a:xfrm>
            <a:off x="229425" y="4821925"/>
            <a:ext cx="21876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Methodologies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38"/>
          <p:cNvSpPr txBox="1"/>
          <p:nvPr>
            <p:ph idx="12" type="sldNum"/>
          </p:nvPr>
        </p:nvSpPr>
        <p:spPr>
          <a:xfrm>
            <a:off x="8460431" y="482325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Hyperparameters Tuning</a:t>
            </a:r>
            <a:endParaRPr sz="3900"/>
          </a:p>
        </p:txBody>
      </p:sp>
      <p:sp>
        <p:nvSpPr>
          <p:cNvPr id="340" name="Google Shape;340;p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 parameters tuned using unsupervised learning technique called clustering.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involves discovering the data by natural grouping.</a:t>
            </a:r>
            <a:endParaRPr/>
          </a:p>
        </p:txBody>
      </p:sp>
      <p:sp>
        <p:nvSpPr>
          <p:cNvPr id="341" name="Google Shape;341;p3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3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(B)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Relaxing Budget (delta)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Algorithms</a:t>
            </a:r>
            <a:endParaRPr/>
          </a:p>
        </p:txBody>
      </p:sp>
      <p:sp>
        <p:nvSpPr>
          <p:cNvPr id="348" name="Google Shape;348;p40"/>
          <p:cNvSpPr txBox="1"/>
          <p:nvPr>
            <p:ph idx="1" type="body"/>
          </p:nvPr>
        </p:nvSpPr>
        <p:spPr>
          <a:xfrm>
            <a:off x="311700" y="2433475"/>
            <a:ext cx="8520600" cy="12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49" name="Google Shape;349;p40"/>
          <p:cNvSpPr txBox="1"/>
          <p:nvPr/>
        </p:nvSpPr>
        <p:spPr>
          <a:xfrm>
            <a:off x="229425" y="4821925"/>
            <a:ext cx="21876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Methodologies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40"/>
          <p:cNvSpPr txBox="1"/>
          <p:nvPr>
            <p:ph idx="12" type="sldNum"/>
          </p:nvPr>
        </p:nvSpPr>
        <p:spPr>
          <a:xfrm>
            <a:off x="8460431" y="482325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40"/>
          <p:cNvSpPr txBox="1"/>
          <p:nvPr>
            <p:ph idx="1" type="body"/>
          </p:nvPr>
        </p:nvSpPr>
        <p:spPr>
          <a:xfrm>
            <a:off x="311700" y="1229875"/>
            <a:ext cx="8520600" cy="32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Agglomerative Clustering</a:t>
            </a:r>
            <a:r>
              <a:rPr lang="en" sz="1400"/>
              <a:t> - involves merging examples until the desired number of clusters is achieved. It is a part of a broader class of hierarchical clustering methods.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Birch </a:t>
            </a:r>
            <a:r>
              <a:rPr lang="en" sz="1400"/>
              <a:t>- It incrementally and dynamically clusters incoming data points to produce the best quality clustering with the available resources (i. e., available memory and time constraints).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Mini batch K-Means </a:t>
            </a:r>
            <a:r>
              <a:rPr lang="en" sz="1400"/>
              <a:t>- is a modified version of k-means that makes updates to the cluster centroids using random samples, making it faster to large datasets.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K-Means </a:t>
            </a:r>
            <a:r>
              <a:rPr lang="en" sz="1400"/>
              <a:t>- most widely known clustering algorithm and involves assigning examples to clusters in an effort to minimize the variance within each cluster (Euclidean Distance).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Gaussian Mixture Models</a:t>
            </a:r>
            <a:r>
              <a:rPr lang="en" sz="1400"/>
              <a:t> - summarizes a multivariate probability density function with a mixture of Gaussian probability distributions.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 - Budget Constraint</a:t>
            </a:r>
            <a:endParaRPr/>
          </a:p>
        </p:txBody>
      </p:sp>
      <p:sp>
        <p:nvSpPr>
          <p:cNvPr id="357" name="Google Shape;357;p41"/>
          <p:cNvSpPr txBox="1"/>
          <p:nvPr>
            <p:ph idx="1" type="body"/>
          </p:nvPr>
        </p:nvSpPr>
        <p:spPr>
          <a:xfrm>
            <a:off x="311700" y="1229875"/>
            <a:ext cx="8520600" cy="21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the number of clusters using </a:t>
            </a:r>
            <a:r>
              <a:rPr b="1" lang="en"/>
              <a:t>Silhouette </a:t>
            </a:r>
            <a:r>
              <a:rPr lang="en"/>
              <a:t>technique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 the data using</a:t>
            </a:r>
            <a:r>
              <a:rPr b="1" lang="en"/>
              <a:t> K-means</a:t>
            </a:r>
            <a:r>
              <a:rPr lang="en"/>
              <a:t> algorithm(others used for comparison as well).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reward for each cluster is calculated and the cluster having highest reward is selected as </a:t>
            </a:r>
            <a:r>
              <a:rPr b="1" lang="en"/>
              <a:t>budget.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minimum value of the cluster’s range is the best radius.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58" name="Google Shape;358;p41"/>
          <p:cNvSpPr txBox="1"/>
          <p:nvPr/>
        </p:nvSpPr>
        <p:spPr>
          <a:xfrm>
            <a:off x="229425" y="4821925"/>
            <a:ext cx="21876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Methodologies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41"/>
          <p:cNvSpPr txBox="1"/>
          <p:nvPr>
            <p:ph idx="12" type="sldNum"/>
          </p:nvPr>
        </p:nvSpPr>
        <p:spPr>
          <a:xfrm>
            <a:off x="8460431" y="482325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Anbin Hou, Project Manager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Jade Germantis, Program Manager </a:t>
            </a:r>
            <a:endParaRPr sz="1900"/>
          </a:p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patial Analytics and Space Management department of the University of Melbourne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department works in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future space design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space allocation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optimizing usage of resources for the university</a:t>
            </a:r>
            <a:endParaRPr/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 - Delta Constraint</a:t>
            </a:r>
            <a:endParaRPr/>
          </a:p>
        </p:txBody>
      </p:sp>
      <p:sp>
        <p:nvSpPr>
          <p:cNvPr id="365" name="Google Shape;365;p42"/>
          <p:cNvSpPr txBox="1"/>
          <p:nvPr>
            <p:ph idx="1" type="body"/>
          </p:nvPr>
        </p:nvSpPr>
        <p:spPr>
          <a:xfrm>
            <a:off x="311700" y="1229875"/>
            <a:ext cx="8520600" cy="21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range of </a:t>
            </a:r>
            <a:r>
              <a:rPr b="1" lang="en"/>
              <a:t>delta </a:t>
            </a:r>
            <a:r>
              <a:rPr lang="en"/>
              <a:t>parameter is the range of the cluster obtained from </a:t>
            </a:r>
            <a:r>
              <a:rPr b="1" lang="en"/>
              <a:t>Budget </a:t>
            </a:r>
            <a:r>
              <a:rPr lang="en"/>
              <a:t>parameter tuning.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points of the best cluster are retrieved and iterated over to find the high rewarding point.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Once, the data point is identified, it’s cost is subtracted from the radius obtained, giving the </a:t>
            </a:r>
            <a:r>
              <a:rPr b="1" lang="en"/>
              <a:t>delta </a:t>
            </a:r>
            <a:r>
              <a:rPr lang="en"/>
              <a:t>parameter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66" name="Google Shape;366;p42"/>
          <p:cNvSpPr txBox="1"/>
          <p:nvPr/>
        </p:nvSpPr>
        <p:spPr>
          <a:xfrm>
            <a:off x="229425" y="4821925"/>
            <a:ext cx="21876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Methodologies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42"/>
          <p:cNvSpPr txBox="1"/>
          <p:nvPr>
            <p:ph idx="12" type="sldNum"/>
          </p:nvPr>
        </p:nvSpPr>
        <p:spPr>
          <a:xfrm>
            <a:off x="8460431" y="482325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43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373" name="Google Shape;373;p43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74" name="Google Shape;374;p43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75" name="Google Shape;375;p43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76" name="Google Shape;376;p43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77" name="Google Shape;377;p43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78" name="Google Shape;378;p43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79" name="Google Shape;379;p43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80" name="Google Shape;380;p43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81" name="Google Shape;381;p43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82" name="Google Shape;382;p43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83" name="Google Shape;383;p43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85" name="Google Shape;385;p4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and Floor Algorithm Findings</a:t>
            </a:r>
            <a:endParaRPr/>
          </a:p>
        </p:txBody>
      </p:sp>
      <p:grpSp>
        <p:nvGrpSpPr>
          <p:cNvPr id="386" name="Google Shape;386;p43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387" name="Google Shape;387;p43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388" name="Google Shape;388;p43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3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3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3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3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3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3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3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6" name="Google Shape;396;p43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43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398" name="Google Shape;398;p43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399" name="Google Shape;399;p43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3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3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3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3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3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3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3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43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08" name="Google Shape;408;p4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Finding k-optimal nearest buildings</a:t>
            </a:r>
            <a:endParaRPr sz="3900"/>
          </a:p>
        </p:txBody>
      </p:sp>
      <p:sp>
        <p:nvSpPr>
          <p:cNvPr id="414" name="Google Shape;414;p4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Rooms Objective</a:t>
            </a:r>
            <a:endParaRPr/>
          </a:p>
        </p:txBody>
      </p:sp>
      <p:sp>
        <p:nvSpPr>
          <p:cNvPr id="415" name="Google Shape;415;p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Doug McDonell, Parkville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Buildings</a:t>
            </a:r>
            <a:endParaRPr/>
          </a:p>
        </p:txBody>
      </p:sp>
      <p:sp>
        <p:nvSpPr>
          <p:cNvPr id="416" name="Google Shape;416;p4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Doug McDonell Building, Parkville</a:t>
            </a:r>
            <a:endParaRPr/>
          </a:p>
        </p:txBody>
      </p:sp>
      <p:sp>
        <p:nvSpPr>
          <p:cNvPr id="422" name="Google Shape;422;p45"/>
          <p:cNvSpPr txBox="1"/>
          <p:nvPr>
            <p:ph idx="12" type="sldNum"/>
          </p:nvPr>
        </p:nvSpPr>
        <p:spPr>
          <a:xfrm>
            <a:off x="8460431" y="48106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45"/>
          <p:cNvSpPr txBox="1"/>
          <p:nvPr/>
        </p:nvSpPr>
        <p:spPr>
          <a:xfrm>
            <a:off x="229425" y="4821925"/>
            <a:ext cx="2950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Results: Spatial Algorithm Findings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45"/>
          <p:cNvSpPr txBox="1"/>
          <p:nvPr>
            <p:ph type="title"/>
          </p:nvPr>
        </p:nvSpPr>
        <p:spPr>
          <a:xfrm>
            <a:off x="344499" y="113850"/>
            <a:ext cx="601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Finding </a:t>
            </a:r>
            <a:r>
              <a:rPr lang="en" sz="1700"/>
              <a:t>k</a:t>
            </a:r>
            <a:r>
              <a:rPr lang="en" sz="1700"/>
              <a:t>-most optimal buildings - Meeting Rooms Objective</a:t>
            </a:r>
            <a:endParaRPr sz="1700"/>
          </a:p>
        </p:txBody>
      </p:sp>
      <p:pic>
        <p:nvPicPr>
          <p:cNvPr id="425" name="Google Shape;42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025" y="1017800"/>
            <a:ext cx="7270824" cy="38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Doug McDonell Building</a:t>
            </a:r>
            <a:r>
              <a:rPr lang="en"/>
              <a:t>, Parkville</a:t>
            </a:r>
            <a:endParaRPr/>
          </a:p>
        </p:txBody>
      </p:sp>
      <p:sp>
        <p:nvSpPr>
          <p:cNvPr id="431" name="Google Shape;431;p46"/>
          <p:cNvSpPr txBox="1"/>
          <p:nvPr>
            <p:ph idx="12" type="sldNum"/>
          </p:nvPr>
        </p:nvSpPr>
        <p:spPr>
          <a:xfrm>
            <a:off x="8460431" y="48106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46"/>
          <p:cNvSpPr txBox="1"/>
          <p:nvPr/>
        </p:nvSpPr>
        <p:spPr>
          <a:xfrm>
            <a:off x="229425" y="4821925"/>
            <a:ext cx="2950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Results: Spatial Algorithm Findings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3" name="Google Shape;43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3361"/>
            <a:ext cx="8839199" cy="341127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6"/>
          <p:cNvSpPr txBox="1"/>
          <p:nvPr>
            <p:ph idx="1" type="body"/>
          </p:nvPr>
        </p:nvSpPr>
        <p:spPr>
          <a:xfrm>
            <a:off x="311700" y="976820"/>
            <a:ext cx="8520600" cy="11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</a:t>
            </a:r>
            <a:r>
              <a:rPr lang="en" sz="1300"/>
              <a:t> staff member needs to walk at least </a:t>
            </a:r>
            <a:r>
              <a:rPr b="1" lang="en" sz="1300"/>
              <a:t>302-582 metres (Budget)</a:t>
            </a:r>
            <a:r>
              <a:rPr lang="en" sz="1300"/>
              <a:t> from Doug McDonell Building to get most rewarding buildings with adequate supply of meeting rooms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6"/>
          <p:cNvSpPr txBox="1"/>
          <p:nvPr>
            <p:ph type="title"/>
          </p:nvPr>
        </p:nvSpPr>
        <p:spPr>
          <a:xfrm>
            <a:off x="344499" y="113850"/>
            <a:ext cx="601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Finding k-most optimal buildings - Meeting Rooms Objective</a:t>
            </a:r>
            <a:endParaRPr sz="17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Doug McDonell Building</a:t>
            </a:r>
            <a:r>
              <a:rPr lang="en"/>
              <a:t>, Parkville</a:t>
            </a:r>
            <a:endParaRPr/>
          </a:p>
        </p:txBody>
      </p:sp>
      <p:sp>
        <p:nvSpPr>
          <p:cNvPr id="441" name="Google Shape;441;p47"/>
          <p:cNvSpPr txBox="1"/>
          <p:nvPr>
            <p:ph idx="12" type="sldNum"/>
          </p:nvPr>
        </p:nvSpPr>
        <p:spPr>
          <a:xfrm>
            <a:off x="8460431" y="48106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47"/>
          <p:cNvSpPr txBox="1"/>
          <p:nvPr/>
        </p:nvSpPr>
        <p:spPr>
          <a:xfrm>
            <a:off x="229425" y="4821925"/>
            <a:ext cx="2950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Results: Spatial Algorithm Findings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3" name="Google Shape;44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88" y="1301500"/>
            <a:ext cx="8722224" cy="25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7"/>
          <p:cNvSpPr txBox="1"/>
          <p:nvPr>
            <p:ph type="title"/>
          </p:nvPr>
        </p:nvSpPr>
        <p:spPr>
          <a:xfrm>
            <a:off x="344499" y="113850"/>
            <a:ext cx="601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Finding k-most optimal buildings - Meeting Rooms Objective</a:t>
            </a:r>
            <a:endParaRPr sz="17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Buildings</a:t>
            </a:r>
            <a:endParaRPr/>
          </a:p>
        </p:txBody>
      </p:sp>
      <p:sp>
        <p:nvSpPr>
          <p:cNvPr id="450" name="Google Shape;450;p48"/>
          <p:cNvSpPr txBox="1"/>
          <p:nvPr>
            <p:ph idx="12" type="sldNum"/>
          </p:nvPr>
        </p:nvSpPr>
        <p:spPr>
          <a:xfrm>
            <a:off x="8460431" y="48106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48"/>
          <p:cNvSpPr txBox="1"/>
          <p:nvPr/>
        </p:nvSpPr>
        <p:spPr>
          <a:xfrm>
            <a:off x="229425" y="4821925"/>
            <a:ext cx="2950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Results: Spatial Algorithm Findings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48"/>
          <p:cNvSpPr txBox="1"/>
          <p:nvPr>
            <p:ph type="title"/>
          </p:nvPr>
        </p:nvSpPr>
        <p:spPr>
          <a:xfrm>
            <a:off x="344499" y="113850"/>
            <a:ext cx="601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Finding k-most optimal buildings - Meeting Rooms Objective</a:t>
            </a:r>
            <a:endParaRPr sz="1700"/>
          </a:p>
        </p:txBody>
      </p:sp>
      <p:sp>
        <p:nvSpPr>
          <p:cNvPr id="453" name="Google Shape;453;p48"/>
          <p:cNvSpPr txBox="1"/>
          <p:nvPr>
            <p:ph idx="1" type="body"/>
          </p:nvPr>
        </p:nvSpPr>
        <p:spPr>
          <a:xfrm>
            <a:off x="311700" y="1126508"/>
            <a:ext cx="8520600" cy="28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11-Barry St, Parkville</a:t>
            </a:r>
            <a:r>
              <a:rPr lang="en" sz="1300"/>
              <a:t>: </a:t>
            </a:r>
            <a:r>
              <a:rPr lang="en" sz="1300"/>
              <a:t>A staff member needs to walk at least </a:t>
            </a:r>
            <a:r>
              <a:rPr b="1" lang="en" sz="1300"/>
              <a:t>543-831</a:t>
            </a:r>
            <a:r>
              <a:rPr b="1" lang="en" sz="1300"/>
              <a:t> metres (Budget)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University Health Services</a:t>
            </a:r>
            <a:r>
              <a:rPr lang="en" sz="1300"/>
              <a:t> is the most rewarding building with cost 668 metres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Law Building, Parkville</a:t>
            </a:r>
            <a:r>
              <a:rPr lang="en" sz="1300"/>
              <a:t>: A staff member needs to walk at least </a:t>
            </a:r>
            <a:r>
              <a:rPr b="1" lang="en" sz="1300"/>
              <a:t>337-665 metres (Budget)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Old Physics Building</a:t>
            </a:r>
            <a:r>
              <a:rPr lang="en" sz="1300"/>
              <a:t> is the most rewarding building with </a:t>
            </a:r>
            <a:r>
              <a:rPr b="1" lang="en" sz="1300"/>
              <a:t>high capacity</a:t>
            </a:r>
            <a:r>
              <a:rPr lang="en" sz="1300"/>
              <a:t> factor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FBE Building, Parkville:</a:t>
            </a:r>
            <a:r>
              <a:rPr lang="en" sz="1300"/>
              <a:t> A staff member needs to walk at least </a:t>
            </a:r>
            <a:r>
              <a:rPr b="1" lang="en" sz="1300"/>
              <a:t>662-1274 metres (Budget)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Kenneth Myer Building</a:t>
            </a:r>
            <a:r>
              <a:rPr lang="en" sz="1300"/>
              <a:t> is the most rewarding building for </a:t>
            </a:r>
            <a:r>
              <a:rPr b="1" lang="en" sz="1300"/>
              <a:t>with equipment</a:t>
            </a:r>
            <a:r>
              <a:rPr lang="en" sz="1300"/>
              <a:t> factor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Werribee Pathology Building, Werribee</a:t>
            </a:r>
            <a:r>
              <a:rPr lang="en" sz="1300"/>
              <a:t>: A staff member needs to walk at least </a:t>
            </a:r>
            <a:r>
              <a:rPr b="1" lang="en" sz="1300"/>
              <a:t>43 metres (Budget)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Werribee learning &amp; teaching building</a:t>
            </a:r>
            <a:r>
              <a:rPr lang="en" sz="1300"/>
              <a:t> is the most rewarding building with cost 33 metres</a:t>
            </a:r>
            <a:endParaRPr sz="1300"/>
          </a:p>
        </p:txBody>
      </p:sp>
      <p:sp>
        <p:nvSpPr>
          <p:cNvPr id="454" name="Google Shape;454;p48"/>
          <p:cNvSpPr txBox="1"/>
          <p:nvPr/>
        </p:nvSpPr>
        <p:spPr>
          <a:xfrm>
            <a:off x="229431" y="4016989"/>
            <a:ext cx="6046800" cy="42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can be further extended to other buildings and more campuses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Finding k-optimal nearest buildings</a:t>
            </a:r>
            <a:endParaRPr sz="3900"/>
          </a:p>
        </p:txBody>
      </p:sp>
      <p:sp>
        <p:nvSpPr>
          <p:cNvPr id="460" name="Google Shape;460;p4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Toilet Facilities</a:t>
            </a:r>
            <a:r>
              <a:rPr lang="en"/>
              <a:t> Objective</a:t>
            </a:r>
            <a:endParaRPr/>
          </a:p>
        </p:txBody>
      </p:sp>
      <p:sp>
        <p:nvSpPr>
          <p:cNvPr id="461" name="Google Shape;461;p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Redmond Barry</a:t>
            </a:r>
            <a:r>
              <a:rPr lang="en"/>
              <a:t>, Parkville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Buildings</a:t>
            </a:r>
            <a:endParaRPr/>
          </a:p>
        </p:txBody>
      </p:sp>
      <p:sp>
        <p:nvSpPr>
          <p:cNvPr id="462" name="Google Shape;462;p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Redmond Barry</a:t>
            </a:r>
            <a:r>
              <a:rPr lang="en"/>
              <a:t> Building, Parkville</a:t>
            </a:r>
            <a:endParaRPr/>
          </a:p>
        </p:txBody>
      </p:sp>
      <p:sp>
        <p:nvSpPr>
          <p:cNvPr id="468" name="Google Shape;468;p50"/>
          <p:cNvSpPr txBox="1"/>
          <p:nvPr>
            <p:ph idx="12" type="sldNum"/>
          </p:nvPr>
        </p:nvSpPr>
        <p:spPr>
          <a:xfrm>
            <a:off x="8460431" y="48106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50"/>
          <p:cNvSpPr txBox="1"/>
          <p:nvPr/>
        </p:nvSpPr>
        <p:spPr>
          <a:xfrm>
            <a:off x="229425" y="4821925"/>
            <a:ext cx="2950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Results: Spatial Algorithm Findings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50"/>
          <p:cNvSpPr txBox="1"/>
          <p:nvPr>
            <p:ph type="title"/>
          </p:nvPr>
        </p:nvSpPr>
        <p:spPr>
          <a:xfrm>
            <a:off x="344499" y="113850"/>
            <a:ext cx="601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Finding k-most optimal buildings - Toilet Rooms Objective</a:t>
            </a:r>
            <a:endParaRPr sz="1700"/>
          </a:p>
        </p:txBody>
      </p:sp>
      <p:pic>
        <p:nvPicPr>
          <p:cNvPr id="471" name="Google Shape;47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00" y="1017800"/>
            <a:ext cx="7097330" cy="34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Redmond Barry</a:t>
            </a:r>
            <a:r>
              <a:rPr lang="en"/>
              <a:t> Building, Parkville</a:t>
            </a:r>
            <a:endParaRPr/>
          </a:p>
        </p:txBody>
      </p:sp>
      <p:sp>
        <p:nvSpPr>
          <p:cNvPr id="477" name="Google Shape;477;p51"/>
          <p:cNvSpPr txBox="1"/>
          <p:nvPr>
            <p:ph idx="12" type="sldNum"/>
          </p:nvPr>
        </p:nvSpPr>
        <p:spPr>
          <a:xfrm>
            <a:off x="8460431" y="48106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51"/>
          <p:cNvSpPr txBox="1"/>
          <p:nvPr/>
        </p:nvSpPr>
        <p:spPr>
          <a:xfrm>
            <a:off x="229425" y="4821925"/>
            <a:ext cx="2950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Results: Spatial Algorithm Findings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51"/>
          <p:cNvSpPr txBox="1"/>
          <p:nvPr>
            <p:ph idx="1" type="body"/>
          </p:nvPr>
        </p:nvSpPr>
        <p:spPr>
          <a:xfrm>
            <a:off x="311700" y="976820"/>
            <a:ext cx="8520600" cy="11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 student needs to walk at least </a:t>
            </a:r>
            <a:r>
              <a:rPr b="1" lang="en" sz="1300"/>
              <a:t>3 - 422 </a:t>
            </a:r>
            <a:r>
              <a:rPr b="1" lang="en" sz="1300"/>
              <a:t>metres (Budget)</a:t>
            </a:r>
            <a:r>
              <a:rPr lang="en" sz="1300"/>
              <a:t> from Redmond Barry Building to get most rewarding buildings with adequate supply of toilet facilities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1"/>
          <p:cNvSpPr txBox="1"/>
          <p:nvPr>
            <p:ph type="title"/>
          </p:nvPr>
        </p:nvSpPr>
        <p:spPr>
          <a:xfrm>
            <a:off x="344499" y="113850"/>
            <a:ext cx="601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Finding k-most optimal buildings - Toilet Rooms Objective</a:t>
            </a:r>
            <a:endParaRPr sz="1700"/>
          </a:p>
        </p:txBody>
      </p:sp>
      <p:pic>
        <p:nvPicPr>
          <p:cNvPr id="481" name="Google Shape;48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775" y="1672170"/>
            <a:ext cx="4475537" cy="2727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72175"/>
            <a:ext cx="4012275" cy="27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265500" y="170757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Outcome</a:t>
            </a:r>
            <a:endParaRPr/>
          </a:p>
        </p:txBody>
      </p:sp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Suggest how the </a:t>
            </a:r>
            <a:r>
              <a:rPr b="1" lang="en"/>
              <a:t>space arrangement </a:t>
            </a:r>
            <a:r>
              <a:rPr lang="en"/>
              <a:t>of meeting rooms and toilets can be optimized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 a </a:t>
            </a:r>
            <a:r>
              <a:rPr b="1" lang="en"/>
              <a:t>detailed analysis report</a:t>
            </a:r>
            <a:r>
              <a:rPr lang="en"/>
              <a:t> with interpretations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different analytical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</a:t>
            </a:r>
            <a:r>
              <a:rPr b="1" lang="en"/>
              <a:t>reasonable recommendations</a:t>
            </a:r>
            <a:r>
              <a:rPr lang="en"/>
              <a:t> of space optimization opportunities</a:t>
            </a:r>
            <a:endParaRPr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Redmond Barry</a:t>
            </a:r>
            <a:r>
              <a:rPr lang="en"/>
              <a:t> Building, Parkville</a:t>
            </a:r>
            <a:endParaRPr/>
          </a:p>
        </p:txBody>
      </p:sp>
      <p:sp>
        <p:nvSpPr>
          <p:cNvPr id="488" name="Google Shape;488;p52"/>
          <p:cNvSpPr txBox="1"/>
          <p:nvPr>
            <p:ph idx="12" type="sldNum"/>
          </p:nvPr>
        </p:nvSpPr>
        <p:spPr>
          <a:xfrm>
            <a:off x="8460431" y="48106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52"/>
          <p:cNvSpPr txBox="1"/>
          <p:nvPr/>
        </p:nvSpPr>
        <p:spPr>
          <a:xfrm>
            <a:off x="229425" y="4821925"/>
            <a:ext cx="2950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Results: Spatial Algorithm Findings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52"/>
          <p:cNvSpPr txBox="1"/>
          <p:nvPr>
            <p:ph type="title"/>
          </p:nvPr>
        </p:nvSpPr>
        <p:spPr>
          <a:xfrm>
            <a:off x="344499" y="113850"/>
            <a:ext cx="601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Finding k-most optimal buildings - Toilet Rooms Objective</a:t>
            </a:r>
            <a:endParaRPr sz="1700"/>
          </a:p>
        </p:txBody>
      </p:sp>
      <p:pic>
        <p:nvPicPr>
          <p:cNvPr id="491" name="Google Shape;49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650" y="1525475"/>
            <a:ext cx="2707725" cy="22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9450" y="1525475"/>
            <a:ext cx="2829675" cy="22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250" y="1503275"/>
            <a:ext cx="2958850" cy="2322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Buildings</a:t>
            </a:r>
            <a:endParaRPr/>
          </a:p>
        </p:txBody>
      </p:sp>
      <p:sp>
        <p:nvSpPr>
          <p:cNvPr id="499" name="Google Shape;499;p53"/>
          <p:cNvSpPr txBox="1"/>
          <p:nvPr>
            <p:ph idx="12" type="sldNum"/>
          </p:nvPr>
        </p:nvSpPr>
        <p:spPr>
          <a:xfrm>
            <a:off x="8460431" y="48106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0" name="Google Shape;500;p53"/>
          <p:cNvSpPr txBox="1"/>
          <p:nvPr/>
        </p:nvSpPr>
        <p:spPr>
          <a:xfrm>
            <a:off x="229425" y="4821925"/>
            <a:ext cx="2950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Results: Spatial Algorithm Findings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53"/>
          <p:cNvSpPr txBox="1"/>
          <p:nvPr>
            <p:ph type="title"/>
          </p:nvPr>
        </p:nvSpPr>
        <p:spPr>
          <a:xfrm>
            <a:off x="344499" y="113850"/>
            <a:ext cx="601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Finding k-most optimal buildings - Toilet Rooms Objective</a:t>
            </a:r>
            <a:endParaRPr sz="1700"/>
          </a:p>
        </p:txBody>
      </p:sp>
      <p:sp>
        <p:nvSpPr>
          <p:cNvPr id="502" name="Google Shape;502;p53"/>
          <p:cNvSpPr txBox="1"/>
          <p:nvPr>
            <p:ph idx="1" type="body"/>
          </p:nvPr>
        </p:nvSpPr>
        <p:spPr>
          <a:xfrm>
            <a:off x="311700" y="1126508"/>
            <a:ext cx="8520600" cy="28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Glyn Davis Building</a:t>
            </a:r>
            <a:r>
              <a:rPr b="1" lang="en" sz="1300"/>
              <a:t>, Parkville</a:t>
            </a:r>
            <a:r>
              <a:rPr lang="en" sz="1300"/>
              <a:t>: A staff member needs to walk at least </a:t>
            </a:r>
            <a:r>
              <a:rPr b="1" lang="en" sz="1300"/>
              <a:t>14-314 </a:t>
            </a:r>
            <a:r>
              <a:rPr b="1" lang="en" sz="1300"/>
              <a:t>metres (Budget)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Old Physics Building</a:t>
            </a:r>
            <a:r>
              <a:rPr lang="en" sz="1300"/>
              <a:t> is the most rewarding building with cost 668 metres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Old Arts </a:t>
            </a:r>
            <a:r>
              <a:rPr b="1" lang="en" sz="1300"/>
              <a:t>Building, Parkville</a:t>
            </a:r>
            <a:r>
              <a:rPr lang="en" sz="1300"/>
              <a:t>: A staff member needs to walk at least </a:t>
            </a:r>
            <a:r>
              <a:rPr b="1" lang="en" sz="1300"/>
              <a:t>3-279 </a:t>
            </a:r>
            <a:r>
              <a:rPr b="1" lang="en" sz="1300"/>
              <a:t>metres (Budget)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Alan Gilbert</a:t>
            </a:r>
            <a:r>
              <a:rPr b="1" lang="en" sz="1300"/>
              <a:t> Building</a:t>
            </a:r>
            <a:r>
              <a:rPr lang="en" sz="1300"/>
              <a:t> is the most rewarding building with </a:t>
            </a:r>
            <a:r>
              <a:rPr b="1" lang="en" sz="1300"/>
              <a:t>Covid-19 Strict Lockdown</a:t>
            </a:r>
            <a:r>
              <a:rPr lang="en" sz="1300"/>
              <a:t> factor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Medical </a:t>
            </a:r>
            <a:r>
              <a:rPr b="1" lang="en" sz="1300"/>
              <a:t>Building, Parkville:</a:t>
            </a:r>
            <a:r>
              <a:rPr lang="en" sz="1300"/>
              <a:t> A staff member needs to walk at least </a:t>
            </a:r>
            <a:r>
              <a:rPr b="1" lang="en" sz="1300"/>
              <a:t>15-214 </a:t>
            </a:r>
            <a:r>
              <a:rPr b="1" lang="en" sz="1300"/>
              <a:t>metres (Budget)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Old Physics</a:t>
            </a:r>
            <a:r>
              <a:rPr b="1" lang="en" sz="1300"/>
              <a:t> Building</a:t>
            </a:r>
            <a:r>
              <a:rPr lang="en" sz="1300"/>
              <a:t> is the most rewarding building for </a:t>
            </a:r>
            <a:r>
              <a:rPr b="1" lang="en" sz="1300"/>
              <a:t>with high capacity </a:t>
            </a:r>
            <a:r>
              <a:rPr lang="en" sz="1300"/>
              <a:t>factor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Werribee Pathology Building, Werribee</a:t>
            </a:r>
            <a:r>
              <a:rPr lang="en" sz="1300"/>
              <a:t>: A staff member needs to walk at least </a:t>
            </a:r>
            <a:r>
              <a:rPr b="1" lang="en" sz="1300"/>
              <a:t>154 </a:t>
            </a:r>
            <a:r>
              <a:rPr b="1" lang="en" sz="1300"/>
              <a:t>metres (Budget)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Werribee Dog Colony  building</a:t>
            </a:r>
            <a:r>
              <a:rPr lang="en" sz="1300"/>
              <a:t> is the most rewarding building with cost 33 metres</a:t>
            </a:r>
            <a:endParaRPr sz="1300"/>
          </a:p>
        </p:txBody>
      </p:sp>
      <p:sp>
        <p:nvSpPr>
          <p:cNvPr id="503" name="Google Shape;503;p53"/>
          <p:cNvSpPr txBox="1"/>
          <p:nvPr/>
        </p:nvSpPr>
        <p:spPr>
          <a:xfrm>
            <a:off x="229431" y="4016989"/>
            <a:ext cx="6046800" cy="42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can be further extended to other buildings and more campuses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Finding k-optimal nearest floors</a:t>
            </a:r>
            <a:endParaRPr sz="3900"/>
          </a:p>
        </p:txBody>
      </p:sp>
      <p:sp>
        <p:nvSpPr>
          <p:cNvPr id="509" name="Google Shape;509;p5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Rooms</a:t>
            </a:r>
            <a:r>
              <a:rPr lang="en"/>
              <a:t> Objective</a:t>
            </a:r>
            <a:endParaRPr/>
          </a:p>
        </p:txBody>
      </p:sp>
      <p:sp>
        <p:nvSpPr>
          <p:cNvPr id="510" name="Google Shape;510;p5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Law Building, Parkville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Buildings</a:t>
            </a:r>
            <a:endParaRPr/>
          </a:p>
        </p:txBody>
      </p:sp>
      <p:sp>
        <p:nvSpPr>
          <p:cNvPr id="511" name="Google Shape;511;p5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</a:t>
            </a:r>
            <a:r>
              <a:rPr lang="en"/>
              <a:t> Building, Parkville</a:t>
            </a:r>
            <a:endParaRPr/>
          </a:p>
        </p:txBody>
      </p:sp>
      <p:sp>
        <p:nvSpPr>
          <p:cNvPr id="517" name="Google Shape;517;p55"/>
          <p:cNvSpPr txBox="1"/>
          <p:nvPr>
            <p:ph idx="12" type="sldNum"/>
          </p:nvPr>
        </p:nvSpPr>
        <p:spPr>
          <a:xfrm>
            <a:off x="8460431" y="48106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55"/>
          <p:cNvSpPr txBox="1"/>
          <p:nvPr/>
        </p:nvSpPr>
        <p:spPr>
          <a:xfrm>
            <a:off x="229425" y="4821925"/>
            <a:ext cx="2950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Results: Floor Algorithm Findings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" name="Google Shape;519;p55"/>
          <p:cNvSpPr txBox="1"/>
          <p:nvPr>
            <p:ph type="title"/>
          </p:nvPr>
        </p:nvSpPr>
        <p:spPr>
          <a:xfrm>
            <a:off x="344499" y="113850"/>
            <a:ext cx="601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Finding k-most optimal floors - Meeting Rooms Objective</a:t>
            </a:r>
            <a:endParaRPr sz="1700"/>
          </a:p>
        </p:txBody>
      </p:sp>
      <p:pic>
        <p:nvPicPr>
          <p:cNvPr id="520" name="Google Shape;52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250" y="1017800"/>
            <a:ext cx="7323442" cy="384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1" name="Google Shape;521;p55"/>
          <p:cNvCxnSpPr/>
          <p:nvPr/>
        </p:nvCxnSpPr>
        <p:spPr>
          <a:xfrm>
            <a:off x="6358300" y="2356100"/>
            <a:ext cx="8760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2" name="Google Shape;522;p55"/>
          <p:cNvSpPr txBox="1"/>
          <p:nvPr/>
        </p:nvSpPr>
        <p:spPr>
          <a:xfrm>
            <a:off x="7132450" y="1665150"/>
            <a:ext cx="832500" cy="49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55"/>
          <p:cNvSpPr txBox="1"/>
          <p:nvPr/>
        </p:nvSpPr>
        <p:spPr>
          <a:xfrm>
            <a:off x="7234300" y="2090700"/>
            <a:ext cx="13878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High demand/supply ratio and high floors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</a:t>
            </a:r>
            <a:r>
              <a:rPr lang="en"/>
              <a:t> Building, Parkville</a:t>
            </a:r>
            <a:endParaRPr/>
          </a:p>
        </p:txBody>
      </p:sp>
      <p:sp>
        <p:nvSpPr>
          <p:cNvPr id="529" name="Google Shape;529;p56"/>
          <p:cNvSpPr txBox="1"/>
          <p:nvPr>
            <p:ph idx="12" type="sldNum"/>
          </p:nvPr>
        </p:nvSpPr>
        <p:spPr>
          <a:xfrm>
            <a:off x="8460431" y="48106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0" name="Google Shape;530;p56"/>
          <p:cNvSpPr txBox="1"/>
          <p:nvPr/>
        </p:nvSpPr>
        <p:spPr>
          <a:xfrm>
            <a:off x="229425" y="4821925"/>
            <a:ext cx="2950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Results: Floor Algorithm Findings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56"/>
          <p:cNvSpPr txBox="1"/>
          <p:nvPr>
            <p:ph idx="1" type="body"/>
          </p:nvPr>
        </p:nvSpPr>
        <p:spPr>
          <a:xfrm>
            <a:off x="311700" y="976820"/>
            <a:ext cx="8520600" cy="11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 staff member needs to walk at least </a:t>
            </a:r>
            <a:r>
              <a:rPr b="1" lang="en" sz="1300"/>
              <a:t>1</a:t>
            </a:r>
            <a:r>
              <a:rPr b="1" lang="en" sz="1300"/>
              <a:t>-5 levels (Budget)</a:t>
            </a:r>
            <a:r>
              <a:rPr lang="en" sz="1300"/>
              <a:t> in Law Building to get most rewarding floors with adequate supply of meeting rooms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6"/>
          <p:cNvSpPr txBox="1"/>
          <p:nvPr>
            <p:ph type="title"/>
          </p:nvPr>
        </p:nvSpPr>
        <p:spPr>
          <a:xfrm>
            <a:off x="344499" y="113850"/>
            <a:ext cx="601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Finding k-most optimal floors - Meeting Rooms Objective</a:t>
            </a:r>
            <a:endParaRPr sz="1700"/>
          </a:p>
        </p:txBody>
      </p:sp>
      <p:pic>
        <p:nvPicPr>
          <p:cNvPr id="533" name="Google Shape;53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575" y="1611750"/>
            <a:ext cx="5392013" cy="32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</a:t>
            </a:r>
            <a:r>
              <a:rPr lang="en"/>
              <a:t> Building, Parkville</a:t>
            </a:r>
            <a:endParaRPr/>
          </a:p>
        </p:txBody>
      </p:sp>
      <p:sp>
        <p:nvSpPr>
          <p:cNvPr id="539" name="Google Shape;539;p57"/>
          <p:cNvSpPr txBox="1"/>
          <p:nvPr>
            <p:ph idx="12" type="sldNum"/>
          </p:nvPr>
        </p:nvSpPr>
        <p:spPr>
          <a:xfrm>
            <a:off x="8460431" y="48106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57"/>
          <p:cNvSpPr txBox="1"/>
          <p:nvPr/>
        </p:nvSpPr>
        <p:spPr>
          <a:xfrm>
            <a:off x="229425" y="4821925"/>
            <a:ext cx="2950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Results: Floor Algorithm Findings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57"/>
          <p:cNvSpPr txBox="1"/>
          <p:nvPr>
            <p:ph idx="1" type="body"/>
          </p:nvPr>
        </p:nvSpPr>
        <p:spPr>
          <a:xfrm>
            <a:off x="305588" y="1328350"/>
            <a:ext cx="8337900" cy="11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		</a:t>
            </a:r>
            <a:endParaRPr sz="13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700"/>
              <a:t>       COVID-19 Strict Lockdown Factor	                      		High Capacity Factor                         			           Excellent Room Factor   </a:t>
            </a:r>
            <a:r>
              <a:rPr lang="en" sz="1300"/>
              <a:t>                 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57"/>
          <p:cNvSpPr txBox="1"/>
          <p:nvPr>
            <p:ph type="title"/>
          </p:nvPr>
        </p:nvSpPr>
        <p:spPr>
          <a:xfrm>
            <a:off x="344499" y="113850"/>
            <a:ext cx="601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Finding k-most optimal floors - Meeting Rooms Objective</a:t>
            </a:r>
            <a:endParaRPr sz="1700"/>
          </a:p>
        </p:txBody>
      </p:sp>
      <p:pic>
        <p:nvPicPr>
          <p:cNvPr id="543" name="Google Shape;54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01" y="2129575"/>
            <a:ext cx="2950501" cy="171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2700" y="2098409"/>
            <a:ext cx="2743701" cy="1745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6676" y="2087013"/>
            <a:ext cx="3082449" cy="176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Buildings</a:t>
            </a:r>
            <a:endParaRPr/>
          </a:p>
        </p:txBody>
      </p:sp>
      <p:sp>
        <p:nvSpPr>
          <p:cNvPr id="551" name="Google Shape;551;p58"/>
          <p:cNvSpPr txBox="1"/>
          <p:nvPr>
            <p:ph idx="12" type="sldNum"/>
          </p:nvPr>
        </p:nvSpPr>
        <p:spPr>
          <a:xfrm>
            <a:off x="8460431" y="48106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2" name="Google Shape;552;p58"/>
          <p:cNvSpPr txBox="1"/>
          <p:nvPr/>
        </p:nvSpPr>
        <p:spPr>
          <a:xfrm>
            <a:off x="229425" y="4821925"/>
            <a:ext cx="2950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Results: Floor Algorithm Findings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58"/>
          <p:cNvSpPr txBox="1"/>
          <p:nvPr>
            <p:ph type="title"/>
          </p:nvPr>
        </p:nvSpPr>
        <p:spPr>
          <a:xfrm>
            <a:off x="344499" y="113850"/>
            <a:ext cx="601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Finding k-most optimal floors - Meeting Rooms Objective</a:t>
            </a:r>
            <a:endParaRPr sz="1700"/>
          </a:p>
        </p:txBody>
      </p:sp>
      <p:sp>
        <p:nvSpPr>
          <p:cNvPr id="554" name="Google Shape;554;p58"/>
          <p:cNvSpPr txBox="1"/>
          <p:nvPr>
            <p:ph idx="1" type="body"/>
          </p:nvPr>
        </p:nvSpPr>
        <p:spPr>
          <a:xfrm>
            <a:off x="311700" y="1126508"/>
            <a:ext cx="8520600" cy="28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Alan Gilbert Building</a:t>
            </a:r>
            <a:r>
              <a:rPr b="1" lang="en" sz="1300"/>
              <a:t>, Parkville</a:t>
            </a:r>
            <a:r>
              <a:rPr lang="en" sz="1300"/>
              <a:t>: A staff member needs to walk at least </a:t>
            </a:r>
            <a:r>
              <a:rPr b="1" lang="en" sz="1300"/>
              <a:t>1</a:t>
            </a:r>
            <a:r>
              <a:rPr b="1" lang="en" sz="1300"/>
              <a:t>-4 levels (Budget)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Level 5</a:t>
            </a:r>
            <a:r>
              <a:rPr lang="en" sz="1300"/>
              <a:t> is the most rewarding floor with cost 4 floors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100 Leicester St</a:t>
            </a:r>
            <a:r>
              <a:rPr b="1" lang="en" sz="1300"/>
              <a:t>, Parkville</a:t>
            </a:r>
            <a:r>
              <a:rPr lang="en" sz="1300"/>
              <a:t>: A staff member needs to walk at least </a:t>
            </a:r>
            <a:r>
              <a:rPr b="1" lang="en" sz="1300"/>
              <a:t>1</a:t>
            </a:r>
            <a:r>
              <a:rPr b="1" lang="en" sz="1300"/>
              <a:t>-6 levels (Budget)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Level 2</a:t>
            </a:r>
            <a:r>
              <a:rPr lang="en" sz="1300"/>
              <a:t> is the most rewarding floor with </a:t>
            </a:r>
            <a:r>
              <a:rPr b="1" lang="en" sz="1300"/>
              <a:t>COVID-19 Lockdown</a:t>
            </a:r>
            <a:r>
              <a:rPr lang="en" sz="1300"/>
              <a:t> factor and cost 1 floor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Stop 1 &amp; Student Services</a:t>
            </a:r>
            <a:r>
              <a:rPr b="1" lang="en" sz="1300"/>
              <a:t>, Parkville:</a:t>
            </a:r>
            <a:r>
              <a:rPr lang="en" sz="1300"/>
              <a:t> A staff member needs to walk at least </a:t>
            </a:r>
            <a:r>
              <a:rPr b="1" lang="en" sz="1300"/>
              <a:t>1</a:t>
            </a:r>
            <a:r>
              <a:rPr b="1" lang="en" sz="1300"/>
              <a:t>-5 levels (Budget)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Level 6</a:t>
            </a:r>
            <a:r>
              <a:rPr lang="en" sz="1300"/>
              <a:t> is the most rewarding floor </a:t>
            </a:r>
            <a:r>
              <a:rPr b="1" lang="en" sz="1300"/>
              <a:t>with equipment</a:t>
            </a:r>
            <a:r>
              <a:rPr lang="en" sz="1300"/>
              <a:t> factor and cost 5 floors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Werribee Veterinary Hospital</a:t>
            </a:r>
            <a:r>
              <a:rPr b="1" lang="en" sz="1300"/>
              <a:t>, Werribee</a:t>
            </a:r>
            <a:r>
              <a:rPr lang="en" sz="1300"/>
              <a:t>: A staff member needs to walk at least </a:t>
            </a:r>
            <a:r>
              <a:rPr b="1" lang="en" sz="1300"/>
              <a:t>1 level</a:t>
            </a:r>
            <a:r>
              <a:rPr b="1" lang="en" sz="1300"/>
              <a:t> (Budget)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Ground floor</a:t>
            </a:r>
            <a:r>
              <a:rPr lang="en" sz="1300"/>
              <a:t> is the most rewarding floor with cost 1 floor</a:t>
            </a:r>
            <a:endParaRPr sz="1300"/>
          </a:p>
        </p:txBody>
      </p:sp>
      <p:sp>
        <p:nvSpPr>
          <p:cNvPr id="555" name="Google Shape;555;p58"/>
          <p:cNvSpPr txBox="1"/>
          <p:nvPr/>
        </p:nvSpPr>
        <p:spPr>
          <a:xfrm>
            <a:off x="229431" y="4016989"/>
            <a:ext cx="6046800" cy="42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can be further extended to other buildings and more campuses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Finding k-optimal nearest floors</a:t>
            </a:r>
            <a:endParaRPr sz="3900"/>
          </a:p>
        </p:txBody>
      </p:sp>
      <p:sp>
        <p:nvSpPr>
          <p:cNvPr id="561" name="Google Shape;561;p5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Toilet Facilities</a:t>
            </a:r>
            <a:r>
              <a:rPr lang="en"/>
              <a:t> Objective</a:t>
            </a:r>
            <a:endParaRPr/>
          </a:p>
        </p:txBody>
      </p:sp>
      <p:sp>
        <p:nvSpPr>
          <p:cNvPr id="562" name="Google Shape;562;p59"/>
          <p:cNvSpPr txBox="1"/>
          <p:nvPr>
            <p:ph idx="2" type="body"/>
          </p:nvPr>
        </p:nvSpPr>
        <p:spPr>
          <a:xfrm>
            <a:off x="4794375" y="724200"/>
            <a:ext cx="4718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Glyn Davis Building, Parkville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Buildings</a:t>
            </a:r>
            <a:endParaRPr/>
          </a:p>
        </p:txBody>
      </p:sp>
      <p:sp>
        <p:nvSpPr>
          <p:cNvPr id="563" name="Google Shape;563;p5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Glyn Davis Building, Parkville  </a:t>
            </a:r>
            <a:endParaRPr/>
          </a:p>
        </p:txBody>
      </p:sp>
      <p:sp>
        <p:nvSpPr>
          <p:cNvPr id="569" name="Google Shape;569;p60"/>
          <p:cNvSpPr txBox="1"/>
          <p:nvPr>
            <p:ph idx="12" type="sldNum"/>
          </p:nvPr>
        </p:nvSpPr>
        <p:spPr>
          <a:xfrm>
            <a:off x="8460431" y="48106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0" name="Google Shape;570;p60"/>
          <p:cNvSpPr txBox="1"/>
          <p:nvPr/>
        </p:nvSpPr>
        <p:spPr>
          <a:xfrm>
            <a:off x="229425" y="4821925"/>
            <a:ext cx="2950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Results: Spatial Algorithm Findings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60"/>
          <p:cNvSpPr txBox="1"/>
          <p:nvPr>
            <p:ph type="title"/>
          </p:nvPr>
        </p:nvSpPr>
        <p:spPr>
          <a:xfrm>
            <a:off x="344499" y="113850"/>
            <a:ext cx="601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Finding k-most optimal floors - Toilet Rooms Objective</a:t>
            </a:r>
            <a:endParaRPr sz="1700"/>
          </a:p>
        </p:txBody>
      </p:sp>
      <p:pic>
        <p:nvPicPr>
          <p:cNvPr id="572" name="Google Shape;57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9" y="960736"/>
            <a:ext cx="6281201" cy="3518201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60"/>
          <p:cNvSpPr/>
          <p:nvPr/>
        </p:nvSpPr>
        <p:spPr>
          <a:xfrm>
            <a:off x="5530175" y="1277225"/>
            <a:ext cx="215100" cy="1573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4" name="Google Shape;574;p60"/>
          <p:cNvCxnSpPr/>
          <p:nvPr/>
        </p:nvCxnSpPr>
        <p:spPr>
          <a:xfrm flipH="1" rot="10800000">
            <a:off x="5745275" y="2060225"/>
            <a:ext cx="767700" cy="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5" name="Google Shape;575;p60"/>
          <p:cNvSpPr txBox="1"/>
          <p:nvPr/>
        </p:nvSpPr>
        <p:spPr>
          <a:xfrm>
            <a:off x="6512975" y="1641350"/>
            <a:ext cx="24216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High Demand &amp; Low Supply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 Floors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Glyn Davis Building, Parkville  </a:t>
            </a:r>
            <a:endParaRPr/>
          </a:p>
        </p:txBody>
      </p:sp>
      <p:sp>
        <p:nvSpPr>
          <p:cNvPr id="581" name="Google Shape;581;p61"/>
          <p:cNvSpPr txBox="1"/>
          <p:nvPr>
            <p:ph idx="12" type="sldNum"/>
          </p:nvPr>
        </p:nvSpPr>
        <p:spPr>
          <a:xfrm>
            <a:off x="8460431" y="48106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2" name="Google Shape;582;p61"/>
          <p:cNvSpPr txBox="1"/>
          <p:nvPr/>
        </p:nvSpPr>
        <p:spPr>
          <a:xfrm>
            <a:off x="229425" y="4821925"/>
            <a:ext cx="2950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Results: Spatial Algorithm Findings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61"/>
          <p:cNvSpPr txBox="1"/>
          <p:nvPr>
            <p:ph type="title"/>
          </p:nvPr>
        </p:nvSpPr>
        <p:spPr>
          <a:xfrm>
            <a:off x="344499" y="113850"/>
            <a:ext cx="601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Finding k-most optimal floors - Toilet Rooms Objective</a:t>
            </a:r>
            <a:endParaRPr sz="1700"/>
          </a:p>
        </p:txBody>
      </p:sp>
      <p:sp>
        <p:nvSpPr>
          <p:cNvPr id="584" name="Google Shape;584;p61"/>
          <p:cNvSpPr txBox="1"/>
          <p:nvPr/>
        </p:nvSpPr>
        <p:spPr>
          <a:xfrm>
            <a:off x="7722775" y="1946150"/>
            <a:ext cx="13359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61"/>
          <p:cNvSpPr txBox="1"/>
          <p:nvPr/>
        </p:nvSpPr>
        <p:spPr>
          <a:xfrm>
            <a:off x="322425" y="1105475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61"/>
          <p:cNvSpPr txBox="1"/>
          <p:nvPr/>
        </p:nvSpPr>
        <p:spPr>
          <a:xfrm>
            <a:off x="344500" y="1014188"/>
            <a:ext cx="9009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student needs to walk at least </a:t>
            </a: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-3 levels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 Glyn Davis Building to get most rewarding floors with adequate supply of toilet rooms</a:t>
            </a:r>
            <a:endParaRPr/>
          </a:p>
        </p:txBody>
      </p:sp>
      <p:pic>
        <p:nvPicPr>
          <p:cNvPr id="587" name="Google Shape;58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825" y="1874625"/>
            <a:ext cx="4718002" cy="293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Research Objectives</a:t>
            </a:r>
            <a:endParaRPr/>
          </a:p>
        </p:txBody>
      </p:sp>
      <p:sp>
        <p:nvSpPr>
          <p:cNvPr id="120" name="Google Shape;120;p17"/>
          <p:cNvSpPr txBox="1"/>
          <p:nvPr>
            <p:ph idx="2" type="body"/>
          </p:nvPr>
        </p:nvSpPr>
        <p:spPr>
          <a:xfrm>
            <a:off x="4731300" y="724200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Extensive analysis of supply and demand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Complicated data mutations, joins and preprocessing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Spatial data analysis using QGIS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Factors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Predictive modelling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Informative Path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Formulating CSP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Creating novel problem solver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Clustering-based parameters tuning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Implementing algorithm in pyQGIS3</a:t>
            </a:r>
            <a:endParaRPr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Glyn Davis Building, Parkville  </a:t>
            </a:r>
            <a:endParaRPr/>
          </a:p>
        </p:txBody>
      </p:sp>
      <p:sp>
        <p:nvSpPr>
          <p:cNvPr id="593" name="Google Shape;593;p62"/>
          <p:cNvSpPr txBox="1"/>
          <p:nvPr>
            <p:ph idx="12" type="sldNum"/>
          </p:nvPr>
        </p:nvSpPr>
        <p:spPr>
          <a:xfrm>
            <a:off x="8460431" y="48106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4" name="Google Shape;594;p62"/>
          <p:cNvSpPr txBox="1"/>
          <p:nvPr/>
        </p:nvSpPr>
        <p:spPr>
          <a:xfrm>
            <a:off x="229425" y="4821925"/>
            <a:ext cx="2950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Results: Spatial Algorithm Findings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62"/>
          <p:cNvSpPr txBox="1"/>
          <p:nvPr>
            <p:ph type="title"/>
          </p:nvPr>
        </p:nvSpPr>
        <p:spPr>
          <a:xfrm>
            <a:off x="344499" y="113850"/>
            <a:ext cx="601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Finding k-most optimal floors - Toilet Rooms Objective</a:t>
            </a:r>
            <a:endParaRPr sz="1700"/>
          </a:p>
        </p:txBody>
      </p:sp>
      <p:sp>
        <p:nvSpPr>
          <p:cNvPr id="596" name="Google Shape;596;p62"/>
          <p:cNvSpPr txBox="1"/>
          <p:nvPr/>
        </p:nvSpPr>
        <p:spPr>
          <a:xfrm>
            <a:off x="7673225" y="1792625"/>
            <a:ext cx="13359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7" name="Google Shape;59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50" y="1616450"/>
            <a:ext cx="2950501" cy="26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9925" y="1574025"/>
            <a:ext cx="2950501" cy="2691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62"/>
          <p:cNvSpPr txBox="1"/>
          <p:nvPr/>
        </p:nvSpPr>
        <p:spPr>
          <a:xfrm>
            <a:off x="614150" y="1149125"/>
            <a:ext cx="23970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COVID-19 Strict Lockdown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62"/>
          <p:cNvSpPr txBox="1"/>
          <p:nvPr/>
        </p:nvSpPr>
        <p:spPr>
          <a:xfrm>
            <a:off x="3609275" y="1238025"/>
            <a:ext cx="2671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Excellent Room Condition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1" name="Google Shape;601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800" y="1699375"/>
            <a:ext cx="2950501" cy="26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62"/>
          <p:cNvSpPr txBox="1"/>
          <p:nvPr/>
        </p:nvSpPr>
        <p:spPr>
          <a:xfrm>
            <a:off x="6755650" y="1259000"/>
            <a:ext cx="20766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High Capacity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Buildings</a:t>
            </a:r>
            <a:endParaRPr/>
          </a:p>
        </p:txBody>
      </p:sp>
      <p:sp>
        <p:nvSpPr>
          <p:cNvPr id="608" name="Google Shape;608;p63"/>
          <p:cNvSpPr txBox="1"/>
          <p:nvPr>
            <p:ph idx="12" type="sldNum"/>
          </p:nvPr>
        </p:nvSpPr>
        <p:spPr>
          <a:xfrm>
            <a:off x="8460431" y="48106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9" name="Google Shape;609;p63"/>
          <p:cNvSpPr txBox="1"/>
          <p:nvPr/>
        </p:nvSpPr>
        <p:spPr>
          <a:xfrm>
            <a:off x="229425" y="4821925"/>
            <a:ext cx="2950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Results: Floor Algorithm Findings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63"/>
          <p:cNvSpPr txBox="1"/>
          <p:nvPr>
            <p:ph type="title"/>
          </p:nvPr>
        </p:nvSpPr>
        <p:spPr>
          <a:xfrm>
            <a:off x="344499" y="113850"/>
            <a:ext cx="601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Finding k-most optimal buildings - Toilet Rooms Objective</a:t>
            </a:r>
            <a:endParaRPr sz="1700"/>
          </a:p>
        </p:txBody>
      </p:sp>
      <p:sp>
        <p:nvSpPr>
          <p:cNvPr id="611" name="Google Shape;611;p63"/>
          <p:cNvSpPr txBox="1"/>
          <p:nvPr>
            <p:ph idx="1" type="body"/>
          </p:nvPr>
        </p:nvSpPr>
        <p:spPr>
          <a:xfrm>
            <a:off x="311700" y="1126508"/>
            <a:ext cx="8520600" cy="28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Redmond Barry Building</a:t>
            </a:r>
            <a:r>
              <a:rPr b="1" lang="en" sz="1300"/>
              <a:t>, Parkville</a:t>
            </a:r>
            <a:r>
              <a:rPr lang="en" sz="1300"/>
              <a:t>: A student needs to walk at least </a:t>
            </a:r>
            <a:r>
              <a:rPr b="1" lang="en" sz="1300"/>
              <a:t>2-4 Floors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Level 4 </a:t>
            </a:r>
            <a:r>
              <a:rPr lang="en" sz="1300"/>
              <a:t> is the most rewarding floor with cost 2 floors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The Spot</a:t>
            </a:r>
            <a:r>
              <a:rPr b="1" lang="en" sz="1300"/>
              <a:t>, Parkville</a:t>
            </a:r>
            <a:r>
              <a:rPr lang="en" sz="1300"/>
              <a:t>: A student needs to walk at least </a:t>
            </a:r>
            <a:r>
              <a:rPr b="1" lang="en" sz="1300"/>
              <a:t>1</a:t>
            </a:r>
            <a:r>
              <a:rPr b="1" lang="en" sz="1300"/>
              <a:t>-3 Floors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Level 1 </a:t>
            </a:r>
            <a:r>
              <a:rPr lang="en" sz="1300"/>
              <a:t> is the most rewarding floor with </a:t>
            </a:r>
            <a:r>
              <a:rPr b="1" lang="en" sz="1300"/>
              <a:t>high capacity </a:t>
            </a:r>
            <a:r>
              <a:rPr lang="en" sz="1300"/>
              <a:t> factor, cost 2 floors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David Caro Building,</a:t>
            </a:r>
            <a:r>
              <a:rPr b="1" lang="en" sz="1300"/>
              <a:t> Parkville:</a:t>
            </a:r>
            <a:r>
              <a:rPr lang="en" sz="1300"/>
              <a:t> A student needs to walk at least </a:t>
            </a:r>
            <a:r>
              <a:rPr b="1" lang="en" sz="1300"/>
              <a:t>1-3 Floors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Level 1 </a:t>
            </a:r>
            <a:r>
              <a:rPr lang="en" sz="1300"/>
              <a:t> is the most rewarding floor </a:t>
            </a:r>
            <a:r>
              <a:rPr b="1" lang="en" sz="1300"/>
              <a:t>with easy availability </a:t>
            </a:r>
            <a:r>
              <a:rPr lang="en" sz="1300"/>
              <a:t>factor, cost 3 floors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Old Microbiology</a:t>
            </a:r>
            <a:r>
              <a:rPr b="1" lang="en" sz="1300"/>
              <a:t>, Parkville</a:t>
            </a:r>
            <a:r>
              <a:rPr lang="en" sz="1300"/>
              <a:t>: A student  needs to walk at least </a:t>
            </a:r>
            <a:r>
              <a:rPr b="1" lang="en" sz="1300"/>
              <a:t>1-2 Floors 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Level 2 </a:t>
            </a:r>
            <a:r>
              <a:rPr lang="en" sz="1300"/>
              <a:t> is the most rewarding floor with cost 1 floor</a:t>
            </a:r>
            <a:endParaRPr sz="1300"/>
          </a:p>
        </p:txBody>
      </p:sp>
      <p:sp>
        <p:nvSpPr>
          <p:cNvPr id="612" name="Google Shape;612;p63"/>
          <p:cNvSpPr txBox="1"/>
          <p:nvPr/>
        </p:nvSpPr>
        <p:spPr>
          <a:xfrm>
            <a:off x="229431" y="4016989"/>
            <a:ext cx="6046800" cy="42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can be further extended to other buildings and more campuses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Analysis</a:t>
            </a:r>
            <a:endParaRPr/>
          </a:p>
        </p:txBody>
      </p:sp>
      <p:sp>
        <p:nvSpPr>
          <p:cNvPr id="618" name="Google Shape;618;p6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Applications, Requirements and Limitations</a:t>
            </a:r>
            <a:endParaRPr/>
          </a:p>
        </p:txBody>
      </p:sp>
      <p:sp>
        <p:nvSpPr>
          <p:cNvPr id="619" name="Google Shape;619;p6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Applications</a:t>
            </a:r>
            <a:endParaRPr/>
          </a:p>
        </p:txBody>
      </p:sp>
      <p:sp>
        <p:nvSpPr>
          <p:cNvPr id="625" name="Google Shape;625;p65"/>
          <p:cNvSpPr txBox="1"/>
          <p:nvPr>
            <p:ph idx="1" type="body"/>
          </p:nvPr>
        </p:nvSpPr>
        <p:spPr>
          <a:xfrm>
            <a:off x="311700" y="1120204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 Systems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Ability to recommend entities based on cost and reward modelling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 Resource Allocation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Utilising cost constraint, rewards can be distributed efficiently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Generic Rewards Modelling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Reward function can be enhanced to include any domain-related factors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map any domain-related </a:t>
            </a:r>
            <a:r>
              <a:rPr lang="en"/>
              <a:t>orienteering</a:t>
            </a:r>
            <a:r>
              <a:rPr lang="en"/>
              <a:t> problem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Algorithm is very generic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 cost and reward function domain-related implementation</a:t>
            </a:r>
            <a:endParaRPr/>
          </a:p>
        </p:txBody>
      </p:sp>
      <p:sp>
        <p:nvSpPr>
          <p:cNvPr id="626" name="Google Shape;626;p65"/>
          <p:cNvSpPr txBox="1"/>
          <p:nvPr>
            <p:ph idx="12" type="sldNum"/>
          </p:nvPr>
        </p:nvSpPr>
        <p:spPr>
          <a:xfrm>
            <a:off x="8460431" y="48106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7" name="Google Shape;627;p65"/>
          <p:cNvSpPr txBox="1"/>
          <p:nvPr/>
        </p:nvSpPr>
        <p:spPr>
          <a:xfrm>
            <a:off x="229425" y="4821925"/>
            <a:ext cx="2950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Algorithm Analysis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6"/>
          <p:cNvSpPr txBox="1"/>
          <p:nvPr>
            <p:ph type="title"/>
          </p:nvPr>
        </p:nvSpPr>
        <p:spPr>
          <a:xfrm>
            <a:off x="311700" y="190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Data Requirements</a:t>
            </a:r>
            <a:endParaRPr/>
          </a:p>
        </p:txBody>
      </p:sp>
      <p:sp>
        <p:nvSpPr>
          <p:cNvPr id="633" name="Google Shape;633;p66"/>
          <p:cNvSpPr txBox="1"/>
          <p:nvPr>
            <p:ph idx="1" type="body"/>
          </p:nvPr>
        </p:nvSpPr>
        <p:spPr>
          <a:xfrm>
            <a:off x="311700" y="888229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needs to be properly provided for nodes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Imbalanced/Missing data will cause biased results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66"/>
          <p:cNvSpPr txBox="1"/>
          <p:nvPr>
            <p:ph idx="12" type="sldNum"/>
          </p:nvPr>
        </p:nvSpPr>
        <p:spPr>
          <a:xfrm>
            <a:off x="8460431" y="48106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5" name="Google Shape;635;p66"/>
          <p:cNvSpPr txBox="1"/>
          <p:nvPr/>
        </p:nvSpPr>
        <p:spPr>
          <a:xfrm>
            <a:off x="229425" y="4821925"/>
            <a:ext cx="2950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Algorithm Analysis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6" name="Google Shape;63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044" y="2262732"/>
            <a:ext cx="3158181" cy="262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275" y="2262732"/>
            <a:ext cx="3363001" cy="2624476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66"/>
          <p:cNvSpPr txBox="1"/>
          <p:nvPr/>
        </p:nvSpPr>
        <p:spPr>
          <a:xfrm>
            <a:off x="1309950" y="1850000"/>
            <a:ext cx="2342400" cy="42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Imbalanced/Missing 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66"/>
          <p:cNvSpPr txBox="1"/>
          <p:nvPr/>
        </p:nvSpPr>
        <p:spPr>
          <a:xfrm>
            <a:off x="5705437" y="1788750"/>
            <a:ext cx="2342400" cy="42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Provided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Limitations</a:t>
            </a:r>
            <a:endParaRPr/>
          </a:p>
        </p:txBody>
      </p:sp>
      <p:sp>
        <p:nvSpPr>
          <p:cNvPr id="645" name="Google Shape;645;p6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Our algorithm relies on the assumption that the graph is a </a:t>
            </a:r>
            <a:r>
              <a:rPr b="1" lang="en" sz="1400">
                <a:solidFill>
                  <a:srgbClr val="FFFFFF"/>
                </a:solidFill>
              </a:rPr>
              <a:t>specialized weighted directed graph</a:t>
            </a:r>
            <a:r>
              <a:rPr lang="en" sz="1400">
                <a:solidFill>
                  <a:srgbClr val="FFFFFF"/>
                </a:solidFill>
              </a:rPr>
              <a:t> with one central node (0 in-degree and n out-degree) and n isolated nodes connected with only one central node. 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Due to this assumption, the algorithm is efficient and applicable only for such versions of the specialized graph and cannot be extended implicitly to any general weighted directed graph.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6" name="Google Shape;646;p6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7" name="Google Shape;647;p6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8"/>
          <p:cNvSpPr txBox="1"/>
          <p:nvPr>
            <p:ph type="ctrTitle"/>
          </p:nvPr>
        </p:nvSpPr>
        <p:spPr>
          <a:xfrm>
            <a:off x="528325" y="1304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</a:t>
            </a:r>
            <a:endParaRPr/>
          </a:p>
        </p:txBody>
      </p:sp>
      <p:sp>
        <p:nvSpPr>
          <p:cNvPr id="653" name="Google Shape;653;p68"/>
          <p:cNvSpPr txBox="1"/>
          <p:nvPr>
            <p:ph idx="1" type="subTitle"/>
          </p:nvPr>
        </p:nvSpPr>
        <p:spPr>
          <a:xfrm>
            <a:off x="528350" y="891150"/>
            <a:ext cx="7815000" cy="15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novel algorithm is submitted to 35th AAAI Conference on Artificial Intelligence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Student Abstract Program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Constraint </a:t>
            </a:r>
            <a:r>
              <a:rPr lang="en"/>
              <a:t>Satisfaction</a:t>
            </a:r>
            <a:r>
              <a:rPr lang="en"/>
              <a:t> Track</a:t>
            </a:r>
            <a:endParaRPr/>
          </a:p>
        </p:txBody>
      </p:sp>
      <p:sp>
        <p:nvSpPr>
          <p:cNvPr id="654" name="Google Shape;654;p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5" name="Google Shape;65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264" y="2403830"/>
            <a:ext cx="5012224" cy="27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6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61" name="Google Shape;661;p6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Outcomes Achieved</a:t>
            </a:r>
            <a:endParaRPr/>
          </a:p>
        </p:txBody>
      </p:sp>
      <p:sp>
        <p:nvSpPr>
          <p:cNvPr id="662" name="Google Shape;662;p6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38761D"/>
                </a:highlight>
              </a:rPr>
              <a:t>Suggested</a:t>
            </a:r>
            <a:r>
              <a:rPr lang="en"/>
              <a:t> how the </a:t>
            </a:r>
            <a:r>
              <a:rPr b="1" lang="en"/>
              <a:t>space arrangement </a:t>
            </a:r>
            <a:r>
              <a:rPr lang="en"/>
              <a:t>of meeting rooms and toilets can be optimized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38761D"/>
                </a:highlight>
              </a:rPr>
              <a:t>Completed</a:t>
            </a:r>
            <a:r>
              <a:rPr lang="en"/>
              <a:t> a </a:t>
            </a:r>
            <a:r>
              <a:rPr b="1" lang="en"/>
              <a:t>detailed analysis report</a:t>
            </a:r>
            <a:r>
              <a:rPr lang="en"/>
              <a:t> with interpretations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38761D"/>
                </a:highlight>
              </a:rPr>
              <a:t>Used</a:t>
            </a:r>
            <a:r>
              <a:rPr lang="en"/>
              <a:t> different analytical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38761D"/>
                </a:highlight>
              </a:rPr>
              <a:t>Provided</a:t>
            </a:r>
            <a:r>
              <a:rPr lang="en"/>
              <a:t> </a:t>
            </a:r>
            <a:r>
              <a:rPr b="1" lang="en"/>
              <a:t>reasonable recommendations</a:t>
            </a:r>
            <a:r>
              <a:rPr lang="en"/>
              <a:t> of space optimization opportunities</a:t>
            </a:r>
            <a:endParaRPr/>
          </a:p>
        </p:txBody>
      </p:sp>
      <p:sp>
        <p:nvSpPr>
          <p:cNvPr id="663" name="Google Shape;663;p6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0"/>
          <p:cNvSpPr txBox="1"/>
          <p:nvPr>
            <p:ph idx="4294967295" type="ctrTitle"/>
          </p:nvPr>
        </p:nvSpPr>
        <p:spPr>
          <a:xfrm>
            <a:off x="529500" y="2238250"/>
            <a:ext cx="6820200" cy="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3200">
              <a:solidFill>
                <a:srgbClr val="FFFFFF"/>
              </a:solidFill>
            </a:endParaRPr>
          </a:p>
        </p:txBody>
      </p:sp>
      <p:pic>
        <p:nvPicPr>
          <p:cNvPr id="669" name="Google Shape;66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"/>
            <a:ext cx="999625" cy="9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70"/>
          <p:cNvSpPr txBox="1"/>
          <p:nvPr/>
        </p:nvSpPr>
        <p:spPr>
          <a:xfrm>
            <a:off x="7074000" y="4031230"/>
            <a:ext cx="19419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Abhinav Sharma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Advait Deshpande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Xinyi Xu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Yanming Wang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1" name="Google Shape;671;p70"/>
          <p:cNvSpPr txBox="1"/>
          <p:nvPr/>
        </p:nvSpPr>
        <p:spPr>
          <a:xfrm>
            <a:off x="7595425" y="3744425"/>
            <a:ext cx="8193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Group 3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2" name="Google Shape;672;p70"/>
          <p:cNvSpPr txBox="1"/>
          <p:nvPr/>
        </p:nvSpPr>
        <p:spPr>
          <a:xfrm>
            <a:off x="122956" y="4716169"/>
            <a:ext cx="12207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MAST90107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262536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11700" y="902250"/>
            <a:ext cx="8520600" cy="3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Description - Objective with Formulation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Analysis - EDA and Factors Analysis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Methodologies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Non-Randomized Anytime Orienteering Algorithm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Hyper-parameters tuning and Clustering Algorithms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Spatial Algorithm Findings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Floor Algorithm Findings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 Analysis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460431" y="481506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</a:t>
            </a:r>
            <a:endParaRPr/>
          </a:p>
        </p:txBody>
      </p:sp>
      <p:sp>
        <p:nvSpPr>
          <p:cNvPr id="134" name="Google Shape;134;p19"/>
          <p:cNvSpPr txBox="1"/>
          <p:nvPr>
            <p:ph idx="2" type="body"/>
          </p:nvPr>
        </p:nvSpPr>
        <p:spPr>
          <a:xfrm>
            <a:off x="4999575" y="440275"/>
            <a:ext cx="3837000" cy="41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Exploratory Data Analysis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Pandas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Snsplots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Problem Formulation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Constraint-</a:t>
            </a:r>
            <a:r>
              <a:rPr lang="en" sz="1300"/>
              <a:t>Satisfaction concept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Mathematical notations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Problem Solver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Cost-Reward representation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Priority queues</a:t>
            </a:r>
            <a:r>
              <a:rPr lang="en" sz="1300"/>
              <a:t> 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Hyperparameters tuning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Unsupervised learning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Clustering algorithms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Grid-space searching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Results collection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QGIS 3 Processing Framework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Google Colab</a:t>
            </a:r>
            <a:endParaRPr sz="1300"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1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Tools/Techniques Used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142" name="Google Shape;142;p20"/>
          <p:cNvSpPr txBox="1"/>
          <p:nvPr>
            <p:ph idx="1" type="subTitle"/>
          </p:nvPr>
        </p:nvSpPr>
        <p:spPr>
          <a:xfrm>
            <a:off x="598088" y="26995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Formally describing problem objectives with formulation</a:t>
            </a:r>
            <a:endParaRPr/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Background</a:t>
            </a:r>
            <a:endParaRPr/>
          </a:p>
        </p:txBody>
      </p:sp>
      <p:sp>
        <p:nvSpPr>
          <p:cNvPr id="149" name="Google Shape;14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 number of existing meeting rooms and toilets is considered as </a:t>
            </a:r>
            <a:r>
              <a:rPr b="1" lang="en"/>
              <a:t>“supply”.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number of staff and enrolled students are considered as </a:t>
            </a:r>
            <a:r>
              <a:rPr b="1" lang="en"/>
              <a:t>“demand”</a:t>
            </a:r>
            <a:r>
              <a:rPr lang="en"/>
              <a:t>.</a:t>
            </a:r>
            <a:endParaRPr/>
          </a:p>
        </p:txBody>
      </p:sp>
      <p:sp>
        <p:nvSpPr>
          <p:cNvPr id="150" name="Google Shape;150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roposing solutions that can efficiently use the current supply of resources.</a:t>
            </a:r>
            <a:endParaRPr/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