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7" r:id="rId11"/>
    <p:sldId id="268" r:id="rId12"/>
    <p:sldId id="275" r:id="rId13"/>
    <p:sldId id="269" r:id="rId14"/>
    <p:sldId id="272" r:id="rId15"/>
    <p:sldId id="273" r:id="rId16"/>
    <p:sldId id="274"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Segoe UI" panose="020B0502040204020203"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 name="Google Shape;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9e06c37f4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f9e06c37f4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g1f9e06c37f4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 name="Google Shape;3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 name="Google Shape;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 name="Google Shape;4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7" name="Google Shape;7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
        <p:cNvGrpSpPr/>
        <p:nvPr/>
      </p:nvGrpSpPr>
      <p:grpSpPr>
        <a:xfrm>
          <a:off x="0" y="0"/>
          <a:ext cx="0" cy="0"/>
          <a:chOff x="0" y="0"/>
          <a:chExt cx="0" cy="0"/>
        </a:xfrm>
      </p:grpSpPr>
      <p:sp>
        <p:nvSpPr>
          <p:cNvPr id="13" name="Google Shape;13;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0" name="Google Shape;2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8853" y="86497"/>
            <a:ext cx="11998411" cy="6685005"/>
          </a:xfrm>
          <a:prstGeom prst="rect">
            <a:avLst/>
          </a:prstGeom>
          <a:noFill/>
          <a:ln w="28575" cap="flat" cmpd="sng">
            <a:solidFill>
              <a:srgbClr val="46B0F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 name="Google Shape;11;p1" descr="A picture containing text, clipart&#10;&#10;Description automatically generated"/>
          <p:cNvPicPr preferRelativeResize="0"/>
          <p:nvPr/>
        </p:nvPicPr>
        <p:blipFill rotWithShape="1">
          <a:blip r:embed="rId5">
            <a:alphaModFix/>
          </a:blip>
          <a:srcRect t="12813" r="7454"/>
          <a:stretch/>
        </p:blipFill>
        <p:spPr>
          <a:xfrm>
            <a:off x="10718090" y="127821"/>
            <a:ext cx="1336257" cy="54077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5"/>
          <p:cNvSpPr/>
          <p:nvPr/>
        </p:nvSpPr>
        <p:spPr>
          <a:xfrm>
            <a:off x="10668000" y="150471"/>
            <a:ext cx="1381246" cy="6829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8" name="Google Shape;28;p5" descr="A picture containing text, sign, outdoor&#10;&#10;Description automatically generated"/>
          <p:cNvPicPr preferRelativeResize="0"/>
          <p:nvPr/>
        </p:nvPicPr>
        <p:blipFill rotWithShape="1">
          <a:blip r:embed="rId3">
            <a:alphaModFix/>
          </a:blip>
          <a:srcRect/>
          <a:stretch/>
        </p:blipFill>
        <p:spPr>
          <a:xfrm>
            <a:off x="304829" y="126108"/>
            <a:ext cx="876170" cy="1491678"/>
          </a:xfrm>
          <a:prstGeom prst="rect">
            <a:avLst/>
          </a:prstGeom>
          <a:noFill/>
          <a:ln>
            <a:noFill/>
          </a:ln>
        </p:spPr>
      </p:pic>
      <p:pic>
        <p:nvPicPr>
          <p:cNvPr id="29" name="Google Shape;29;p5" descr="A picture containing text, clipart&#10;&#10;Description automatically generated"/>
          <p:cNvPicPr preferRelativeResize="0"/>
          <p:nvPr/>
        </p:nvPicPr>
        <p:blipFill rotWithShape="1">
          <a:blip r:embed="rId4">
            <a:alphaModFix/>
          </a:blip>
          <a:srcRect/>
          <a:stretch/>
        </p:blipFill>
        <p:spPr>
          <a:xfrm>
            <a:off x="7952324" y="143700"/>
            <a:ext cx="4096925" cy="1474075"/>
          </a:xfrm>
          <a:prstGeom prst="rect">
            <a:avLst/>
          </a:prstGeom>
          <a:noFill/>
          <a:ln>
            <a:noFill/>
          </a:ln>
        </p:spPr>
      </p:pic>
      <p:sp>
        <p:nvSpPr>
          <p:cNvPr id="30" name="Google Shape;30;p5"/>
          <p:cNvSpPr txBox="1"/>
          <p:nvPr/>
        </p:nvSpPr>
        <p:spPr>
          <a:xfrm>
            <a:off x="2745376" y="1955503"/>
            <a:ext cx="6701245"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Calibri"/>
                <a:ea typeface="Calibri"/>
                <a:cs typeface="Calibri"/>
                <a:sym typeface="Calibri"/>
              </a:rPr>
              <a:t>Minor Project</a:t>
            </a:r>
            <a:endParaRPr/>
          </a:p>
        </p:txBody>
      </p:sp>
      <p:sp>
        <p:nvSpPr>
          <p:cNvPr id="31" name="Google Shape;31;p5"/>
          <p:cNvSpPr txBox="1"/>
          <p:nvPr/>
        </p:nvSpPr>
        <p:spPr>
          <a:xfrm>
            <a:off x="1180999" y="2951966"/>
            <a:ext cx="9948555" cy="954067"/>
          </a:xfrm>
          <a:prstGeom prst="rect">
            <a:avLst/>
          </a:prstGeom>
          <a:noFill/>
          <a:ln>
            <a:noFill/>
          </a:ln>
        </p:spPr>
        <p:txBody>
          <a:bodyPr spcFirstLastPara="1" wrap="square" lIns="91425" tIns="45700" rIns="91425" bIns="45700" anchor="t" anchorCtr="0">
            <a:spAutoFit/>
          </a:bodyPr>
          <a:lstStyle/>
          <a:p>
            <a:pPr algn="ctr" rtl="0" fontAlgn="base"/>
            <a:r>
              <a:rPr lang="en-IN" sz="2800" b="0" i="0" u="none" strike="noStrike" dirty="0">
                <a:solidFill>
                  <a:srgbClr val="000000"/>
                </a:solidFill>
                <a:effectLst/>
                <a:latin typeface="Calibri" panose="020F0502020204030204" pitchFamily="34" charset="0"/>
              </a:rPr>
              <a:t>Title: Emotion Detection From Acoustic Sounds </a:t>
            </a:r>
            <a:r>
              <a:rPr lang="en-US" sz="2800" b="0" i="0" dirty="0">
                <a:solidFill>
                  <a:srgbClr val="000000"/>
                </a:solidFill>
                <a:effectLst/>
                <a:latin typeface="Calibri" panose="020F0502020204030204" pitchFamily="34" charset="0"/>
              </a:rPr>
              <a:t>​</a:t>
            </a:r>
            <a:endParaRPr lang="en-US" sz="2800" b="0" i="0" dirty="0">
              <a:solidFill>
                <a:srgbClr val="000000"/>
              </a:solidFill>
              <a:effectLst/>
              <a:latin typeface="Segoe UI" panose="020B0502040204020203" pitchFamily="34" charset="0"/>
            </a:endParaRPr>
          </a:p>
          <a:p>
            <a:pPr algn="ctr" rtl="0" fontAlgn="base"/>
            <a:r>
              <a:rPr lang="en-IN" sz="2800" b="0" i="0" u="none" strike="noStrike" dirty="0">
                <a:solidFill>
                  <a:srgbClr val="000000"/>
                </a:solidFill>
                <a:effectLst/>
                <a:latin typeface="Calibri" panose="020F0502020204030204" pitchFamily="34" charset="0"/>
              </a:rPr>
              <a:t>(Generalised for Human, Animal &amp; Birds)</a:t>
            </a:r>
            <a:r>
              <a:rPr lang="en-IN" sz="2800" b="0" i="0" dirty="0">
                <a:solidFill>
                  <a:srgbClr val="000000"/>
                </a:solidFill>
                <a:effectLst/>
                <a:latin typeface="Calibri" panose="020F0502020204030204" pitchFamily="34" charset="0"/>
              </a:rPr>
              <a:t>​</a:t>
            </a:r>
            <a:endParaRPr lang="en-IN" sz="2800" b="0" i="0" dirty="0">
              <a:solidFill>
                <a:srgbClr val="000000"/>
              </a:solidFill>
              <a:effectLst/>
              <a:latin typeface="Segoe UI" panose="020B0502040204020203" pitchFamily="34" charset="0"/>
            </a:endParaRPr>
          </a:p>
        </p:txBody>
      </p:sp>
      <p:sp>
        <p:nvSpPr>
          <p:cNvPr id="33" name="Google Shape;33;p5"/>
          <p:cNvSpPr txBox="1"/>
          <p:nvPr/>
        </p:nvSpPr>
        <p:spPr>
          <a:xfrm>
            <a:off x="8842404" y="5148413"/>
            <a:ext cx="27171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Mentored By:</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Dr. Ajay Prasad</a:t>
            </a:r>
            <a:endParaRPr dirty="0"/>
          </a:p>
        </p:txBody>
      </p:sp>
      <p:sp>
        <p:nvSpPr>
          <p:cNvPr id="7" name="TextBox 6">
            <a:extLst>
              <a:ext uri="{FF2B5EF4-FFF2-40B4-BE49-F238E27FC236}">
                <a16:creationId xmlns:a16="http://schemas.microsoft.com/office/drawing/2014/main" id="{63B6D6E6-B4FD-E4A5-4198-64AFE1614D93}"/>
              </a:ext>
            </a:extLst>
          </p:cNvPr>
          <p:cNvSpPr txBox="1"/>
          <p:nvPr/>
        </p:nvSpPr>
        <p:spPr>
          <a:xfrm>
            <a:off x="310149" y="5148413"/>
            <a:ext cx="6097554" cy="1477328"/>
          </a:xfrm>
          <a:prstGeom prst="rect">
            <a:avLst/>
          </a:prstGeom>
          <a:noFill/>
        </p:spPr>
        <p:txBody>
          <a:bodyPr wrap="square">
            <a:spAutoFit/>
          </a:bodyPr>
          <a:lstStyle/>
          <a:p>
            <a:pPr algn="l" rtl="0" fontAlgn="base"/>
            <a:r>
              <a:rPr lang="en-IN" sz="1800" b="0" i="0" u="none" strike="noStrike" dirty="0">
                <a:solidFill>
                  <a:srgbClr val="000000"/>
                </a:solidFill>
                <a:effectLst/>
                <a:latin typeface="Calibri" panose="020F0502020204030204" pitchFamily="34" charset="0"/>
              </a:rPr>
              <a:t>Presented by:</a:t>
            </a:r>
            <a:r>
              <a:rPr lang="en-US" sz="1800" b="0" i="0" dirty="0">
                <a:solidFill>
                  <a:srgbClr val="000000"/>
                </a:solidFill>
                <a:effectLst/>
                <a:latin typeface="Calibri" panose="020F0502020204030204" pitchFamily="34" charset="0"/>
              </a:rPr>
              <a:t>​</a:t>
            </a:r>
            <a:endParaRPr lang="en-US" sz="1800" b="0" i="0" dirty="0">
              <a:solidFill>
                <a:srgbClr val="000000"/>
              </a:solidFill>
              <a:effectLst/>
              <a:latin typeface="Segoe UI" panose="020B0502040204020203" pitchFamily="34" charset="0"/>
            </a:endParaRPr>
          </a:p>
          <a:p>
            <a:pPr algn="l" rtl="0" fontAlgn="base"/>
            <a:r>
              <a:rPr lang="en-IN" sz="1800" b="0" i="0" u="none" strike="noStrike" dirty="0">
                <a:solidFill>
                  <a:srgbClr val="000000"/>
                </a:solidFill>
                <a:effectLst/>
                <a:latin typeface="Calibri" panose="020F0502020204030204" pitchFamily="34" charset="0"/>
              </a:rPr>
              <a:t>Roll number  - Abhinav Singh Kushwaha </a:t>
            </a:r>
            <a:r>
              <a:rPr lang="en-US" sz="1800" b="0" i="0" dirty="0">
                <a:solidFill>
                  <a:srgbClr val="000000"/>
                </a:solidFill>
                <a:effectLst/>
                <a:latin typeface="Calibri" panose="020F0502020204030204" pitchFamily="34" charset="0"/>
              </a:rPr>
              <a:t>​</a:t>
            </a:r>
            <a:endParaRPr lang="en-US" sz="1800" b="0" i="0" dirty="0">
              <a:solidFill>
                <a:srgbClr val="000000"/>
              </a:solidFill>
              <a:effectLst/>
              <a:latin typeface="Segoe UI" panose="020B0502040204020203" pitchFamily="34" charset="0"/>
            </a:endParaRPr>
          </a:p>
          <a:p>
            <a:pPr algn="l" rtl="0" fontAlgn="base"/>
            <a:r>
              <a:rPr lang="en-IN" sz="1800" b="0" i="0" u="none" strike="noStrike" dirty="0">
                <a:solidFill>
                  <a:srgbClr val="000000"/>
                </a:solidFill>
                <a:effectLst/>
                <a:latin typeface="Calibri" panose="020F0502020204030204" pitchFamily="34" charset="0"/>
              </a:rPr>
              <a:t>Roll number  - Aelish Kumar </a:t>
            </a:r>
            <a:r>
              <a:rPr lang="en-IN" sz="1800" b="0" i="0" dirty="0">
                <a:solidFill>
                  <a:srgbClr val="000000"/>
                </a:solidFill>
                <a:effectLst/>
                <a:latin typeface="Calibri" panose="020F0502020204030204" pitchFamily="34" charset="0"/>
              </a:rPr>
              <a:t>​</a:t>
            </a:r>
            <a:endParaRPr lang="en-IN" sz="1800" b="0" i="0" dirty="0">
              <a:solidFill>
                <a:srgbClr val="000000"/>
              </a:solidFill>
              <a:effectLst/>
              <a:latin typeface="Segoe UI" panose="020B0502040204020203" pitchFamily="34" charset="0"/>
            </a:endParaRPr>
          </a:p>
          <a:p>
            <a:pPr algn="l" rtl="0" fontAlgn="base"/>
            <a:r>
              <a:rPr lang="en-IN" sz="1800" b="0" i="0" u="none" strike="noStrike" dirty="0">
                <a:solidFill>
                  <a:srgbClr val="000000"/>
                </a:solidFill>
                <a:effectLst/>
                <a:latin typeface="Calibri" panose="020F0502020204030204" pitchFamily="34" charset="0"/>
              </a:rPr>
              <a:t>Roll number  - </a:t>
            </a:r>
            <a:r>
              <a:rPr lang="en-IN" sz="1800" b="0" i="0" u="none" strike="noStrike" dirty="0" err="1">
                <a:solidFill>
                  <a:srgbClr val="000000"/>
                </a:solidFill>
                <a:effectLst/>
                <a:latin typeface="Calibri" panose="020F0502020204030204" pitchFamily="34" charset="0"/>
              </a:rPr>
              <a:t>Saloni</a:t>
            </a:r>
            <a:r>
              <a:rPr lang="en-IN" sz="1800" b="0" i="0" u="none" strike="noStrike" dirty="0">
                <a:solidFill>
                  <a:srgbClr val="000000"/>
                </a:solidFill>
                <a:effectLst/>
                <a:latin typeface="Calibri" panose="020F0502020204030204" pitchFamily="34" charset="0"/>
              </a:rPr>
              <a:t> </a:t>
            </a:r>
            <a:r>
              <a:rPr lang="en-IN" sz="1800" b="0" i="0" u="none" strike="noStrike" dirty="0" err="1">
                <a:solidFill>
                  <a:srgbClr val="000000"/>
                </a:solidFill>
                <a:effectLst/>
                <a:latin typeface="Calibri" panose="020F0502020204030204" pitchFamily="34" charset="0"/>
              </a:rPr>
              <a:t>Sukirti</a:t>
            </a:r>
            <a:r>
              <a:rPr lang="en-IN" sz="1800" b="0" i="0" dirty="0">
                <a:solidFill>
                  <a:srgbClr val="000000"/>
                </a:solidFill>
                <a:effectLst/>
                <a:latin typeface="Calibri" panose="020F0502020204030204" pitchFamily="34" charset="0"/>
              </a:rPr>
              <a:t>​</a:t>
            </a:r>
            <a:endParaRPr lang="en-IN" sz="1800" b="0" i="0" dirty="0">
              <a:solidFill>
                <a:srgbClr val="000000"/>
              </a:solidFill>
              <a:effectLst/>
              <a:latin typeface="Segoe UI" panose="020B0502040204020203" pitchFamily="34" charset="0"/>
            </a:endParaRPr>
          </a:p>
          <a:p>
            <a:pPr algn="l" rtl="0" fontAlgn="base"/>
            <a:r>
              <a:rPr lang="en-IN" sz="1800" b="0" i="0" dirty="0">
                <a:solidFill>
                  <a:srgbClr val="000000"/>
                </a:solidFill>
                <a:effectLst/>
                <a:latin typeface="Calibri" panose="020F0502020204030204" pitchFamily="34" charset="0"/>
              </a:rPr>
              <a:t>​</a:t>
            </a:r>
            <a:endParaRPr lang="en-IN" sz="1800" b="0" i="0" dirty="0">
              <a:solidFill>
                <a:srgbClr val="000000"/>
              </a:solidFill>
              <a:effectLst/>
              <a:latin typeface="Segoe UI"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p:nvPr/>
        </p:nvSpPr>
        <p:spPr>
          <a:xfrm>
            <a:off x="325927" y="248626"/>
            <a:ext cx="7530363"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i="1" u="sng">
                <a:solidFill>
                  <a:srgbClr val="46B0FA"/>
                </a:solidFill>
              </a:rPr>
              <a:t>Code Snippets</a:t>
            </a:r>
            <a:endParaRPr sz="4400" b="1" i="1" u="sng">
              <a:solidFill>
                <a:srgbClr val="46B0FA"/>
              </a:solidFill>
              <a:latin typeface="Arial"/>
              <a:ea typeface="Arial"/>
              <a:cs typeface="Arial"/>
              <a:sym typeface="Arial"/>
            </a:endParaRPr>
          </a:p>
        </p:txBody>
      </p:sp>
      <p:pic>
        <p:nvPicPr>
          <p:cNvPr id="3" name="Picture 2">
            <a:extLst>
              <a:ext uri="{FF2B5EF4-FFF2-40B4-BE49-F238E27FC236}">
                <a16:creationId xmlns:a16="http://schemas.microsoft.com/office/drawing/2014/main" id="{904DA610-1AC2-FD94-8EE4-2059FE16FF49}"/>
              </a:ext>
            </a:extLst>
          </p:cNvPr>
          <p:cNvPicPr>
            <a:picLocks noChangeAspect="1"/>
          </p:cNvPicPr>
          <p:nvPr/>
        </p:nvPicPr>
        <p:blipFill rotWithShape="1">
          <a:blip r:embed="rId3"/>
          <a:srcRect r="47571"/>
          <a:stretch/>
        </p:blipFill>
        <p:spPr>
          <a:xfrm>
            <a:off x="195293" y="1018067"/>
            <a:ext cx="6392114" cy="5411387"/>
          </a:xfrm>
          <a:prstGeom prst="rect">
            <a:avLst/>
          </a:prstGeom>
        </p:spPr>
      </p:pic>
      <p:pic>
        <p:nvPicPr>
          <p:cNvPr id="5" name="Picture 4">
            <a:extLst>
              <a:ext uri="{FF2B5EF4-FFF2-40B4-BE49-F238E27FC236}">
                <a16:creationId xmlns:a16="http://schemas.microsoft.com/office/drawing/2014/main" id="{3FD8B75E-05B9-0724-AFDB-599259B34B8B}"/>
              </a:ext>
            </a:extLst>
          </p:cNvPr>
          <p:cNvPicPr>
            <a:picLocks noChangeAspect="1"/>
          </p:cNvPicPr>
          <p:nvPr/>
        </p:nvPicPr>
        <p:blipFill rotWithShape="1">
          <a:blip r:embed="rId4"/>
          <a:srcRect l="5448" t="16795"/>
          <a:stretch/>
        </p:blipFill>
        <p:spPr>
          <a:xfrm>
            <a:off x="6652724" y="1018067"/>
            <a:ext cx="5346443" cy="381188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3" name="Picture 2">
            <a:extLst>
              <a:ext uri="{FF2B5EF4-FFF2-40B4-BE49-F238E27FC236}">
                <a16:creationId xmlns:a16="http://schemas.microsoft.com/office/drawing/2014/main" id="{376F5B4F-82EA-2B26-73AB-0171CDABBC4D}"/>
              </a:ext>
            </a:extLst>
          </p:cNvPr>
          <p:cNvPicPr>
            <a:picLocks noChangeAspect="1"/>
          </p:cNvPicPr>
          <p:nvPr/>
        </p:nvPicPr>
        <p:blipFill>
          <a:blip r:embed="rId3"/>
          <a:stretch>
            <a:fillRect/>
          </a:stretch>
        </p:blipFill>
        <p:spPr>
          <a:xfrm>
            <a:off x="1710139" y="349760"/>
            <a:ext cx="8771722" cy="61584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D85245-2B55-8B17-6273-B81107044FAE}"/>
              </a:ext>
            </a:extLst>
          </p:cNvPr>
          <p:cNvPicPr>
            <a:picLocks noChangeAspect="1"/>
          </p:cNvPicPr>
          <p:nvPr/>
        </p:nvPicPr>
        <p:blipFill>
          <a:blip r:embed="rId2"/>
          <a:stretch>
            <a:fillRect/>
          </a:stretch>
        </p:blipFill>
        <p:spPr>
          <a:xfrm>
            <a:off x="983235" y="200608"/>
            <a:ext cx="5053135" cy="6456784"/>
          </a:xfrm>
          <a:prstGeom prst="rect">
            <a:avLst/>
          </a:prstGeom>
        </p:spPr>
      </p:pic>
      <p:pic>
        <p:nvPicPr>
          <p:cNvPr id="7" name="Picture 6">
            <a:extLst>
              <a:ext uri="{FF2B5EF4-FFF2-40B4-BE49-F238E27FC236}">
                <a16:creationId xmlns:a16="http://schemas.microsoft.com/office/drawing/2014/main" id="{1579FC75-F65E-531F-3AC7-6C55D71A72E7}"/>
              </a:ext>
            </a:extLst>
          </p:cNvPr>
          <p:cNvPicPr>
            <a:picLocks noChangeAspect="1"/>
          </p:cNvPicPr>
          <p:nvPr/>
        </p:nvPicPr>
        <p:blipFill rotWithShape="1">
          <a:blip r:embed="rId3"/>
          <a:srcRect r="3105" b="19543"/>
          <a:stretch/>
        </p:blipFill>
        <p:spPr>
          <a:xfrm>
            <a:off x="6145865" y="527177"/>
            <a:ext cx="4023972" cy="2981131"/>
          </a:xfrm>
          <a:prstGeom prst="rect">
            <a:avLst/>
          </a:prstGeom>
        </p:spPr>
      </p:pic>
      <p:pic>
        <p:nvPicPr>
          <p:cNvPr id="9" name="Picture 8">
            <a:extLst>
              <a:ext uri="{FF2B5EF4-FFF2-40B4-BE49-F238E27FC236}">
                <a16:creationId xmlns:a16="http://schemas.microsoft.com/office/drawing/2014/main" id="{B792BD95-29F7-B0D8-6B2D-8B76A6B144FF}"/>
              </a:ext>
            </a:extLst>
          </p:cNvPr>
          <p:cNvPicPr>
            <a:picLocks noChangeAspect="1"/>
          </p:cNvPicPr>
          <p:nvPr/>
        </p:nvPicPr>
        <p:blipFill rotWithShape="1">
          <a:blip r:embed="rId4"/>
          <a:srcRect b="29136"/>
          <a:stretch/>
        </p:blipFill>
        <p:spPr>
          <a:xfrm>
            <a:off x="6145865" y="3749633"/>
            <a:ext cx="4023971" cy="2688489"/>
          </a:xfrm>
          <a:prstGeom prst="rect">
            <a:avLst/>
          </a:prstGeom>
        </p:spPr>
      </p:pic>
    </p:spTree>
    <p:extLst>
      <p:ext uri="{BB962C8B-B14F-4D97-AF65-F5344CB8AC3E}">
        <p14:creationId xmlns:p14="http://schemas.microsoft.com/office/powerpoint/2010/main" val="2240057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3074" name="Picture 2">
            <a:extLst>
              <a:ext uri="{FF2B5EF4-FFF2-40B4-BE49-F238E27FC236}">
                <a16:creationId xmlns:a16="http://schemas.microsoft.com/office/drawing/2014/main" id="{5EB3234A-994E-B824-25FE-3FBEFED810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1084"/>
          <a:stretch/>
        </p:blipFill>
        <p:spPr bwMode="auto">
          <a:xfrm>
            <a:off x="552742" y="1194308"/>
            <a:ext cx="5960025" cy="15022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06B3E1E-69F7-4E71-9F3E-B80983C304A6}"/>
              </a:ext>
            </a:extLst>
          </p:cNvPr>
          <p:cNvSpPr txBox="1"/>
          <p:nvPr/>
        </p:nvSpPr>
        <p:spPr>
          <a:xfrm>
            <a:off x="552742" y="466598"/>
            <a:ext cx="6097554" cy="646331"/>
          </a:xfrm>
          <a:prstGeom prst="rect">
            <a:avLst/>
          </a:prstGeom>
          <a:noFill/>
        </p:spPr>
        <p:txBody>
          <a:bodyPr wrap="square">
            <a:spAutoFit/>
          </a:bodyPr>
          <a:lstStyle/>
          <a:p>
            <a:pPr marL="0" marR="0" lvl="0" indent="0" algn="l" rtl="0">
              <a:spcBef>
                <a:spcPts val="0"/>
              </a:spcBef>
              <a:spcAft>
                <a:spcPts val="0"/>
              </a:spcAft>
              <a:buNone/>
            </a:pPr>
            <a:r>
              <a:rPr lang="en-US" sz="3600" b="1" i="1" u="sng" dirty="0">
                <a:solidFill>
                  <a:srgbClr val="FF0000"/>
                </a:solidFill>
                <a:latin typeface="Arial"/>
                <a:ea typeface="Arial"/>
                <a:cs typeface="Arial"/>
                <a:sym typeface="Arial"/>
              </a:rPr>
              <a:t>Output:</a:t>
            </a:r>
            <a:endParaRPr lang="en-US" sz="3600" dirty="0"/>
          </a:p>
        </p:txBody>
      </p:sp>
      <p:pic>
        <p:nvPicPr>
          <p:cNvPr id="5" name="Picture 4">
            <a:extLst>
              <a:ext uri="{FF2B5EF4-FFF2-40B4-BE49-F238E27FC236}">
                <a16:creationId xmlns:a16="http://schemas.microsoft.com/office/drawing/2014/main" id="{DDB674FA-AD81-528E-A81D-0859A4BB4A77}"/>
              </a:ext>
            </a:extLst>
          </p:cNvPr>
          <p:cNvPicPr>
            <a:picLocks noChangeAspect="1"/>
          </p:cNvPicPr>
          <p:nvPr/>
        </p:nvPicPr>
        <p:blipFill rotWithShape="1">
          <a:blip r:embed="rId4"/>
          <a:srcRect t="41802"/>
          <a:stretch/>
        </p:blipFill>
        <p:spPr>
          <a:xfrm>
            <a:off x="6804114" y="1324935"/>
            <a:ext cx="5153025" cy="1502229"/>
          </a:xfrm>
          <a:prstGeom prst="rect">
            <a:avLst/>
          </a:prstGeom>
        </p:spPr>
      </p:pic>
      <p:pic>
        <p:nvPicPr>
          <p:cNvPr id="7" name="Picture 6">
            <a:extLst>
              <a:ext uri="{FF2B5EF4-FFF2-40B4-BE49-F238E27FC236}">
                <a16:creationId xmlns:a16="http://schemas.microsoft.com/office/drawing/2014/main" id="{AD62E496-70B4-3773-8926-49492B1FF7F8}"/>
              </a:ext>
            </a:extLst>
          </p:cNvPr>
          <p:cNvPicPr>
            <a:picLocks noChangeAspect="1"/>
          </p:cNvPicPr>
          <p:nvPr/>
        </p:nvPicPr>
        <p:blipFill>
          <a:blip r:embed="rId5"/>
          <a:stretch>
            <a:fillRect/>
          </a:stretch>
        </p:blipFill>
        <p:spPr>
          <a:xfrm>
            <a:off x="3361266" y="3200397"/>
            <a:ext cx="3988254" cy="3109973"/>
          </a:xfrm>
          <a:prstGeom prst="rect">
            <a:avLst/>
          </a:prstGeom>
        </p:spPr>
      </p:pic>
      <p:sp>
        <p:nvSpPr>
          <p:cNvPr id="9" name="TextBox 8">
            <a:extLst>
              <a:ext uri="{FF2B5EF4-FFF2-40B4-BE49-F238E27FC236}">
                <a16:creationId xmlns:a16="http://schemas.microsoft.com/office/drawing/2014/main" id="{982137F7-AF99-1C91-626B-4E4A8634F99F}"/>
              </a:ext>
            </a:extLst>
          </p:cNvPr>
          <p:cNvSpPr txBox="1"/>
          <p:nvPr/>
        </p:nvSpPr>
        <p:spPr>
          <a:xfrm>
            <a:off x="4065825" y="6309675"/>
            <a:ext cx="6097554" cy="307777"/>
          </a:xfrm>
          <a:prstGeom prst="rect">
            <a:avLst/>
          </a:prstGeom>
          <a:noFill/>
        </p:spPr>
        <p:txBody>
          <a:bodyPr wrap="square">
            <a:spAutoFit/>
          </a:bodyPr>
          <a:lstStyle/>
          <a:p>
            <a:pPr algn="just"/>
            <a:r>
              <a:rPr lang="en-IN" dirty="0"/>
              <a:t>Fig. 1.5 Model Loss graph</a:t>
            </a:r>
          </a:p>
        </p:txBody>
      </p:sp>
      <p:sp>
        <p:nvSpPr>
          <p:cNvPr id="11" name="TextBox 10">
            <a:extLst>
              <a:ext uri="{FF2B5EF4-FFF2-40B4-BE49-F238E27FC236}">
                <a16:creationId xmlns:a16="http://schemas.microsoft.com/office/drawing/2014/main" id="{C345C4AB-7112-F99B-2869-8E2E1CEDCB37}"/>
              </a:ext>
            </a:extLst>
          </p:cNvPr>
          <p:cNvSpPr txBox="1"/>
          <p:nvPr/>
        </p:nvSpPr>
        <p:spPr>
          <a:xfrm>
            <a:off x="772108" y="2777916"/>
            <a:ext cx="6097554" cy="307777"/>
          </a:xfrm>
          <a:prstGeom prst="rect">
            <a:avLst/>
          </a:prstGeom>
          <a:noFill/>
        </p:spPr>
        <p:txBody>
          <a:bodyPr wrap="square">
            <a:spAutoFit/>
          </a:bodyPr>
          <a:lstStyle/>
          <a:p>
            <a:pPr algn="just"/>
            <a:r>
              <a:rPr lang="en-IN" dirty="0"/>
              <a:t>Fig. 1.4 Emotion Detection of the audio</a:t>
            </a:r>
          </a:p>
        </p:txBody>
      </p:sp>
      <p:cxnSp>
        <p:nvCxnSpPr>
          <p:cNvPr id="15" name="Straight Arrow Connector 14">
            <a:extLst>
              <a:ext uri="{FF2B5EF4-FFF2-40B4-BE49-F238E27FC236}">
                <a16:creationId xmlns:a16="http://schemas.microsoft.com/office/drawing/2014/main" id="{F65CA350-C33E-FE70-DC59-E2FDC8458C4E}"/>
              </a:ext>
            </a:extLst>
          </p:cNvPr>
          <p:cNvCxnSpPr>
            <a:cxnSpLocks/>
          </p:cNvCxnSpPr>
          <p:nvPr/>
        </p:nvCxnSpPr>
        <p:spPr>
          <a:xfrm>
            <a:off x="6153675" y="1912774"/>
            <a:ext cx="6224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p:nvPr/>
        </p:nvSpPr>
        <p:spPr>
          <a:xfrm>
            <a:off x="416362" y="571137"/>
            <a:ext cx="990100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1" u="sng" dirty="0">
                <a:solidFill>
                  <a:srgbClr val="FF0000"/>
                </a:solidFill>
                <a:latin typeface="Arial"/>
                <a:ea typeface="Arial"/>
                <a:cs typeface="Arial"/>
                <a:sym typeface="Arial"/>
              </a:rPr>
              <a:t>Timeline:</a:t>
            </a:r>
            <a:endParaRPr dirty="0"/>
          </a:p>
        </p:txBody>
      </p:sp>
      <p:pic>
        <p:nvPicPr>
          <p:cNvPr id="1028" name="Picture 4">
            <a:extLst>
              <a:ext uri="{FF2B5EF4-FFF2-40B4-BE49-F238E27FC236}">
                <a16:creationId xmlns:a16="http://schemas.microsoft.com/office/drawing/2014/main" id="{4913AAF5-B053-11B2-50B1-AD942DA58D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219" y="1525558"/>
            <a:ext cx="10027561" cy="43107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p:nvPr/>
        </p:nvSpPr>
        <p:spPr>
          <a:xfrm>
            <a:off x="325927" y="248626"/>
            <a:ext cx="7530363"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i="1" u="sng">
                <a:solidFill>
                  <a:srgbClr val="46B0FA"/>
                </a:solidFill>
                <a:latin typeface="Arial"/>
                <a:ea typeface="Arial"/>
                <a:cs typeface="Arial"/>
                <a:sym typeface="Arial"/>
              </a:rPr>
              <a:t>Reference</a:t>
            </a:r>
            <a:endParaRPr/>
          </a:p>
        </p:txBody>
      </p:sp>
      <p:sp>
        <p:nvSpPr>
          <p:cNvPr id="136" name="Google Shape;136;p22"/>
          <p:cNvSpPr txBox="1"/>
          <p:nvPr/>
        </p:nvSpPr>
        <p:spPr>
          <a:xfrm>
            <a:off x="250049" y="1393051"/>
            <a:ext cx="11691900" cy="39702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u="sng" dirty="0">
                <a:solidFill>
                  <a:schemeClr val="dk1"/>
                </a:solidFill>
                <a:latin typeface="Arial"/>
                <a:ea typeface="Arial"/>
                <a:cs typeface="Arial"/>
                <a:sym typeface="Arial"/>
              </a:rPr>
              <a:t> </a:t>
            </a:r>
            <a:r>
              <a:rPr lang="en-US" sz="1800" b="1" i="1" u="sng" dirty="0">
                <a:solidFill>
                  <a:srgbClr val="FF0000"/>
                </a:solidFill>
                <a:latin typeface="Arial"/>
                <a:ea typeface="Arial"/>
                <a:cs typeface="Arial"/>
                <a:sym typeface="Arial"/>
              </a:rPr>
              <a:t>List of cited papers:</a:t>
            </a:r>
            <a:endParaRPr sz="1800" dirty="0"/>
          </a:p>
          <a:p>
            <a:pPr marL="0" marR="0" lvl="0" indent="0" algn="l" rtl="0">
              <a:spcBef>
                <a:spcPts val="0"/>
              </a:spcBef>
              <a:spcAft>
                <a:spcPts val="0"/>
              </a:spcAft>
              <a:buNone/>
            </a:pPr>
            <a:endParaRPr sz="1800" dirty="0">
              <a:solidFill>
                <a:srgbClr val="FF0000"/>
              </a:solidFill>
              <a:latin typeface="Arial"/>
              <a:ea typeface="Arial"/>
              <a:cs typeface="Arial"/>
              <a:sym typeface="Arial"/>
            </a:endParaRPr>
          </a:p>
          <a:p>
            <a:pPr algn="just" rtl="0" fontAlgn="base"/>
            <a:r>
              <a:rPr lang="en-US" sz="1800" b="0" i="0" u="none" strike="noStrike" dirty="0">
                <a:solidFill>
                  <a:srgbClr val="000000"/>
                </a:solidFill>
                <a:effectLst/>
                <a:latin typeface="Calibri" panose="020F0502020204030204" pitchFamily="34" charset="0"/>
                <a:cs typeface="Calibri" panose="020F0502020204030204" pitchFamily="34" charset="0"/>
              </a:rPr>
              <a:t>[1] Ze-Jing Chuang and Chung-Hsien Wu (2004) “Emotion recognition using acoustic features and textual content,”. </a:t>
            </a:r>
            <a:r>
              <a:rPr lang="en-US" sz="1800" b="0" i="0" dirty="0">
                <a:solidFill>
                  <a:srgbClr val="000000"/>
                </a:solidFill>
                <a:effectLst/>
                <a:latin typeface="Calibri" panose="020F0502020204030204" pitchFamily="34" charset="0"/>
                <a:cs typeface="Calibri" panose="020F0502020204030204" pitchFamily="34" charset="0"/>
              </a:rPr>
              <a:t>​</a:t>
            </a:r>
          </a:p>
          <a:p>
            <a:pPr algn="just" rtl="0" fontAlgn="base"/>
            <a:r>
              <a:rPr lang="en-US" sz="1800" b="0" i="0" dirty="0">
                <a:solidFill>
                  <a:srgbClr val="000000"/>
                </a:solidFill>
                <a:effectLst/>
                <a:latin typeface="Calibri" panose="020F0502020204030204" pitchFamily="34" charset="0"/>
                <a:cs typeface="Calibri" panose="020F0502020204030204" pitchFamily="34" charset="0"/>
              </a:rPr>
              <a:t>​</a:t>
            </a:r>
          </a:p>
          <a:p>
            <a:pPr algn="just" rtl="0" fontAlgn="base"/>
            <a:r>
              <a:rPr lang="en-US" sz="1800" b="0" i="0" u="none" strike="noStrike" dirty="0">
                <a:solidFill>
                  <a:srgbClr val="000000"/>
                </a:solidFill>
                <a:effectLst/>
                <a:latin typeface="Calibri" panose="020F0502020204030204" pitchFamily="34" charset="0"/>
                <a:cs typeface="Calibri" panose="020F0502020204030204" pitchFamily="34" charset="0"/>
              </a:rPr>
              <a:t>[2] </a:t>
            </a:r>
            <a:r>
              <a:rPr lang="en-US" sz="1800" b="0" i="0" u="none" strike="noStrike" dirty="0" err="1">
                <a:solidFill>
                  <a:srgbClr val="000000"/>
                </a:solidFill>
                <a:effectLst/>
                <a:latin typeface="Calibri" panose="020F0502020204030204" pitchFamily="34" charset="0"/>
                <a:cs typeface="Calibri" panose="020F0502020204030204" pitchFamily="34" charset="0"/>
              </a:rPr>
              <a:t>Charoendee</a:t>
            </a:r>
            <a:r>
              <a:rPr lang="en-US" sz="1800" b="0" i="0" u="none" strike="noStrike" dirty="0">
                <a:solidFill>
                  <a:srgbClr val="000000"/>
                </a:solidFill>
                <a:effectLst/>
                <a:latin typeface="Calibri" panose="020F0502020204030204" pitchFamily="34" charset="0"/>
                <a:cs typeface="Calibri" panose="020F0502020204030204" pitchFamily="34" charset="0"/>
              </a:rPr>
              <a:t>, M.,</a:t>
            </a:r>
            <a:r>
              <a:rPr lang="en-US" sz="1800" b="0" i="0" u="none" strike="noStrike" dirty="0" err="1">
                <a:solidFill>
                  <a:srgbClr val="000000"/>
                </a:solidFill>
                <a:effectLst/>
                <a:latin typeface="Calibri" panose="020F0502020204030204" pitchFamily="34" charset="0"/>
                <a:cs typeface="Calibri" panose="020F0502020204030204" pitchFamily="34" charset="0"/>
              </a:rPr>
              <a:t>Suchato</a:t>
            </a:r>
            <a:r>
              <a:rPr lang="en-US" sz="1800" b="0" i="0" u="none" strike="noStrike" dirty="0">
                <a:solidFill>
                  <a:srgbClr val="000000"/>
                </a:solidFill>
                <a:effectLst/>
                <a:latin typeface="Calibri" panose="020F0502020204030204" pitchFamily="34" charset="0"/>
                <a:cs typeface="Calibri" panose="020F0502020204030204" pitchFamily="34" charset="0"/>
              </a:rPr>
              <a:t>, A. and </a:t>
            </a:r>
            <a:r>
              <a:rPr lang="en-US" sz="1800" b="0" i="0" u="none" strike="noStrike" dirty="0" err="1">
                <a:solidFill>
                  <a:srgbClr val="000000"/>
                </a:solidFill>
                <a:effectLst/>
                <a:latin typeface="Calibri" panose="020F0502020204030204" pitchFamily="34" charset="0"/>
                <a:cs typeface="Calibri" panose="020F0502020204030204" pitchFamily="34" charset="0"/>
              </a:rPr>
              <a:t>Punyabukkana</a:t>
            </a:r>
            <a:r>
              <a:rPr lang="en-US" sz="1800" b="0" i="0" u="none" strike="noStrike" dirty="0">
                <a:solidFill>
                  <a:srgbClr val="000000"/>
                </a:solidFill>
                <a:effectLst/>
                <a:latin typeface="Calibri" panose="020F0502020204030204" pitchFamily="34" charset="0"/>
                <a:cs typeface="Calibri" panose="020F0502020204030204" pitchFamily="34" charset="0"/>
              </a:rPr>
              <a:t>, P. (2017) “Speech emotion recognition using derived features from speech segment and kernel principal component analysis,”. </a:t>
            </a:r>
            <a:r>
              <a:rPr lang="en-US" sz="1800" b="0" i="0" dirty="0">
                <a:solidFill>
                  <a:srgbClr val="000000"/>
                </a:solidFill>
                <a:effectLst/>
                <a:latin typeface="Calibri" panose="020F0502020204030204" pitchFamily="34" charset="0"/>
                <a:cs typeface="Calibri" panose="020F0502020204030204" pitchFamily="34" charset="0"/>
              </a:rPr>
              <a:t>​</a:t>
            </a:r>
          </a:p>
          <a:p>
            <a:pPr algn="just" rtl="0" fontAlgn="base"/>
            <a:r>
              <a:rPr lang="en-US" sz="1800" b="0" i="0" dirty="0">
                <a:solidFill>
                  <a:srgbClr val="000000"/>
                </a:solidFill>
                <a:effectLst/>
                <a:latin typeface="Calibri" panose="020F0502020204030204" pitchFamily="34" charset="0"/>
                <a:cs typeface="Calibri" panose="020F0502020204030204" pitchFamily="34" charset="0"/>
              </a:rPr>
              <a:t>​</a:t>
            </a:r>
          </a:p>
          <a:p>
            <a:pPr algn="just" rtl="0" fontAlgn="base"/>
            <a:r>
              <a:rPr lang="en-US" sz="1800" b="0" i="0" u="none" strike="noStrike" dirty="0">
                <a:solidFill>
                  <a:srgbClr val="000000"/>
                </a:solidFill>
                <a:effectLst/>
                <a:latin typeface="Calibri" panose="020F0502020204030204" pitchFamily="34" charset="0"/>
                <a:cs typeface="Calibri" panose="020F0502020204030204" pitchFamily="34" charset="0"/>
              </a:rPr>
              <a:t>[3] </a:t>
            </a:r>
            <a:r>
              <a:rPr lang="en-US" sz="1800" b="0" i="0" u="none" strike="noStrike" dirty="0" err="1">
                <a:solidFill>
                  <a:srgbClr val="000000"/>
                </a:solidFill>
                <a:effectLst/>
                <a:latin typeface="Calibri" panose="020F0502020204030204" pitchFamily="34" charset="0"/>
                <a:cs typeface="Calibri" panose="020F0502020204030204" pitchFamily="34" charset="0"/>
              </a:rPr>
              <a:t>Hajarolasvadi</a:t>
            </a:r>
            <a:r>
              <a:rPr lang="en-US" sz="1800" b="0" i="0" u="none" strike="noStrike" dirty="0">
                <a:solidFill>
                  <a:srgbClr val="000000"/>
                </a:solidFill>
                <a:effectLst/>
                <a:latin typeface="Calibri" panose="020F0502020204030204" pitchFamily="34" charset="0"/>
                <a:cs typeface="Calibri" panose="020F0502020204030204" pitchFamily="34" charset="0"/>
              </a:rPr>
              <a:t>, N. and </a:t>
            </a:r>
            <a:r>
              <a:rPr lang="en-US" sz="1800" b="0" i="0" u="none" strike="noStrike" dirty="0" err="1">
                <a:solidFill>
                  <a:srgbClr val="000000"/>
                </a:solidFill>
                <a:effectLst/>
                <a:latin typeface="Calibri" panose="020F0502020204030204" pitchFamily="34" charset="0"/>
                <a:cs typeface="Calibri" panose="020F0502020204030204" pitchFamily="34" charset="0"/>
              </a:rPr>
              <a:t>Demirel</a:t>
            </a:r>
            <a:r>
              <a:rPr lang="en-US" sz="1800" b="0" i="0" u="none" strike="noStrike" dirty="0">
                <a:solidFill>
                  <a:srgbClr val="000000"/>
                </a:solidFill>
                <a:effectLst/>
                <a:latin typeface="Calibri" panose="020F0502020204030204" pitchFamily="34" charset="0"/>
                <a:cs typeface="Calibri" panose="020F0502020204030204" pitchFamily="34" charset="0"/>
              </a:rPr>
              <a:t>, H. (2020) “Deep emotion recognition based on audio–visual correlation,” IET Computer Vision, 14(7). </a:t>
            </a:r>
            <a:endParaRPr lang="en-US" sz="1800" b="0" i="0" dirty="0">
              <a:solidFill>
                <a:srgbClr val="000000"/>
              </a:solidFill>
              <a:effectLst/>
              <a:latin typeface="Calibri" panose="020F0502020204030204" pitchFamily="34" charset="0"/>
              <a:cs typeface="Calibri" panose="020F0502020204030204" pitchFamily="34" charset="0"/>
            </a:endParaRPr>
          </a:p>
          <a:p>
            <a:pPr marL="0" marR="0" lvl="0" indent="0" algn="just" rtl="0">
              <a:spcBef>
                <a:spcPts val="0"/>
              </a:spcBef>
              <a:spcAft>
                <a:spcPts val="0"/>
              </a:spcAft>
              <a:buNone/>
            </a:pPr>
            <a:endParaRPr sz="1800" dirty="0">
              <a:solidFill>
                <a:schemeClr val="dk1"/>
              </a:solidFill>
              <a:latin typeface="Calibri" panose="020F0502020204030204" pitchFamily="34" charset="0"/>
              <a:cs typeface="Calibri" panose="020F0502020204030204" pitchFamily="34" charset="0"/>
              <a:sym typeface="Arial"/>
            </a:endParaRPr>
          </a:p>
          <a:p>
            <a:pPr marL="0" marR="0" lvl="0" indent="0" algn="just" rtl="0">
              <a:spcBef>
                <a:spcPts val="0"/>
              </a:spcBef>
              <a:spcAft>
                <a:spcPts val="0"/>
              </a:spcAft>
              <a:buNone/>
            </a:pPr>
            <a:r>
              <a:rPr lang="en-US" sz="1800" dirty="0">
                <a:solidFill>
                  <a:schemeClr val="dk1"/>
                </a:solidFill>
                <a:latin typeface="Calibri" panose="020F0502020204030204" pitchFamily="34" charset="0"/>
                <a:cs typeface="Calibri" panose="020F0502020204030204" pitchFamily="34" charset="0"/>
                <a:sym typeface="Arial"/>
              </a:rPr>
              <a:t>[4] Lie Lu, Liu, D. and Hong-Jiang Zhang (2006) “Automatic mood detection and tracking of Music Audio Signals,” IEEE Transactions on Audio, Speech and Language Processing. ​</a:t>
            </a:r>
          </a:p>
          <a:p>
            <a:pPr marL="0" marR="0" lvl="0" indent="0" algn="l" rtl="0">
              <a:spcBef>
                <a:spcPts val="0"/>
              </a:spcBef>
              <a:spcAft>
                <a:spcPts val="0"/>
              </a:spcAft>
              <a:buNone/>
            </a:pPr>
            <a:endParaRPr lang="en-US" sz="1800" dirty="0">
              <a:solidFill>
                <a:schemeClr val="dk1"/>
              </a:solidFill>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Arial"/>
                <a:ea typeface="Arial"/>
                <a:cs typeface="Arial"/>
                <a:sym typeface="Arial"/>
              </a:rPr>
              <a:t>​</a:t>
            </a:r>
            <a:endParaRPr lang="en-IN" sz="1800" dirty="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p:nvPr/>
        </p:nvSpPr>
        <p:spPr>
          <a:xfrm>
            <a:off x="1895294" y="3601496"/>
            <a:ext cx="8401412"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a:solidFill>
                  <a:srgbClr val="46B0FA"/>
                </a:solidFill>
                <a:latin typeface="Arial"/>
                <a:ea typeface="Arial"/>
                <a:cs typeface="Arial"/>
                <a:sym typeface="Arial"/>
              </a:rPr>
              <a:t>Thank You</a:t>
            </a:r>
            <a:endParaRPr sz="7200" b="1">
              <a:solidFill>
                <a:srgbClr val="46B0FA"/>
              </a:solidFill>
              <a:latin typeface="Arial"/>
              <a:ea typeface="Arial"/>
              <a:cs typeface="Arial"/>
              <a:sym typeface="Arial"/>
            </a:endParaRPr>
          </a:p>
        </p:txBody>
      </p:sp>
      <p:sp>
        <p:nvSpPr>
          <p:cNvPr id="142" name="Google Shape;142;p23"/>
          <p:cNvSpPr/>
          <p:nvPr/>
        </p:nvSpPr>
        <p:spPr>
          <a:xfrm>
            <a:off x="10668000" y="150471"/>
            <a:ext cx="1381246" cy="6829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43" name="Google Shape;143;p23" descr="A picture containing text, clipart&#10;&#10;Description automatically generated"/>
          <p:cNvPicPr preferRelativeResize="0"/>
          <p:nvPr/>
        </p:nvPicPr>
        <p:blipFill rotWithShape="1">
          <a:blip r:embed="rId3">
            <a:alphaModFix/>
          </a:blip>
          <a:srcRect/>
          <a:stretch/>
        </p:blipFill>
        <p:spPr>
          <a:xfrm>
            <a:off x="3992880" y="1709987"/>
            <a:ext cx="4206240" cy="18068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6"/>
          <p:cNvSpPr txBox="1"/>
          <p:nvPr/>
        </p:nvSpPr>
        <p:spPr>
          <a:xfrm>
            <a:off x="325927" y="248626"/>
            <a:ext cx="7530363"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i="1" u="sng">
                <a:solidFill>
                  <a:srgbClr val="46B0FA"/>
                </a:solidFill>
                <a:latin typeface="Arial"/>
                <a:ea typeface="Arial"/>
                <a:cs typeface="Arial"/>
                <a:sym typeface="Arial"/>
              </a:rPr>
              <a:t>Content</a:t>
            </a:r>
            <a:endParaRPr sz="4400" b="1" i="1" u="sng">
              <a:solidFill>
                <a:srgbClr val="46B0FA"/>
              </a:solidFill>
              <a:latin typeface="Arial"/>
              <a:ea typeface="Arial"/>
              <a:cs typeface="Arial"/>
              <a:sym typeface="Arial"/>
            </a:endParaRPr>
          </a:p>
        </p:txBody>
      </p:sp>
      <p:sp>
        <p:nvSpPr>
          <p:cNvPr id="39" name="Google Shape;39;p6"/>
          <p:cNvSpPr txBox="1"/>
          <p:nvPr/>
        </p:nvSpPr>
        <p:spPr>
          <a:xfrm>
            <a:off x="663260" y="1859339"/>
            <a:ext cx="4650377" cy="313932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Introduction</a:t>
            </a:r>
            <a:endParaRPr/>
          </a:p>
          <a:p>
            <a:pPr marL="342900" marR="0" lvl="0" indent="-342900" algn="l" rtl="0">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Literature Review</a:t>
            </a:r>
            <a:endParaRPr/>
          </a:p>
          <a:p>
            <a:pPr marL="342900" marR="0" lvl="0" indent="-342900" algn="l" rtl="0">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Objectives</a:t>
            </a:r>
            <a:endParaRPr/>
          </a:p>
          <a:p>
            <a:pPr marL="342900" marR="0" lvl="0" indent="-342900" algn="l" rtl="0">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Methodology</a:t>
            </a:r>
            <a:endParaRPr/>
          </a:p>
          <a:p>
            <a:pPr marL="342900" marR="0" lvl="0" indent="-342900" algn="l" rtl="0">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Working Model</a:t>
            </a:r>
            <a:endParaRPr/>
          </a:p>
          <a:p>
            <a:pPr marL="342900" marR="0" lvl="0" indent="-342900" algn="l" rtl="0">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References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7"/>
          <p:cNvSpPr txBox="1"/>
          <p:nvPr/>
        </p:nvSpPr>
        <p:spPr>
          <a:xfrm>
            <a:off x="197224" y="345602"/>
            <a:ext cx="7530363"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i="1" u="sng" dirty="0">
                <a:solidFill>
                  <a:srgbClr val="46B0FA"/>
                </a:solidFill>
                <a:latin typeface="Arial"/>
                <a:ea typeface="Arial"/>
                <a:cs typeface="Arial"/>
                <a:sym typeface="Arial"/>
              </a:rPr>
              <a:t>Introduction</a:t>
            </a:r>
            <a:endParaRPr sz="4400" b="1" i="1" u="sng" dirty="0">
              <a:solidFill>
                <a:srgbClr val="46B0FA"/>
              </a:solidFill>
              <a:latin typeface="Arial"/>
              <a:ea typeface="Arial"/>
              <a:cs typeface="Arial"/>
              <a:sym typeface="Arial"/>
            </a:endParaRPr>
          </a:p>
        </p:txBody>
      </p:sp>
      <p:sp>
        <p:nvSpPr>
          <p:cNvPr id="45" name="Google Shape;45;p7"/>
          <p:cNvSpPr txBox="1"/>
          <p:nvPr/>
        </p:nvSpPr>
        <p:spPr>
          <a:xfrm>
            <a:off x="149516" y="1177529"/>
            <a:ext cx="11896303" cy="4366796"/>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7000"/>
              </a:lnSpc>
              <a:spcBef>
                <a:spcPts val="800"/>
              </a:spcBef>
              <a:spcAft>
                <a:spcPts val="0"/>
              </a:spcAft>
              <a:buFont typeface="Arial" panose="020B0604020202020204" pitchFamily="34" charset="0"/>
              <a:buChar char="•"/>
            </a:pPr>
            <a:endParaRPr lang="en-US" sz="1800" dirty="0">
              <a:solidFill>
                <a:schemeClr val="dk1"/>
              </a:solidFill>
              <a:latin typeface="Calibri"/>
              <a:ea typeface="Calibri"/>
              <a:cs typeface="Calibri"/>
              <a:sym typeface="Calibri"/>
            </a:endParaRPr>
          </a:p>
          <a:p>
            <a:pPr marL="285750" indent="-285750" algn="just">
              <a:lnSpc>
                <a:spcPct val="107000"/>
              </a:lnSpc>
              <a:spcBef>
                <a:spcPts val="800"/>
              </a:spcBef>
              <a:buFont typeface="Arial" panose="020B0604020202020204" pitchFamily="34" charset="0"/>
              <a:buChar char="•"/>
            </a:pPr>
            <a:r>
              <a:rPr lang="en-US" sz="1800" dirty="0">
                <a:solidFill>
                  <a:schemeClr val="dk1"/>
                </a:solidFill>
                <a:latin typeface="Calibri"/>
                <a:ea typeface="Calibri"/>
                <a:cs typeface="Calibri"/>
                <a:sym typeface="Calibri"/>
              </a:rPr>
              <a:t>The project aims to advance the field of emotion detection from acoustic sound, with real-time applications in, communication, and animal behavior.</a:t>
            </a:r>
          </a:p>
          <a:p>
            <a:pPr marL="285750" indent="-285750" algn="just">
              <a:lnSpc>
                <a:spcPct val="107000"/>
              </a:lnSpc>
              <a:spcBef>
                <a:spcPts val="800"/>
              </a:spcBef>
              <a:buFont typeface="Arial" panose="020B0604020202020204" pitchFamily="34" charset="0"/>
              <a:buChar char="•"/>
            </a:pPr>
            <a:endParaRPr lang="en-US" sz="1800" dirty="0">
              <a:solidFill>
                <a:schemeClr val="dk1"/>
              </a:solidFill>
              <a:latin typeface="Calibri"/>
              <a:ea typeface="Calibri"/>
              <a:cs typeface="Calibri"/>
              <a:sym typeface="Calibri"/>
            </a:endParaRPr>
          </a:p>
          <a:p>
            <a:pPr marL="285750" marR="0" lvl="0" indent="-285750" algn="just" rtl="0">
              <a:lnSpc>
                <a:spcPct val="107000"/>
              </a:lnSpc>
              <a:spcBef>
                <a:spcPts val="800"/>
              </a:spcBef>
              <a:spcAft>
                <a:spcPts val="0"/>
              </a:spcAft>
              <a:buFont typeface="Arial" panose="020B0604020202020204" pitchFamily="34" charset="0"/>
              <a:buChar char="•"/>
            </a:pPr>
            <a:r>
              <a:rPr lang="en-US" sz="1800" dirty="0">
                <a:solidFill>
                  <a:schemeClr val="dk1"/>
                </a:solidFill>
                <a:latin typeface="Calibri"/>
                <a:ea typeface="Calibri"/>
                <a:cs typeface="Calibri"/>
                <a:sym typeface="Calibri"/>
              </a:rPr>
              <a:t>Emotions can be expressed through various mediums, including acoustic sounds, and detecting emotions from acoustic sound has gained significant attention in recent years.</a:t>
            </a:r>
            <a:br>
              <a:rPr lang="en-US" sz="1800" dirty="0">
                <a:solidFill>
                  <a:schemeClr val="dk1"/>
                </a:solidFill>
                <a:latin typeface="Calibri"/>
                <a:ea typeface="Calibri"/>
                <a:cs typeface="Calibri"/>
                <a:sym typeface="Calibri"/>
              </a:rPr>
            </a:br>
            <a:endParaRPr lang="en-US" sz="1800" dirty="0">
              <a:solidFill>
                <a:schemeClr val="dk1"/>
              </a:solidFill>
              <a:latin typeface="Calibri"/>
              <a:ea typeface="Calibri"/>
              <a:cs typeface="Calibri"/>
              <a:sym typeface="Calibri"/>
            </a:endParaRPr>
          </a:p>
          <a:p>
            <a:pPr marL="285750" marR="0" lvl="0" indent="-285750" algn="just" rtl="0">
              <a:lnSpc>
                <a:spcPct val="107000"/>
              </a:lnSpc>
              <a:spcBef>
                <a:spcPts val="800"/>
              </a:spcBef>
              <a:spcAft>
                <a:spcPts val="0"/>
              </a:spcAft>
              <a:buFont typeface="Arial" panose="020B0604020202020204" pitchFamily="34" charset="0"/>
              <a:buChar char="•"/>
            </a:pPr>
            <a:r>
              <a:rPr lang="en-US" sz="1800" dirty="0">
                <a:solidFill>
                  <a:schemeClr val="dk1"/>
                </a:solidFill>
                <a:latin typeface="Calibri"/>
                <a:ea typeface="Calibri"/>
                <a:cs typeface="Calibri"/>
                <a:sym typeface="Calibri"/>
              </a:rPr>
              <a:t>Acoustic sound has unique characteristics and patterns that can distinguish emotions, such as variations in pitch, intensity, and rhythm.</a:t>
            </a:r>
          </a:p>
          <a:p>
            <a:pPr marL="285750" marR="0" lvl="0" indent="-285750" algn="just" rtl="0">
              <a:lnSpc>
                <a:spcPct val="107000"/>
              </a:lnSpc>
              <a:spcBef>
                <a:spcPts val="800"/>
              </a:spcBef>
              <a:spcAft>
                <a:spcPts val="0"/>
              </a:spcAft>
              <a:buFont typeface="Arial" panose="020B0604020202020204" pitchFamily="34" charset="0"/>
              <a:buChar char="•"/>
            </a:pPr>
            <a:endParaRPr lang="en-US" sz="1800" dirty="0">
              <a:solidFill>
                <a:schemeClr val="dk1"/>
              </a:solidFill>
              <a:latin typeface="Calibri"/>
              <a:ea typeface="Calibri"/>
              <a:cs typeface="Calibri"/>
              <a:sym typeface="Calibri"/>
            </a:endParaRPr>
          </a:p>
          <a:p>
            <a:pPr marL="285750" marR="0" lvl="0" indent="-285750" algn="just" rtl="0">
              <a:lnSpc>
                <a:spcPct val="107000"/>
              </a:lnSpc>
              <a:spcBef>
                <a:spcPts val="800"/>
              </a:spcBef>
              <a:spcAft>
                <a:spcPts val="0"/>
              </a:spcAft>
              <a:buFont typeface="Arial" panose="020B0604020202020204" pitchFamily="34" charset="0"/>
              <a:buChar char="•"/>
            </a:pPr>
            <a:r>
              <a:rPr lang="en-US" sz="1800" dirty="0">
                <a:solidFill>
                  <a:schemeClr val="dk1"/>
                </a:solidFill>
                <a:latin typeface="Calibri"/>
                <a:ea typeface="Calibri"/>
                <a:cs typeface="Calibri"/>
                <a:sym typeface="Calibri"/>
              </a:rPr>
              <a:t>Developing a system that can accurately detect emotions from acoustic sound in both humans and animals can deepen our understanding of emotions and their impact on daily life.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8"/>
          <p:cNvSpPr txBox="1"/>
          <p:nvPr/>
        </p:nvSpPr>
        <p:spPr>
          <a:xfrm>
            <a:off x="325927" y="478427"/>
            <a:ext cx="11359800" cy="510905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1" i="1" u="sng" dirty="0">
                <a:solidFill>
                  <a:srgbClr val="FF0000"/>
                </a:solidFill>
                <a:latin typeface="Arial"/>
                <a:ea typeface="Arial"/>
                <a:cs typeface="Arial"/>
                <a:sym typeface="Arial"/>
              </a:rPr>
              <a:t>Technical Concepts (Algorithms) used:</a:t>
            </a:r>
          </a:p>
          <a:p>
            <a:pPr marL="0" marR="0" lvl="0" indent="0" algn="just" rtl="0">
              <a:spcBef>
                <a:spcPts val="0"/>
              </a:spcBef>
              <a:spcAft>
                <a:spcPts val="0"/>
              </a:spcAft>
              <a:buNone/>
            </a:pPr>
            <a:endParaRPr dirty="0"/>
          </a:p>
          <a:p>
            <a:pPr marL="0" marR="0" lvl="0" indent="0" algn="just" rtl="0">
              <a:spcBef>
                <a:spcPts val="0"/>
              </a:spcBef>
              <a:spcAft>
                <a:spcPts val="0"/>
              </a:spcAft>
              <a:buNone/>
            </a:pPr>
            <a:endParaRPr sz="2400" b="1" i="1" u="sng" dirty="0">
              <a:solidFill>
                <a:srgbClr val="FF0000"/>
              </a:solidFill>
              <a:latin typeface="Arial"/>
              <a:ea typeface="Arial"/>
              <a:cs typeface="Arial"/>
              <a:sym typeface="Arial"/>
            </a:endParaRPr>
          </a:p>
          <a:p>
            <a:pPr marL="285750" marR="0" lvl="0" indent="-285750" algn="just" rtl="0">
              <a:spcBef>
                <a:spcPts val="0"/>
              </a:spcBef>
              <a:spcAft>
                <a:spcPts val="0"/>
              </a:spcAft>
              <a:buFont typeface="Arial" panose="020B0604020202020204" pitchFamily="34" charset="0"/>
              <a:buChar char="•"/>
            </a:pPr>
            <a:r>
              <a:rPr lang="en-US" sz="1800" b="1" dirty="0">
                <a:solidFill>
                  <a:schemeClr val="dk1"/>
                </a:solidFill>
              </a:rPr>
              <a:t>Feature extraction: </a:t>
            </a:r>
            <a:r>
              <a:rPr lang="en-US" sz="1800" dirty="0">
                <a:solidFill>
                  <a:schemeClr val="dk1"/>
                </a:solidFill>
              </a:rPr>
              <a:t>The project involves extracting several features from the acoustic sound, including Mel-frequency cepstral coefficients (MFCC), chroma, and Mel features.</a:t>
            </a:r>
          </a:p>
          <a:p>
            <a:pPr marL="285750" marR="0" lvl="0" indent="-285750" algn="just" rtl="0">
              <a:spcBef>
                <a:spcPts val="0"/>
              </a:spcBef>
              <a:spcAft>
                <a:spcPts val="0"/>
              </a:spcAft>
              <a:buFont typeface="Arial" panose="020B0604020202020204" pitchFamily="34" charset="0"/>
              <a:buChar char="•"/>
            </a:pPr>
            <a:endParaRPr lang="en-US" sz="1800" dirty="0">
              <a:solidFill>
                <a:schemeClr val="dk1"/>
              </a:solidFill>
            </a:endParaRPr>
          </a:p>
          <a:p>
            <a:pPr marL="285750" marR="0" lvl="0" indent="-285750" algn="just" rtl="0">
              <a:spcBef>
                <a:spcPts val="0"/>
              </a:spcBef>
              <a:spcAft>
                <a:spcPts val="0"/>
              </a:spcAft>
              <a:buFont typeface="Arial" panose="020B0604020202020204" pitchFamily="34" charset="0"/>
              <a:buChar char="•"/>
            </a:pPr>
            <a:r>
              <a:rPr lang="en-US" sz="1800" b="1" dirty="0">
                <a:solidFill>
                  <a:schemeClr val="dk1"/>
                </a:solidFill>
              </a:rPr>
              <a:t>Multi-Layer Perceptron (MLP): </a:t>
            </a:r>
            <a:r>
              <a:rPr lang="en-US" sz="1800" dirty="0">
                <a:solidFill>
                  <a:schemeClr val="dk1"/>
                </a:solidFill>
              </a:rPr>
              <a:t>The project utilizes a Multi-Layer Perceptron (MLP) classifier, which is a type of neural network that can learn and classify data. The MLP classifier is trained on the feature array of sounds, which consists of the extracted MFCC, chroma, and Mel features.</a:t>
            </a:r>
          </a:p>
          <a:p>
            <a:pPr marL="285750" marR="0" lvl="0" indent="-285750" algn="just" rtl="0">
              <a:spcBef>
                <a:spcPts val="0"/>
              </a:spcBef>
              <a:spcAft>
                <a:spcPts val="0"/>
              </a:spcAft>
              <a:buFont typeface="Arial" panose="020B0604020202020204" pitchFamily="34" charset="0"/>
              <a:buChar char="•"/>
            </a:pPr>
            <a:endParaRPr lang="en-US" sz="1800" dirty="0">
              <a:solidFill>
                <a:schemeClr val="dk1"/>
              </a:solidFill>
            </a:endParaRPr>
          </a:p>
          <a:p>
            <a:pPr marL="285750" marR="0" lvl="0" indent="-285750" algn="just" rtl="0">
              <a:spcBef>
                <a:spcPts val="0"/>
              </a:spcBef>
              <a:spcAft>
                <a:spcPts val="0"/>
              </a:spcAft>
              <a:buFont typeface="Arial" panose="020B0604020202020204" pitchFamily="34" charset="0"/>
              <a:buChar char="•"/>
            </a:pPr>
            <a:r>
              <a:rPr lang="en-US" sz="1800" b="1" dirty="0">
                <a:solidFill>
                  <a:schemeClr val="dk1"/>
                </a:solidFill>
              </a:rPr>
              <a:t>Classification labels: </a:t>
            </a:r>
            <a:r>
              <a:rPr lang="en-US" sz="1800" dirty="0">
                <a:solidFill>
                  <a:schemeClr val="dk1"/>
                </a:solidFill>
              </a:rPr>
              <a:t>The sounds are labeled with eight different emotion labels, which the MLP classifier is trained to recognize. The eight emotions are labeled in the provided dataset.</a:t>
            </a:r>
          </a:p>
          <a:p>
            <a:pPr marR="0" lvl="0" algn="just" rtl="0">
              <a:spcBef>
                <a:spcPts val="0"/>
              </a:spcBef>
              <a:spcAft>
                <a:spcPts val="0"/>
              </a:spcAft>
            </a:pPr>
            <a:endParaRPr lang="en-US" sz="1800" dirty="0">
              <a:solidFill>
                <a:schemeClr val="dk1"/>
              </a:solidFill>
            </a:endParaRPr>
          </a:p>
          <a:p>
            <a:pPr marL="285750" marR="0" lvl="0" indent="-285750" algn="just" rtl="0">
              <a:spcBef>
                <a:spcPts val="0"/>
              </a:spcBef>
              <a:spcAft>
                <a:spcPts val="0"/>
              </a:spcAft>
              <a:buFont typeface="Arial" panose="020B0604020202020204" pitchFamily="34" charset="0"/>
              <a:buChar char="•"/>
            </a:pPr>
            <a:r>
              <a:rPr lang="en-US" sz="1800" b="1" dirty="0">
                <a:solidFill>
                  <a:schemeClr val="dk1"/>
                </a:solidFill>
              </a:rPr>
              <a:t>Cross-validation: </a:t>
            </a:r>
            <a:r>
              <a:rPr lang="en-US" sz="1800" dirty="0">
                <a:solidFill>
                  <a:schemeClr val="dk1"/>
                </a:solidFill>
              </a:rPr>
              <a:t>In addition to training the MLP classifier, the project likely uses cross-validation to evaluate the performance of the classifier and optimize its hyperparameters.</a:t>
            </a:r>
            <a:endParaRPr sz="1800" dirty="0">
              <a:solidFill>
                <a:srgbClr val="FF0000"/>
              </a:solidFill>
              <a:latin typeface="Arial"/>
              <a:ea typeface="Arial"/>
              <a:cs typeface="Arial"/>
              <a:sym typeface="Arial"/>
            </a:endParaRPr>
          </a:p>
          <a:p>
            <a:pPr marL="0" marR="0" lvl="0" indent="0" algn="just" rtl="0">
              <a:spcBef>
                <a:spcPts val="0"/>
              </a:spcBef>
              <a:spcAft>
                <a:spcPts val="0"/>
              </a:spcAft>
              <a:buNone/>
            </a:pPr>
            <a:endParaRPr sz="2400" b="1" i="1" u="sng" dirty="0">
              <a:solidFill>
                <a:srgbClr val="FF0000"/>
              </a:solidFill>
              <a:latin typeface="Arial"/>
              <a:ea typeface="Arial"/>
              <a:cs typeface="Arial"/>
              <a:sym typeface="Arial"/>
            </a:endParaRPr>
          </a:p>
          <a:p>
            <a:pPr marL="0" marR="0" lvl="0" indent="0" algn="just" rtl="0">
              <a:spcBef>
                <a:spcPts val="0"/>
              </a:spcBef>
              <a:spcAft>
                <a:spcPts val="0"/>
              </a:spcAft>
              <a:buNone/>
            </a:pPr>
            <a:endParaRPr sz="2400" b="1" i="1" u="sng" dirty="0">
              <a:solidFill>
                <a:srgbClr val="FF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9"/>
          <p:cNvSpPr txBox="1"/>
          <p:nvPr/>
        </p:nvSpPr>
        <p:spPr>
          <a:xfrm>
            <a:off x="325927" y="195606"/>
            <a:ext cx="7530363"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i="1" u="sng">
                <a:solidFill>
                  <a:srgbClr val="46B0FA"/>
                </a:solidFill>
                <a:latin typeface="Arial"/>
                <a:ea typeface="Arial"/>
                <a:cs typeface="Arial"/>
                <a:sym typeface="Arial"/>
              </a:rPr>
              <a:t>Introduction</a:t>
            </a:r>
            <a:endParaRPr sz="4400" b="1" i="1" u="sng">
              <a:solidFill>
                <a:srgbClr val="46B0FA"/>
              </a:solidFill>
              <a:latin typeface="Arial"/>
              <a:ea typeface="Arial"/>
              <a:cs typeface="Arial"/>
              <a:sym typeface="Arial"/>
            </a:endParaRPr>
          </a:p>
        </p:txBody>
      </p:sp>
      <p:sp>
        <p:nvSpPr>
          <p:cNvPr id="56" name="Google Shape;56;p9"/>
          <p:cNvSpPr txBox="1"/>
          <p:nvPr/>
        </p:nvSpPr>
        <p:spPr>
          <a:xfrm>
            <a:off x="325927" y="1361440"/>
            <a:ext cx="11390100" cy="442424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1" i="1" u="sng" dirty="0">
                <a:solidFill>
                  <a:srgbClr val="FF0000"/>
                </a:solidFill>
                <a:latin typeface="Arial"/>
                <a:ea typeface="Arial"/>
                <a:cs typeface="Arial"/>
                <a:sym typeface="Arial"/>
              </a:rPr>
              <a:t>Problem Statement:</a:t>
            </a:r>
            <a:endParaRPr dirty="0"/>
          </a:p>
          <a:p>
            <a:pPr marL="0" marR="0" lvl="0" indent="0" algn="just" rtl="0">
              <a:spcBef>
                <a:spcPts val="0"/>
              </a:spcBef>
              <a:spcAft>
                <a:spcPts val="0"/>
              </a:spcAft>
              <a:buNone/>
            </a:pPr>
            <a:endParaRPr sz="2400" b="1" i="1" u="sng" dirty="0">
              <a:solidFill>
                <a:srgbClr val="FF0000"/>
              </a:solidFill>
              <a:latin typeface="Arial"/>
              <a:ea typeface="Arial"/>
              <a:cs typeface="Arial"/>
              <a:sym typeface="Arial"/>
            </a:endParaRPr>
          </a:p>
          <a:p>
            <a:pPr marL="0" marR="0" lvl="0" indent="0" algn="just" rtl="0">
              <a:spcBef>
                <a:spcPts val="0"/>
              </a:spcBef>
              <a:spcAft>
                <a:spcPts val="0"/>
              </a:spcAft>
              <a:buNone/>
            </a:pPr>
            <a:r>
              <a:rPr lang="en-US" sz="1800" dirty="0">
                <a:solidFill>
                  <a:schemeClr val="dk1"/>
                </a:solidFill>
                <a:latin typeface="Times New Roman"/>
                <a:ea typeface="Times New Roman"/>
                <a:cs typeface="Times New Roman"/>
                <a:sym typeface="Times New Roman"/>
              </a:rPr>
              <a:t>To develop a system that accurately detects emotions from acoustic sounds produced by humans and animals, given the limitations of AI in understanding and responding to emotions</a:t>
            </a:r>
            <a:endParaRPr lang="en-US" sz="2000" dirty="0">
              <a:solidFill>
                <a:srgbClr val="FF0000"/>
              </a:solidFill>
              <a:latin typeface="Arial"/>
              <a:ea typeface="Arial"/>
              <a:cs typeface="Arial"/>
              <a:sym typeface="Arial"/>
            </a:endParaRPr>
          </a:p>
          <a:p>
            <a:pPr marL="0" marR="0" lvl="0" indent="0" algn="just" rtl="0">
              <a:spcBef>
                <a:spcPts val="0"/>
              </a:spcBef>
              <a:spcAft>
                <a:spcPts val="0"/>
              </a:spcAft>
              <a:buNone/>
            </a:pPr>
            <a:endParaRPr sz="2000" dirty="0">
              <a:solidFill>
                <a:srgbClr val="FF0000"/>
              </a:solidFill>
              <a:latin typeface="Arial"/>
              <a:ea typeface="Arial"/>
              <a:cs typeface="Arial"/>
              <a:sym typeface="Arial"/>
            </a:endParaRPr>
          </a:p>
          <a:p>
            <a:pPr marL="0" marR="0" lvl="0" indent="0" algn="just" rtl="0">
              <a:spcBef>
                <a:spcPts val="0"/>
              </a:spcBef>
              <a:spcAft>
                <a:spcPts val="0"/>
              </a:spcAft>
              <a:buNone/>
            </a:pPr>
            <a:r>
              <a:rPr lang="en-US" sz="2400" b="1" i="1" u="sng" dirty="0">
                <a:solidFill>
                  <a:srgbClr val="FF0000"/>
                </a:solidFill>
                <a:latin typeface="Arial"/>
                <a:ea typeface="Arial"/>
                <a:cs typeface="Arial"/>
                <a:sym typeface="Arial"/>
              </a:rPr>
              <a:t>Area of application:</a:t>
            </a:r>
          </a:p>
          <a:p>
            <a:pPr marL="0" marR="0" lvl="0" indent="0" algn="just" rtl="0">
              <a:spcBef>
                <a:spcPts val="0"/>
              </a:spcBef>
              <a:spcAft>
                <a:spcPts val="0"/>
              </a:spcAft>
              <a:buNone/>
            </a:pPr>
            <a:endParaRPr dirty="0"/>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50" b="1" i="0" u="none" strike="noStrike" kern="0" cap="none" spc="0" normalizeH="0" baseline="0" noProof="0" dirty="0">
                <a:ln>
                  <a:noFill/>
                </a:ln>
                <a:solidFill>
                  <a:srgbClr val="202124"/>
                </a:solidFill>
                <a:effectLst/>
                <a:highlight>
                  <a:srgbClr val="FFFFFF"/>
                </a:highlight>
                <a:uLnTx/>
                <a:uFillTx/>
                <a:latin typeface="Arial"/>
                <a:cs typeface="Arial"/>
                <a:sym typeface="Arial"/>
              </a:rPr>
              <a:t>Speech Recognition and Virtual Assistants: </a:t>
            </a:r>
            <a:r>
              <a:rPr kumimoji="0" lang="en-US" sz="1650" b="0" i="0" u="none" strike="noStrike" kern="0" cap="none" spc="0" normalizeH="0" baseline="0" noProof="0" dirty="0">
                <a:ln>
                  <a:noFill/>
                </a:ln>
                <a:solidFill>
                  <a:srgbClr val="202124"/>
                </a:solidFill>
                <a:effectLst/>
                <a:highlight>
                  <a:srgbClr val="FFFFFF"/>
                </a:highlight>
                <a:uLnTx/>
                <a:uFillTx/>
                <a:latin typeface="Arial"/>
                <a:cs typeface="Arial"/>
                <a:sym typeface="Arial"/>
              </a:rPr>
              <a:t>Emotion detection from acoustic sounds can be used to improve speech recognition technology and virtual assistants like Alexa, Siri, and Google Assistant. By detecting emotional cues in speech, this technology can help these systems to better understand the user's intent and respond more appropriately. </a:t>
            </a:r>
          </a:p>
          <a:p>
            <a:pPr marL="0" marR="0" lvl="0" indent="0" algn="just" rtl="0">
              <a:spcBef>
                <a:spcPts val="0"/>
              </a:spcBef>
              <a:spcAft>
                <a:spcPts val="0"/>
              </a:spcAft>
              <a:buNone/>
            </a:pPr>
            <a:endParaRPr lang="en-IN" sz="2400" b="1" i="1" u="sng" dirty="0">
              <a:solidFill>
                <a:srgbClr val="FF0000"/>
              </a:solidFill>
              <a:latin typeface="Arial"/>
              <a:ea typeface="Arial"/>
              <a:cs typeface="Arial"/>
              <a:sym typeface="Arial"/>
            </a:endParaRPr>
          </a:p>
          <a:p>
            <a:pPr marL="285750" marR="0" lvl="0" indent="-285750" algn="just" rtl="0">
              <a:spcBef>
                <a:spcPts val="0"/>
              </a:spcBef>
              <a:spcAft>
                <a:spcPts val="0"/>
              </a:spcAft>
              <a:buFont typeface="Arial" panose="020B0604020202020204" pitchFamily="34" charset="0"/>
              <a:buChar char="•"/>
            </a:pPr>
            <a:r>
              <a:rPr lang="en-US" sz="1650" b="1" dirty="0">
                <a:solidFill>
                  <a:srgbClr val="202124"/>
                </a:solidFill>
                <a:highlight>
                  <a:srgbClr val="FFFFFF"/>
                </a:highlight>
              </a:rPr>
              <a:t>Animal Behavior Research: </a:t>
            </a:r>
            <a:r>
              <a:rPr lang="en-US" sz="1650" dirty="0">
                <a:solidFill>
                  <a:srgbClr val="202124"/>
                </a:solidFill>
                <a:highlight>
                  <a:srgbClr val="FFFFFF"/>
                </a:highlight>
              </a:rPr>
              <a:t>Emotion detection from acoustic sounds can be used to understand the emotional states of animals and birds. This technology can help researchers to study the communication patterns of animals and how they express emotions through sounds.​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0"/>
          <p:cNvSpPr txBox="1"/>
          <p:nvPr/>
        </p:nvSpPr>
        <p:spPr>
          <a:xfrm>
            <a:off x="234487" y="248626"/>
            <a:ext cx="7530363"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i="1" u="sng">
                <a:solidFill>
                  <a:srgbClr val="46B0FA"/>
                </a:solidFill>
                <a:latin typeface="Arial"/>
                <a:ea typeface="Arial"/>
                <a:cs typeface="Arial"/>
                <a:sym typeface="Arial"/>
              </a:rPr>
              <a:t>Literature Review</a:t>
            </a:r>
            <a:endParaRPr/>
          </a:p>
        </p:txBody>
      </p:sp>
      <p:sp>
        <p:nvSpPr>
          <p:cNvPr id="62" name="Google Shape;62;p10"/>
          <p:cNvSpPr txBox="1"/>
          <p:nvPr/>
        </p:nvSpPr>
        <p:spPr>
          <a:xfrm>
            <a:off x="234487" y="1562128"/>
            <a:ext cx="11587500" cy="3734956"/>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1800" dirty="0">
                <a:solidFill>
                  <a:srgbClr val="000000"/>
                </a:solidFill>
                <a:latin typeface="Times New Roman"/>
                <a:ea typeface="Times New Roman"/>
                <a:cs typeface="Times New Roman"/>
                <a:sym typeface="Times New Roman"/>
              </a:rPr>
              <a:t>Our project focuses on emotion detection from acoustic sounds. There are various research works and discoveries that support this area of study.</a:t>
            </a:r>
          </a:p>
          <a:p>
            <a:pPr marL="0" marR="0" lvl="0" indent="0" algn="just" rtl="0">
              <a:lnSpc>
                <a:spcPct val="107000"/>
              </a:lnSpc>
              <a:spcBef>
                <a:spcPts val="0"/>
              </a:spcBef>
              <a:spcAft>
                <a:spcPts val="0"/>
              </a:spcAft>
              <a:buNone/>
            </a:pPr>
            <a:endParaRPr lang="en-US" sz="1800" dirty="0">
              <a:solidFill>
                <a:srgbClr val="000000"/>
              </a:solidFill>
              <a:latin typeface="Arial"/>
              <a:ea typeface="Arial"/>
              <a:cs typeface="Arial"/>
              <a:sym typeface="Arial"/>
            </a:endParaRPr>
          </a:p>
          <a:p>
            <a:pPr marL="0" marR="0" lvl="0" indent="0" algn="just" rtl="0">
              <a:lnSpc>
                <a:spcPct val="115000"/>
              </a:lnSpc>
              <a:spcBef>
                <a:spcPts val="800"/>
              </a:spcBef>
              <a:spcAft>
                <a:spcPts val="0"/>
              </a:spcAft>
              <a:buNone/>
            </a:pPr>
            <a:r>
              <a:rPr lang="en-US" sz="1800" dirty="0">
                <a:solidFill>
                  <a:schemeClr val="dk1"/>
                </a:solidFill>
                <a:latin typeface="Calibri"/>
                <a:ea typeface="Calibri"/>
                <a:cs typeface="Calibri"/>
                <a:sym typeface="Calibri"/>
              </a:rPr>
              <a:t>[1] This study proposes a method for acoustic feature extraction to recognize emotions in speech. Four basic acoustic features (pitch, energy, formant 1, and zero crossing rate) are estimated and their contours are represented by mean, slope, and difference of slope. </a:t>
            </a:r>
          </a:p>
          <a:p>
            <a:pPr marL="0" marR="0" lvl="0" indent="0" algn="just" rtl="0">
              <a:lnSpc>
                <a:spcPct val="115000"/>
              </a:lnSpc>
              <a:spcBef>
                <a:spcPts val="800"/>
              </a:spcBef>
              <a:spcAft>
                <a:spcPts val="0"/>
              </a:spcAft>
              <a:buNone/>
            </a:pPr>
            <a:r>
              <a:rPr lang="en-US" sz="1800" b="0" i="0" dirty="0">
                <a:solidFill>
                  <a:schemeClr val="tx1"/>
                </a:solidFill>
                <a:effectLst/>
                <a:latin typeface="Calibri" panose="020F0502020204030204" pitchFamily="34" charset="0"/>
                <a:cs typeface="Calibri" panose="020F0502020204030204" pitchFamily="34" charset="0"/>
              </a:rPr>
              <a:t>[2] The review suggests that various low-level descriptors (LLDs) and features, including energy, spectral, Mel-frequency cepstral coefficients (MFCC), and Chromatic, are used in speech emotion recognition but using too many features can lead to the "curse of dimensionality," resulting in lower classification accuracy. Optimal feature reduction is necessary, so we will be using zero crossing rate (ZCR) and Mel-frequency cepstral coefficients (MFCC), for emotion detection from acoustic sounds</a:t>
            </a:r>
            <a:endParaRPr lang="en-US" sz="1800" dirty="0">
              <a:solidFill>
                <a:schemeClr val="tx1"/>
              </a:solidFill>
              <a:latin typeface="Calibri" panose="020F0502020204030204" pitchFamily="34" charset="0"/>
              <a:ea typeface="Calibri"/>
              <a:cs typeface="Calibri" panose="020F0502020204030204" pitchFamily="34" charset="0"/>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1"/>
          <p:cNvSpPr txBox="1"/>
          <p:nvPr/>
        </p:nvSpPr>
        <p:spPr>
          <a:xfrm>
            <a:off x="263987" y="358615"/>
            <a:ext cx="99009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Arial"/>
              <a:buNone/>
            </a:pPr>
            <a:r>
              <a:rPr lang="en-US" sz="2400" b="1" i="1" u="sng" strike="noStrike" cap="none">
                <a:solidFill>
                  <a:srgbClr val="FF0000"/>
                </a:solidFill>
                <a:latin typeface="Arial"/>
                <a:ea typeface="Arial"/>
                <a:cs typeface="Arial"/>
                <a:sym typeface="Arial"/>
              </a:rPr>
              <a:t>SWOT </a:t>
            </a:r>
            <a:r>
              <a:rPr lang="en-US" sz="2400" b="1" i="1" u="sng">
                <a:solidFill>
                  <a:srgbClr val="FF0000"/>
                </a:solidFill>
                <a:latin typeface="Arial"/>
                <a:ea typeface="Arial"/>
                <a:cs typeface="Arial"/>
                <a:sym typeface="Arial"/>
              </a:rPr>
              <a:t>Analysis</a:t>
            </a:r>
            <a:r>
              <a:rPr lang="en-US" sz="2400" b="1" i="1" u="sng" strike="noStrike" cap="none">
                <a:solidFill>
                  <a:srgbClr val="FF0000"/>
                </a:solidFill>
                <a:latin typeface="Arial"/>
                <a:ea typeface="Arial"/>
                <a:cs typeface="Arial"/>
                <a:sym typeface="Arial"/>
              </a:rPr>
              <a:t> :</a:t>
            </a:r>
            <a:endParaRPr/>
          </a:p>
        </p:txBody>
      </p:sp>
      <p:pic>
        <p:nvPicPr>
          <p:cNvPr id="2050" name="Picture 2">
            <a:extLst>
              <a:ext uri="{FF2B5EF4-FFF2-40B4-BE49-F238E27FC236}">
                <a16:creationId xmlns:a16="http://schemas.microsoft.com/office/drawing/2014/main" id="{B1F8402C-F3E6-7B24-967E-8518C479B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3034" y="1177523"/>
            <a:ext cx="6725930" cy="45029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C6C2CCD-C3A5-3866-7058-38C139F9947F}"/>
              </a:ext>
            </a:extLst>
          </p:cNvPr>
          <p:cNvSpPr txBox="1"/>
          <p:nvPr/>
        </p:nvSpPr>
        <p:spPr>
          <a:xfrm>
            <a:off x="3048778" y="3275112"/>
            <a:ext cx="6097554" cy="307777"/>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rPr>
              <a:t> </a:t>
            </a:r>
            <a:endParaRPr lang="en-IN" dirty="0"/>
          </a:p>
        </p:txBody>
      </p:sp>
      <p:sp>
        <p:nvSpPr>
          <p:cNvPr id="5" name="TextBox 4">
            <a:extLst>
              <a:ext uri="{FF2B5EF4-FFF2-40B4-BE49-F238E27FC236}">
                <a16:creationId xmlns:a16="http://schemas.microsoft.com/office/drawing/2014/main" id="{6EABF2AE-83BD-22B1-31A1-2645219ECE7F}"/>
              </a:ext>
            </a:extLst>
          </p:cNvPr>
          <p:cNvSpPr txBox="1"/>
          <p:nvPr/>
        </p:nvSpPr>
        <p:spPr>
          <a:xfrm>
            <a:off x="5115119" y="5710401"/>
            <a:ext cx="2078783" cy="307777"/>
          </a:xfrm>
          <a:prstGeom prst="rect">
            <a:avLst/>
          </a:prstGeom>
          <a:noFill/>
        </p:spPr>
        <p:txBody>
          <a:bodyPr wrap="square">
            <a:spAutoFit/>
          </a:bodyPr>
          <a:lstStyle/>
          <a:p>
            <a:r>
              <a:rPr lang="en-US" b="0" i="0" dirty="0">
                <a:solidFill>
                  <a:srgbClr val="000000"/>
                </a:solidFill>
                <a:effectLst/>
                <a:latin typeface="Arial" panose="020B0604020202020204" pitchFamily="34" charset="0"/>
              </a:rPr>
              <a:t>Fig 1.1 SWOT analysis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2"/>
          <p:cNvSpPr txBox="1"/>
          <p:nvPr/>
        </p:nvSpPr>
        <p:spPr>
          <a:xfrm>
            <a:off x="325927" y="248626"/>
            <a:ext cx="7530363"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i="1" u="sng">
                <a:solidFill>
                  <a:srgbClr val="46B0FA"/>
                </a:solidFill>
                <a:latin typeface="Arial"/>
                <a:ea typeface="Arial"/>
                <a:cs typeface="Arial"/>
                <a:sym typeface="Arial"/>
              </a:rPr>
              <a:t>Objective</a:t>
            </a:r>
            <a:endParaRPr sz="4400" b="1" i="1" u="sng">
              <a:solidFill>
                <a:srgbClr val="46B0FA"/>
              </a:solidFill>
              <a:latin typeface="Arial"/>
              <a:ea typeface="Arial"/>
              <a:cs typeface="Arial"/>
              <a:sym typeface="Arial"/>
            </a:endParaRPr>
          </a:p>
        </p:txBody>
      </p:sp>
      <p:sp>
        <p:nvSpPr>
          <p:cNvPr id="74" name="Google Shape;74;p12"/>
          <p:cNvSpPr txBox="1"/>
          <p:nvPr/>
        </p:nvSpPr>
        <p:spPr>
          <a:xfrm>
            <a:off x="268710" y="2530608"/>
            <a:ext cx="11654579" cy="1425991"/>
          </a:xfrm>
          <a:prstGeom prst="rect">
            <a:avLst/>
          </a:prstGeom>
          <a:noFill/>
          <a:ln>
            <a:noFill/>
          </a:ln>
        </p:spPr>
        <p:txBody>
          <a:bodyPr spcFirstLastPara="1" wrap="square" lIns="91425" tIns="45700" rIns="91425" bIns="45700" anchor="t" anchorCtr="0">
            <a:spAutoFit/>
          </a:bodyPr>
          <a:lstStyle/>
          <a:p>
            <a:pPr algn="just" rtl="0">
              <a:spcBef>
                <a:spcPts val="800"/>
              </a:spcBef>
              <a:spcAft>
                <a:spcPts val="0"/>
              </a:spcAft>
            </a:pPr>
            <a:r>
              <a:rPr lang="en-US" sz="2000" b="0" i="0" u="none" strike="noStrike" dirty="0">
                <a:solidFill>
                  <a:srgbClr val="000000"/>
                </a:solidFill>
                <a:effectLst/>
                <a:latin typeface="Calibri" panose="020F0502020204030204" pitchFamily="34" charset="0"/>
              </a:rPr>
              <a:t>The objective of this project is to develop a system that can accurately detect emotions from acoustic sound in both humans and animals, in a real-world scenario. The system will be capable of detecting emotions in real time and will be able to classify emotions with a high degree of accuracy. Additionally, the system will be flexible enough to adapt to different scenarios and environments, making it useful for many applications.</a:t>
            </a:r>
            <a:endParaRPr sz="2000" dirty="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p:nvPr/>
        </p:nvSpPr>
        <p:spPr>
          <a:xfrm>
            <a:off x="325927" y="248626"/>
            <a:ext cx="7530363" cy="76944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4400" b="1" i="1" u="sng">
                <a:solidFill>
                  <a:srgbClr val="46B0FA"/>
                </a:solidFill>
                <a:latin typeface="Arial"/>
                <a:ea typeface="Arial"/>
                <a:cs typeface="Arial"/>
                <a:sym typeface="Arial"/>
              </a:rPr>
              <a:t>Working Model</a:t>
            </a:r>
            <a:endParaRPr sz="4400" b="1" i="1" u="sng">
              <a:solidFill>
                <a:srgbClr val="46B0FA"/>
              </a:solidFill>
              <a:latin typeface="Arial"/>
              <a:ea typeface="Arial"/>
              <a:cs typeface="Arial"/>
              <a:sym typeface="Arial"/>
            </a:endParaRPr>
          </a:p>
        </p:txBody>
      </p:sp>
      <p:pic>
        <p:nvPicPr>
          <p:cNvPr id="3" name="Picture 2">
            <a:extLst>
              <a:ext uri="{FF2B5EF4-FFF2-40B4-BE49-F238E27FC236}">
                <a16:creationId xmlns:a16="http://schemas.microsoft.com/office/drawing/2014/main" id="{3E0C57A4-6616-FC44-7AF3-C7ED7ECA983B}"/>
              </a:ext>
            </a:extLst>
          </p:cNvPr>
          <p:cNvPicPr>
            <a:picLocks noChangeAspect="1"/>
          </p:cNvPicPr>
          <p:nvPr/>
        </p:nvPicPr>
        <p:blipFill>
          <a:blip r:embed="rId3"/>
          <a:stretch>
            <a:fillRect/>
          </a:stretch>
        </p:blipFill>
        <p:spPr>
          <a:xfrm>
            <a:off x="411145" y="1175262"/>
            <a:ext cx="4669674" cy="45154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CC76C82B-C573-1029-4DA0-83227973B935}"/>
              </a:ext>
            </a:extLst>
          </p:cNvPr>
          <p:cNvSpPr txBox="1"/>
          <p:nvPr/>
        </p:nvSpPr>
        <p:spPr>
          <a:xfrm>
            <a:off x="481424" y="5802697"/>
            <a:ext cx="4599395" cy="738664"/>
          </a:xfrm>
          <a:prstGeom prst="rect">
            <a:avLst/>
          </a:prstGeom>
          <a:noFill/>
        </p:spPr>
        <p:txBody>
          <a:bodyPr wrap="square">
            <a:spAutoFit/>
          </a:bodyPr>
          <a:lstStyle/>
          <a:p>
            <a:pPr algn="just"/>
            <a:r>
              <a:rPr lang="en-IN" dirty="0"/>
              <a:t>Fig. 1.2 The process of splitting the speech signal into several frames and extracting its corresponding feature vector</a:t>
            </a:r>
          </a:p>
        </p:txBody>
      </p:sp>
      <p:pic>
        <p:nvPicPr>
          <p:cNvPr id="2050" name="Picture 2" descr="Example multilayer perceptron (MLP) model of a multi-classification... |  Download Scientific Diagram">
            <a:extLst>
              <a:ext uri="{FF2B5EF4-FFF2-40B4-BE49-F238E27FC236}">
                <a16:creationId xmlns:a16="http://schemas.microsoft.com/office/drawing/2014/main" id="{51E9E9F0-2F09-389A-C388-BB77AC3AB6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7649" y="1175262"/>
            <a:ext cx="6622679" cy="45154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DB5BC2B-C9A8-922A-1C7D-E3E54DD7567A}"/>
              </a:ext>
            </a:extLst>
          </p:cNvPr>
          <p:cNvSpPr txBox="1"/>
          <p:nvPr/>
        </p:nvSpPr>
        <p:spPr>
          <a:xfrm>
            <a:off x="5367929" y="5821357"/>
            <a:ext cx="6097554" cy="738664"/>
          </a:xfrm>
          <a:prstGeom prst="rect">
            <a:avLst/>
          </a:prstGeom>
          <a:noFill/>
        </p:spPr>
        <p:txBody>
          <a:bodyPr wrap="square">
            <a:spAutoFit/>
          </a:bodyPr>
          <a:lstStyle/>
          <a:p>
            <a:pPr algn="just"/>
            <a:r>
              <a:rPr lang="en-IN" dirty="0"/>
              <a:t>Fig. 1.3 </a:t>
            </a:r>
            <a:r>
              <a:rPr lang="en-IN" b="0" i="0" dirty="0">
                <a:solidFill>
                  <a:srgbClr val="111111"/>
                </a:solidFill>
                <a:effectLst/>
                <a:latin typeface="Roboto" panose="02000000000000000000" pitchFamily="2" charset="0"/>
              </a:rPr>
              <a:t>multilayer perceptron (MLP) model of a multi-classification artificial neural network (ANN)</a:t>
            </a:r>
          </a:p>
          <a:p>
            <a:pPr algn="just"/>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897</Words>
  <Application>Microsoft Office PowerPoint</Application>
  <PresentationFormat>Widescreen</PresentationFormat>
  <Paragraphs>78</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Segoe UI</vt:lpstr>
      <vt:lpstr>Arial</vt:lpstr>
      <vt:lpstr>Times New Roman</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Abhinav Kushwaha</cp:lastModifiedBy>
  <cp:revision>31</cp:revision>
  <dcterms:modified xsi:type="dcterms:W3CDTF">2023-03-28T18:47:30Z</dcterms:modified>
</cp:coreProperties>
</file>