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912" r:id="rId3"/>
    <p:sldId id="1009" r:id="rId4"/>
    <p:sldId id="1005" r:id="rId5"/>
    <p:sldId id="1006" r:id="rId6"/>
    <p:sldId id="1010" r:id="rId7"/>
    <p:sldId id="1007" r:id="rId8"/>
    <p:sldId id="1011" r:id="rId9"/>
    <p:sldId id="1012" r:id="rId10"/>
    <p:sldId id="1008" r:id="rId11"/>
    <p:sldId id="1013" r:id="rId12"/>
    <p:sldId id="1015" r:id="rId13"/>
    <p:sldId id="1014" r:id="rId1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6E1AB6-5DFA-4AA7-83EC-2CCEFFEA99CD}">
          <p14:sldIdLst>
            <p14:sldId id="256"/>
            <p14:sldId id="912"/>
            <p14:sldId id="1009"/>
            <p14:sldId id="1005"/>
            <p14:sldId id="1006"/>
            <p14:sldId id="1010"/>
            <p14:sldId id="1007"/>
            <p14:sldId id="1011"/>
            <p14:sldId id="1012"/>
            <p14:sldId id="1008"/>
            <p14:sldId id="1013"/>
            <p14:sldId id="1015"/>
            <p14:sldId id="10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nghmk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047"/>
    <a:srgbClr val="99FF33"/>
    <a:srgbClr val="CC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5332" autoAdjust="0"/>
  </p:normalViewPr>
  <p:slideViewPr>
    <p:cSldViewPr snapToGrid="0" snapToObjects="1">
      <p:cViewPr varScale="1">
        <p:scale>
          <a:sx n="83" d="100"/>
          <a:sy n="83" d="100"/>
        </p:scale>
        <p:origin x="1464" y="8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6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0C4AA08-6D9D-0342-8F0D-6EB1D5C438EE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B2E191-30E2-444A-AFE7-5FA1F7813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9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4418BA4-8CCA-C144-AB6A-C1AB6E5FAE9A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581D89-104E-E04E-BB19-9F726512E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50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16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30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81D89-104E-E04E-BB19-9F726512E03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8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2AFED1-6B76-4696-9D1B-F8153E15357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0DE322-11C9-E34A-ADBF-7B0E762F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7B6C-1A5A-496C-AE0B-D02635B17646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C50DE322-11C9-E34A-ADBF-7B0E762F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782BD7C-7C90-4778-AD99-09D7FB944BE1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C50DE322-11C9-E34A-ADBF-7B0E762F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FD34-41A6-4951-81CF-479BB040D977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792480" cy="3889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C50DE322-11C9-E34A-ADBF-7B0E762FC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2B68-7CFA-4871-B918-C7707E5E7125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316992" y="1801368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0DE322-11C9-E34A-ADBF-7B0E762FC3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420F21-CC65-4DA0-AB46-F3B671B8B0E1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792480" cy="3889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C50DE322-11C9-E34A-ADBF-7B0E762FC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47419B4-D841-41B7-9128-EE709C1B53B1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36576" y="1199070"/>
            <a:ext cx="792480" cy="3889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C50DE322-11C9-E34A-ADBF-7B0E762FC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8BCB-387D-401A-A535-4BCE467C5F8D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792480" cy="3889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C50DE322-11C9-E34A-ADBF-7B0E762FC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AA53-FBC4-428A-A035-FC2580AB2A4E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792480" cy="3889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C50DE322-11C9-E34A-ADBF-7B0E762FC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DFB02-CDB0-4C34-8ADC-8759D20A67D1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576" y="1199070"/>
            <a:ext cx="609600" cy="48037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C50DE322-11C9-E34A-ADBF-7B0E762FC3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1CC18-91E0-4AAA-A255-FE9413DF89D2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C50DE322-11C9-E34A-ADBF-7B0E762FC3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BD6F1F-2339-46D9-9316-552ABDAD3358}" type="datetime1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792480" cy="3889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fld id="{C50DE322-11C9-E34A-ADBF-7B0E762FC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75360" y="3678493"/>
            <a:ext cx="7141029" cy="240611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Instructor: Dr. Manish Singh</a:t>
            </a:r>
          </a:p>
          <a:p>
            <a:r>
              <a:rPr lang="en-US" sz="2400" dirty="0">
                <a:solidFill>
                  <a:schemeClr val="tx1"/>
                </a:solidFill>
              </a:rPr>
              <a:t>T.A</a:t>
            </a:r>
            <a:r>
              <a:rPr lang="en-US" sz="2400" dirty="0" smtClean="0">
                <a:solidFill>
                  <a:schemeClr val="tx1"/>
                </a:solidFill>
              </a:rPr>
              <a:t>.(s):  Rohan Banerjee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	Sailaja Rajanala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	Konjengbam Anand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06-06-2019          </a:t>
            </a:r>
            <a:r>
              <a:rPr lang="en-US" sz="1300" dirty="0">
                <a:solidFill>
                  <a:schemeClr val="tx1"/>
                </a:solidFill>
              </a:rPr>
              <a:t>Indian Institute of Technology Hyderabad        Computer Science &amp; Engineering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4FFCB2-144D-4B81-B2C4-5CBC942F2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825" y="1985817"/>
            <a:ext cx="7637463" cy="87962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 smtClean="0"/>
              <a:t>Assignment: Clustering</a:t>
            </a:r>
            <a:endParaRPr lang="en-US" cap="none" dirty="0"/>
          </a:p>
        </p:txBody>
      </p:sp>
      <p:pic>
        <p:nvPicPr>
          <p:cNvPr id="8" name="Google Shape;108;p13">
            <a:extLst>
              <a:ext uri="{FF2B5EF4-FFF2-40B4-BE49-F238E27FC236}">
                <a16:creationId xmlns:a16="http://schemas.microsoft.com/office/drawing/2014/main" id="{8A5BCD82-8EAA-45DD-A244-AE340C89CD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0" y="0"/>
            <a:ext cx="1363723" cy="1258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564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BB6-9CAE-4D24-936A-FDF723C8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34343"/>
                </a:solidFill>
                <a:ea typeface="Roboto Slab"/>
                <a:cs typeface="Roboto Slab"/>
                <a:sym typeface="Roboto Slab"/>
              </a:rPr>
              <a:t>Spectral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C1E-755F-4E3A-9F72-8857574B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470154" cy="388938"/>
          </a:xfrm>
        </p:spPr>
        <p:txBody>
          <a:bodyPr/>
          <a:lstStyle/>
          <a:p>
            <a:pPr algn="ctr"/>
            <a:fld id="{C50DE322-11C9-E34A-ADBF-7B0E762FC3A3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052B41A-8488-4941-8E09-189BFEA9BF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7052" y="1715911"/>
            <a:ext cx="8527304" cy="494453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No assumptions on cluster shapes</a:t>
            </a:r>
          </a:p>
          <a:p>
            <a:pPr algn="just"/>
            <a:r>
              <a:rPr lang="en-IN" dirty="0" smtClean="0"/>
              <a:t>Iterative process not required</a:t>
            </a:r>
          </a:p>
          <a:p>
            <a:pPr algn="just"/>
            <a:r>
              <a:rPr lang="en-IN" dirty="0" smtClean="0"/>
              <a:t>Steps:</a:t>
            </a:r>
          </a:p>
          <a:p>
            <a:pPr lvl="1" algn="just"/>
            <a:r>
              <a:rPr lang="en-IN" dirty="0" smtClean="0"/>
              <a:t>Construct a similarity graph (KNN graph)</a:t>
            </a:r>
          </a:p>
          <a:p>
            <a:pPr lvl="1" algn="just"/>
            <a:r>
              <a:rPr lang="en-IN" dirty="0" smtClean="0"/>
              <a:t>Embed datapoints using spectral embedding (</a:t>
            </a:r>
            <a:r>
              <a:rPr lang="en-IN" dirty="0" smtClean="0"/>
              <a:t>using Eigen vectors</a:t>
            </a:r>
            <a:r>
              <a:rPr lang="en-IN" dirty="0" smtClean="0"/>
              <a:t>)</a:t>
            </a:r>
          </a:p>
          <a:p>
            <a:pPr lvl="1" algn="just"/>
            <a:r>
              <a:rPr lang="en-IN" dirty="0" smtClean="0"/>
              <a:t>Use classical algorithms like k-means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5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BB6-9CAE-4D24-936A-FDF723C8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34343"/>
                </a:solidFill>
                <a:ea typeface="Roboto Slab"/>
                <a:cs typeface="Roboto Slab"/>
                <a:sym typeface="Roboto Slab"/>
              </a:rPr>
              <a:t>Spectral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C1E-755F-4E3A-9F72-8857574B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470154" cy="388938"/>
          </a:xfrm>
        </p:spPr>
        <p:txBody>
          <a:bodyPr/>
          <a:lstStyle/>
          <a:p>
            <a:pPr algn="ctr"/>
            <a:fld id="{C50DE322-11C9-E34A-ADBF-7B0E762FC3A3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2" y="1975669"/>
            <a:ext cx="8752168" cy="42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4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BB6-9CAE-4D24-936A-FDF723C8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34343"/>
                </a:solidFill>
                <a:ea typeface="Roboto Slab"/>
                <a:cs typeface="Roboto Slab"/>
                <a:sym typeface="Roboto Slab"/>
              </a:rPr>
              <a:t>Spectral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C1E-755F-4E3A-9F72-8857574B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470154" cy="388938"/>
          </a:xfrm>
        </p:spPr>
        <p:txBody>
          <a:bodyPr/>
          <a:lstStyle/>
          <a:p>
            <a:pPr algn="ctr"/>
            <a:fld id="{C50DE322-11C9-E34A-ADBF-7B0E762FC3A3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052B41A-8488-4941-8E09-189BFEA9BF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7052" y="1715911"/>
            <a:ext cx="4119005" cy="494453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Find Eigen values and corresponding vectors using the Laplacian matrix, L</a:t>
            </a:r>
          </a:p>
          <a:p>
            <a:pPr algn="just"/>
            <a:r>
              <a:rPr lang="en-IN" dirty="0" smtClean="0"/>
              <a:t>Finally use k-means to identify the k-clusters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81" y="1822209"/>
            <a:ext cx="4483215" cy="451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53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BB6-9CAE-4D24-936A-FDF723C8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34343"/>
                </a:solidFill>
                <a:ea typeface="Roboto Slab"/>
                <a:cs typeface="Roboto Slab"/>
                <a:sym typeface="Roboto Slab"/>
              </a:rPr>
              <a:t>Silhouette Coefficient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C1E-755F-4E3A-9F72-8857574B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470154" cy="388938"/>
          </a:xfrm>
        </p:spPr>
        <p:txBody>
          <a:bodyPr/>
          <a:lstStyle/>
          <a:p>
            <a:pPr algn="ctr"/>
            <a:fld id="{C50DE322-11C9-E34A-ADBF-7B0E762FC3A3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052B41A-8488-4941-8E09-189BFEA9BF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7052" y="1715911"/>
            <a:ext cx="8527304" cy="4944533"/>
          </a:xfrm>
        </p:spPr>
        <p:txBody>
          <a:bodyPr>
            <a:normAutofit/>
          </a:bodyPr>
          <a:lstStyle/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0" y="4851861"/>
            <a:ext cx="2336920" cy="990651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052B41A-8488-4941-8E09-189BFEA9BF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9452" y="1868312"/>
            <a:ext cx="8527304" cy="315627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Unsupervised evaluation approach</a:t>
            </a:r>
          </a:p>
          <a:p>
            <a:pPr algn="just"/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en-US" dirty="0" smtClean="0"/>
              <a:t> = Average </a:t>
            </a:r>
            <a:r>
              <a:rPr lang="en-US" dirty="0"/>
              <a:t>distance between the record and all the other records in the same cluster </a:t>
            </a:r>
            <a:endParaRPr lang="en-US" dirty="0" smtClean="0"/>
          </a:p>
          <a:p>
            <a:pPr algn="just"/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en-US" dirty="0" smtClean="0"/>
              <a:t> = Lowest of average </a:t>
            </a:r>
            <a:r>
              <a:rPr lang="en-US" dirty="0"/>
              <a:t>distances between the </a:t>
            </a:r>
            <a:r>
              <a:rPr lang="en-US" dirty="0" smtClean="0"/>
              <a:t>point </a:t>
            </a:r>
            <a:r>
              <a:rPr lang="en-US" dirty="0"/>
              <a:t>and all the </a:t>
            </a:r>
            <a:r>
              <a:rPr lang="en-US" dirty="0" smtClean="0"/>
              <a:t>points </a:t>
            </a:r>
            <a:r>
              <a:rPr lang="en-US" dirty="0"/>
              <a:t>in </a:t>
            </a:r>
            <a:r>
              <a:rPr lang="en-US" dirty="0" smtClean="0"/>
              <a:t>other clusters</a:t>
            </a:r>
            <a:endParaRPr lang="en-US" dirty="0"/>
          </a:p>
          <a:p>
            <a:pPr algn="just"/>
            <a:r>
              <a:rPr lang="en-US" dirty="0" smtClean="0"/>
              <a:t>Silhouette coefficient </a:t>
            </a:r>
            <a:r>
              <a:rPr lang="en-US" dirty="0" smtClean="0"/>
              <a:t>for a point is given as,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04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BB6-9CAE-4D24-936A-FDF723C8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34343"/>
                </a:solidFill>
                <a:ea typeface="Roboto Slab"/>
                <a:cs typeface="Roboto Slab"/>
                <a:sym typeface="Roboto Slab"/>
              </a:rPr>
              <a:t>K-Means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C1E-755F-4E3A-9F72-8857574B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470154" cy="388938"/>
          </a:xfrm>
        </p:spPr>
        <p:txBody>
          <a:bodyPr/>
          <a:lstStyle/>
          <a:p>
            <a:pPr algn="ctr"/>
            <a:fld id="{C50DE322-11C9-E34A-ADBF-7B0E762FC3A3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052B41A-8488-4941-8E09-189BFEA9BF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7052" y="1715911"/>
            <a:ext cx="8527304" cy="494453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Input: Points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,…x</a:t>
            </a:r>
            <a:r>
              <a:rPr lang="en-US" baseline="-25000" dirty="0" smtClean="0"/>
              <a:t>n</a:t>
            </a:r>
          </a:p>
          <a:p>
            <a:pPr algn="just"/>
            <a:r>
              <a:rPr lang="en-US" dirty="0" smtClean="0"/>
              <a:t>Allocate centroids c</a:t>
            </a:r>
            <a:r>
              <a:rPr lang="en-US" baseline="-25000" dirty="0" smtClean="0"/>
              <a:t>1</a:t>
            </a:r>
            <a:r>
              <a:rPr lang="en-US" dirty="0" smtClean="0"/>
              <a:t>,…c</a:t>
            </a:r>
            <a:r>
              <a:rPr lang="en-US" baseline="-25000" dirty="0" smtClean="0"/>
              <a:t>k</a:t>
            </a:r>
            <a:r>
              <a:rPr lang="en-US" dirty="0" smtClean="0"/>
              <a:t> at random locations</a:t>
            </a:r>
          </a:p>
          <a:p>
            <a:pPr algn="just"/>
            <a:r>
              <a:rPr lang="en-US" dirty="0" smtClean="0"/>
              <a:t>Until convergence:</a:t>
            </a:r>
          </a:p>
          <a:p>
            <a:pPr lvl="1" algn="just"/>
            <a:r>
              <a:rPr lang="en-US" dirty="0" smtClean="0"/>
              <a:t>For each point x</a:t>
            </a:r>
            <a:r>
              <a:rPr lang="en-US" baseline="-25000" dirty="0" smtClean="0"/>
              <a:t>i</a:t>
            </a:r>
            <a:r>
              <a:rPr lang="en-US" dirty="0" smtClean="0"/>
              <a:t>:</a:t>
            </a:r>
          </a:p>
          <a:p>
            <a:pPr lvl="2" algn="just"/>
            <a:r>
              <a:rPr lang="en-US" dirty="0" smtClean="0"/>
              <a:t>Find nearest centroid c</a:t>
            </a:r>
            <a:r>
              <a:rPr lang="en-US" baseline="-25000" dirty="0" smtClean="0"/>
              <a:t>j</a:t>
            </a:r>
          </a:p>
          <a:p>
            <a:pPr lvl="2" algn="just"/>
            <a:r>
              <a:rPr lang="en-US" dirty="0" smtClean="0"/>
              <a:t>Assign the point x</a:t>
            </a:r>
            <a:r>
              <a:rPr lang="en-US" baseline="-25000" dirty="0" smtClean="0"/>
              <a:t>i</a:t>
            </a:r>
            <a:r>
              <a:rPr lang="en-US" dirty="0" smtClean="0"/>
              <a:t> to c</a:t>
            </a:r>
            <a:r>
              <a:rPr lang="en-US" baseline="-25000" dirty="0" smtClean="0"/>
              <a:t>j</a:t>
            </a:r>
          </a:p>
          <a:p>
            <a:pPr lvl="1" algn="just"/>
            <a:r>
              <a:rPr lang="en-US" dirty="0" smtClean="0"/>
              <a:t>For each cluster j=1…k:</a:t>
            </a:r>
          </a:p>
          <a:p>
            <a:pPr lvl="2" algn="just"/>
            <a:r>
              <a:rPr lang="en-US" dirty="0" smtClean="0"/>
              <a:t>Mean of all points x</a:t>
            </a:r>
            <a:r>
              <a:rPr lang="en-US" baseline="-25000" dirty="0" smtClean="0"/>
              <a:t>i</a:t>
            </a:r>
            <a:r>
              <a:rPr lang="en-US" dirty="0" smtClean="0"/>
              <a:t> assigned to cluster j in prior step</a:t>
            </a:r>
          </a:p>
          <a:p>
            <a:pPr lvl="1" algn="just"/>
            <a:r>
              <a:rPr lang="en-US" dirty="0" smtClean="0"/>
              <a:t>Stop until no points change clusters</a:t>
            </a:r>
          </a:p>
          <a:p>
            <a:pPr lvl="1" algn="just"/>
            <a:r>
              <a:rPr lang="en-IN" dirty="0" smtClean="0"/>
              <a:t>Time Complexity: O(t*k*n)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2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BB6-9CAE-4D24-936A-FDF723C8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34343"/>
                </a:solidFill>
                <a:ea typeface="Roboto Slab"/>
                <a:cs typeface="Roboto Slab"/>
                <a:sym typeface="Roboto Slab"/>
              </a:rPr>
              <a:t>K-Means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C1E-755F-4E3A-9F72-8857574B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470154" cy="388938"/>
          </a:xfrm>
        </p:spPr>
        <p:txBody>
          <a:bodyPr/>
          <a:lstStyle/>
          <a:p>
            <a:pPr algn="ctr"/>
            <a:fld id="{C50DE322-11C9-E34A-ADBF-7B0E762FC3A3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052B41A-8488-4941-8E09-189BFEA9BF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7051" y="1715911"/>
            <a:ext cx="5015049" cy="494453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Drawbacks:</a:t>
            </a:r>
          </a:p>
          <a:p>
            <a:pPr lvl="1" algn="just"/>
            <a:r>
              <a:rPr lang="en-US" dirty="0" smtClean="0"/>
              <a:t>Initialization sensitivity</a:t>
            </a:r>
          </a:p>
          <a:p>
            <a:pPr lvl="1" algn="just"/>
            <a:r>
              <a:rPr lang="en-US" dirty="0" smtClean="0"/>
              <a:t>Always produces clusters (even on uniform data)</a:t>
            </a:r>
          </a:p>
          <a:p>
            <a:pPr lvl="1" algn="just"/>
            <a:r>
              <a:rPr lang="en-US" dirty="0" smtClean="0"/>
              <a:t>Sensitive to scale</a:t>
            </a:r>
          </a:p>
          <a:p>
            <a:pPr lvl="2" algn="just"/>
            <a:r>
              <a:rPr lang="en-US" dirty="0" smtClean="0"/>
              <a:t>Dataset must be rescaled</a:t>
            </a:r>
          </a:p>
          <a:p>
            <a:pPr lvl="2" algn="just"/>
            <a:r>
              <a:rPr lang="en-US" dirty="0" smtClean="0"/>
              <a:t>One dimension can dominate the result</a:t>
            </a:r>
          </a:p>
          <a:p>
            <a:pPr lvl="1" algn="just"/>
            <a:r>
              <a:rPr lang="en-US" dirty="0" smtClean="0"/>
              <a:t>Can get stuck in a local minimum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72" y="2260167"/>
            <a:ext cx="3440880" cy="32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88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BB6-9CAE-4D24-936A-FDF723C8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34343"/>
                </a:solidFill>
                <a:ea typeface="Roboto Slab"/>
                <a:cs typeface="Roboto Slab"/>
                <a:sym typeface="Roboto Slab"/>
              </a:rPr>
              <a:t>K-Means++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C1E-755F-4E3A-9F72-8857574B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470154" cy="388938"/>
          </a:xfrm>
        </p:spPr>
        <p:txBody>
          <a:bodyPr/>
          <a:lstStyle/>
          <a:p>
            <a:pPr algn="ctr"/>
            <a:fld id="{C50DE322-11C9-E34A-ADBF-7B0E762FC3A3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052B41A-8488-4941-8E09-189BFEA9BF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7052" y="1715911"/>
            <a:ext cx="8527304" cy="494453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Smart Initialization:</a:t>
            </a:r>
          </a:p>
          <a:p>
            <a:pPr lvl="1" algn="just"/>
            <a:r>
              <a:rPr lang="en-US" dirty="0" smtClean="0"/>
              <a:t>Pick a random point as centroid</a:t>
            </a:r>
          </a:p>
          <a:p>
            <a:pPr lvl="1" algn="just"/>
            <a:r>
              <a:rPr lang="en-US" dirty="0"/>
              <a:t>For each data point </a:t>
            </a:r>
            <a:r>
              <a:rPr lang="en-US" i="1" dirty="0"/>
              <a:t>x</a:t>
            </a:r>
            <a:r>
              <a:rPr lang="en-US" dirty="0"/>
              <a:t>, compute D(</a:t>
            </a:r>
            <a:r>
              <a:rPr lang="en-US" i="1" dirty="0"/>
              <a:t>x</a:t>
            </a:r>
            <a:r>
              <a:rPr lang="en-US" dirty="0"/>
              <a:t>), the distance between </a:t>
            </a:r>
            <a:r>
              <a:rPr lang="en-US" i="1" dirty="0"/>
              <a:t>x</a:t>
            </a:r>
            <a:r>
              <a:rPr lang="en-US" dirty="0"/>
              <a:t> and the nearest center </a:t>
            </a:r>
            <a:r>
              <a:rPr lang="en-US" dirty="0" smtClean="0"/>
              <a:t>chosen</a:t>
            </a:r>
            <a:endParaRPr lang="en-US" dirty="0"/>
          </a:p>
          <a:p>
            <a:pPr lvl="1" algn="just"/>
            <a:r>
              <a:rPr lang="en-US" dirty="0" smtClean="0"/>
              <a:t>Use </a:t>
            </a:r>
            <a:r>
              <a:rPr lang="en-US" dirty="0"/>
              <a:t>a weighted probability distribution where a point </a:t>
            </a:r>
            <a:r>
              <a:rPr lang="en-US" i="1" dirty="0"/>
              <a:t>x</a:t>
            </a:r>
            <a:r>
              <a:rPr lang="en-US" dirty="0"/>
              <a:t> is chosen with probability proportional to </a:t>
            </a:r>
            <a:r>
              <a:rPr lang="en-US" dirty="0" smtClean="0"/>
              <a:t>D(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endParaRPr lang="en-US" dirty="0"/>
          </a:p>
          <a:p>
            <a:pPr lvl="1" algn="just"/>
            <a:r>
              <a:rPr lang="en-US" dirty="0"/>
              <a:t>Repeat </a:t>
            </a:r>
            <a:r>
              <a:rPr lang="en-US" dirty="0" smtClean="0"/>
              <a:t>above two steps for</a:t>
            </a:r>
            <a:r>
              <a:rPr lang="en-US" dirty="0"/>
              <a:t>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centers</a:t>
            </a:r>
            <a:endParaRPr lang="en-US" dirty="0"/>
          </a:p>
          <a:p>
            <a:pPr lvl="1" algn="just"/>
            <a:r>
              <a:rPr lang="en-US" dirty="0" smtClean="0"/>
              <a:t>Proceed with k-means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01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BB6-9CAE-4D24-936A-FDF723C8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34343"/>
                </a:solidFill>
                <a:ea typeface="Roboto Slab"/>
                <a:cs typeface="Roboto Slab"/>
                <a:sym typeface="Roboto Slab"/>
              </a:rPr>
              <a:t>DBSCAN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C1E-755F-4E3A-9F72-8857574B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470154" cy="388938"/>
          </a:xfrm>
        </p:spPr>
        <p:txBody>
          <a:bodyPr/>
          <a:lstStyle/>
          <a:p>
            <a:pPr algn="ctr"/>
            <a:fld id="{C50DE322-11C9-E34A-ADBF-7B0E762FC3A3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052B41A-8488-4941-8E09-189BFEA9BF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7052" y="1715911"/>
            <a:ext cx="8527304" cy="478428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Cluster of arbitrary shapes can be detected</a:t>
            </a:r>
          </a:p>
          <a:p>
            <a:pPr algn="just"/>
            <a:r>
              <a:rPr lang="en-US" dirty="0" smtClean="0"/>
              <a:t>Can handle noise</a:t>
            </a:r>
          </a:p>
          <a:p>
            <a:pPr algn="just"/>
            <a:r>
              <a:rPr lang="en-US" dirty="0" smtClean="0"/>
              <a:t>Only one scan through the dataset</a:t>
            </a:r>
          </a:p>
          <a:p>
            <a:pPr algn="just"/>
            <a:r>
              <a:rPr lang="en-US" b="1" i="1" dirty="0" smtClean="0"/>
              <a:t>Core Point:</a:t>
            </a:r>
            <a:r>
              <a:rPr lang="en-US" dirty="0" smtClean="0"/>
              <a:t> More than </a:t>
            </a:r>
            <a:r>
              <a:rPr lang="en-US" b="1" i="1" dirty="0" smtClean="0"/>
              <a:t>minpts</a:t>
            </a:r>
            <a:r>
              <a:rPr lang="en-US" b="1" dirty="0" smtClean="0"/>
              <a:t> </a:t>
            </a:r>
            <a:r>
              <a:rPr lang="en-US" dirty="0" smtClean="0"/>
              <a:t>within</a:t>
            </a:r>
            <a:r>
              <a:rPr lang="en-US" b="1" dirty="0" smtClean="0"/>
              <a:t> </a:t>
            </a:r>
            <a:r>
              <a:rPr lang="en-US" b="1" i="1" dirty="0" smtClean="0"/>
              <a:t>eps</a:t>
            </a:r>
          </a:p>
          <a:p>
            <a:pPr algn="just"/>
            <a:r>
              <a:rPr lang="en-US" b="1" i="1" dirty="0" smtClean="0"/>
              <a:t>Border Point: </a:t>
            </a:r>
            <a:r>
              <a:rPr lang="en-US" dirty="0" smtClean="0"/>
              <a:t>Less than </a:t>
            </a:r>
            <a:r>
              <a:rPr lang="en-US" b="1" i="1" dirty="0" smtClean="0"/>
              <a:t>minpts</a:t>
            </a:r>
            <a:r>
              <a:rPr lang="en-US" dirty="0" smtClean="0"/>
              <a:t> but in neighborhood of a core point</a:t>
            </a:r>
          </a:p>
          <a:p>
            <a:pPr algn="just"/>
            <a:r>
              <a:rPr lang="en-US" b="1" i="1" dirty="0" smtClean="0"/>
              <a:t>Noise Point: </a:t>
            </a:r>
            <a:r>
              <a:rPr lang="en-US" dirty="0" smtClean="0"/>
              <a:t>Neither a core nor a border point </a:t>
            </a:r>
          </a:p>
          <a:p>
            <a:pPr algn="just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time complexity</a:t>
            </a:r>
          </a:p>
          <a:p>
            <a:pPr algn="just"/>
            <a:endParaRPr lang="en-US" b="1" i="1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98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BB6-9CAE-4D24-936A-FDF723C8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34343"/>
                </a:solidFill>
                <a:ea typeface="Roboto Slab"/>
                <a:cs typeface="Roboto Slab"/>
                <a:sym typeface="Roboto Slab"/>
              </a:rPr>
              <a:t>DBSCAN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C1E-755F-4E3A-9F72-8857574B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470154" cy="388938"/>
          </a:xfrm>
        </p:spPr>
        <p:txBody>
          <a:bodyPr/>
          <a:lstStyle/>
          <a:p>
            <a:pPr algn="ctr"/>
            <a:fld id="{C50DE322-11C9-E34A-ADBF-7B0E762FC3A3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052B41A-8488-4941-8E09-189BFEA9BF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7052" y="1715911"/>
            <a:ext cx="8230357" cy="226968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Drawbacks:</a:t>
            </a:r>
          </a:p>
          <a:p>
            <a:pPr lvl="1" algn="just"/>
            <a:r>
              <a:rPr lang="en-US" dirty="0" smtClean="0"/>
              <a:t>Choosing </a:t>
            </a:r>
            <a:r>
              <a:rPr lang="en-US" b="1" i="1" dirty="0" smtClean="0"/>
              <a:t>eps</a:t>
            </a:r>
            <a:r>
              <a:rPr lang="en-US" dirty="0" smtClean="0"/>
              <a:t> and </a:t>
            </a:r>
            <a:r>
              <a:rPr lang="en-US" b="1" i="1" dirty="0" smtClean="0"/>
              <a:t>minpts</a:t>
            </a:r>
            <a:r>
              <a:rPr lang="en-US" dirty="0" smtClean="0"/>
              <a:t> can be difficult</a:t>
            </a:r>
          </a:p>
          <a:p>
            <a:pPr lvl="1" algn="just"/>
            <a:r>
              <a:rPr lang="en-US" dirty="0" smtClean="0"/>
              <a:t>Doesn’t work well with clusters of varying densities</a:t>
            </a:r>
          </a:p>
          <a:p>
            <a:pPr lvl="1" algn="just"/>
            <a:r>
              <a:rPr lang="en-US" dirty="0" smtClean="0"/>
              <a:t>Doesn’t work well with high dimensional data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b="1" i="1" dirty="0" smtClean="0"/>
          </a:p>
          <a:p>
            <a:pPr algn="just"/>
            <a:endParaRPr lang="en-US" b="1" i="1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34" y="3820437"/>
            <a:ext cx="4015415" cy="29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60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BB6-9CAE-4D24-936A-FDF723C8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34343"/>
                </a:solidFill>
                <a:ea typeface="Roboto Slab"/>
                <a:cs typeface="Roboto Slab"/>
                <a:sym typeface="Roboto Slab"/>
              </a:rPr>
              <a:t>Agglomerative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C1E-755F-4E3A-9F72-8857574B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470154" cy="388938"/>
          </a:xfrm>
        </p:spPr>
        <p:txBody>
          <a:bodyPr/>
          <a:lstStyle/>
          <a:p>
            <a:pPr algn="ctr"/>
            <a:fld id="{C50DE322-11C9-E34A-ADBF-7B0E762FC3A3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052B41A-8488-4941-8E09-189BFEA9BF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7052" y="1715911"/>
            <a:ext cx="8527304" cy="494453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Nearby points in same clusters</a:t>
            </a:r>
          </a:p>
          <a:p>
            <a:pPr algn="just"/>
            <a:r>
              <a:rPr lang="en-US" dirty="0" smtClean="0"/>
              <a:t>Collection of </a:t>
            </a:r>
            <a:r>
              <a:rPr lang="en-US" i="1" dirty="0" smtClean="0"/>
              <a:t>n</a:t>
            </a:r>
            <a:r>
              <a:rPr lang="en-US" dirty="0" smtClean="0"/>
              <a:t> singleton clusters</a:t>
            </a:r>
          </a:p>
          <a:p>
            <a:pPr lvl="1" algn="just"/>
            <a:r>
              <a:rPr lang="en-US" dirty="0" smtClean="0"/>
              <a:t>Each cluster has only one datapoint</a:t>
            </a:r>
          </a:p>
          <a:p>
            <a:pPr algn="just"/>
            <a:r>
              <a:rPr lang="en-US" dirty="0" smtClean="0"/>
              <a:t>Repeat till one cluster remains</a:t>
            </a:r>
          </a:p>
          <a:p>
            <a:pPr lvl="1" algn="just"/>
            <a:r>
              <a:rPr lang="en-US" dirty="0" smtClean="0"/>
              <a:t>Find closest cluster pairs D(c</a:t>
            </a:r>
            <a:r>
              <a:rPr lang="en-US" baseline="-25000" dirty="0" smtClean="0"/>
              <a:t>i</a:t>
            </a:r>
            <a:r>
              <a:rPr lang="en-US" dirty="0" smtClean="0"/>
              <a:t>, c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Merge the clusters c</a:t>
            </a:r>
            <a:r>
              <a:rPr lang="en-US" baseline="-25000" dirty="0" smtClean="0"/>
              <a:t>i</a:t>
            </a:r>
            <a:r>
              <a:rPr lang="en-US" dirty="0" smtClean="0"/>
              <a:t> and c</a:t>
            </a:r>
            <a:r>
              <a:rPr lang="en-US" baseline="-25000" dirty="0" smtClean="0"/>
              <a:t>j</a:t>
            </a:r>
            <a:r>
              <a:rPr lang="en-US" dirty="0" smtClean="0"/>
              <a:t> into one cluster</a:t>
            </a:r>
          </a:p>
          <a:p>
            <a:pPr algn="just"/>
            <a:r>
              <a:rPr lang="en-US" dirty="0" smtClean="0"/>
              <a:t>Any number of clusters can be chosen from the obtained </a:t>
            </a:r>
            <a:r>
              <a:rPr lang="en-US" dirty="0" err="1" smtClean="0"/>
              <a:t>dendogram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15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BB6-9CAE-4D24-936A-FDF723C8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34343"/>
                </a:solidFill>
                <a:ea typeface="Roboto Slab"/>
                <a:cs typeface="Roboto Slab"/>
                <a:sym typeface="Roboto Slab"/>
              </a:rPr>
              <a:t>Agglomerative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C1E-755F-4E3A-9F72-8857574B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470154" cy="388938"/>
          </a:xfrm>
        </p:spPr>
        <p:txBody>
          <a:bodyPr/>
          <a:lstStyle/>
          <a:p>
            <a:pPr algn="ctr"/>
            <a:fld id="{C50DE322-11C9-E34A-ADBF-7B0E762FC3A3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3" y="1588008"/>
            <a:ext cx="8043937" cy="51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5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BB6-9CAE-4D24-936A-FDF723C8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34343"/>
                </a:solidFill>
                <a:ea typeface="Roboto Slab"/>
                <a:cs typeface="Roboto Slab"/>
                <a:sym typeface="Roboto Slab"/>
              </a:rPr>
              <a:t>Agglomerative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C1E-755F-4E3A-9F72-8857574B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" y="1199070"/>
            <a:ext cx="470154" cy="388938"/>
          </a:xfrm>
        </p:spPr>
        <p:txBody>
          <a:bodyPr/>
          <a:lstStyle/>
          <a:p>
            <a:pPr algn="ctr"/>
            <a:fld id="{C50DE322-11C9-E34A-ADBF-7B0E762FC3A3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052B41A-8488-4941-8E09-189BFEA9BF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7052" y="1614314"/>
            <a:ext cx="6449455" cy="453394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Single:</a:t>
            </a:r>
          </a:p>
          <a:p>
            <a:pPr lvl="1" algn="just"/>
            <a:r>
              <a:rPr lang="en-US" dirty="0" smtClean="0"/>
              <a:t>D(c</a:t>
            </a:r>
            <a:r>
              <a:rPr lang="en-US" baseline="-25000" dirty="0" smtClean="0"/>
              <a:t>1,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) = min D(x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Nearest neighbor</a:t>
            </a:r>
          </a:p>
          <a:p>
            <a:pPr lvl="1" algn="just"/>
            <a:r>
              <a:rPr lang="en-US" dirty="0" smtClean="0"/>
              <a:t>Produces very long chains</a:t>
            </a:r>
          </a:p>
          <a:p>
            <a:pPr algn="just"/>
            <a:r>
              <a:rPr lang="en-US" dirty="0" smtClean="0"/>
              <a:t>Complete:</a:t>
            </a:r>
          </a:p>
          <a:p>
            <a:pPr lvl="1" algn="just"/>
            <a:r>
              <a:rPr lang="en-US" dirty="0" smtClean="0"/>
              <a:t>Farthest elements</a:t>
            </a:r>
          </a:p>
          <a:p>
            <a:pPr lvl="1" algn="just"/>
            <a:r>
              <a:rPr lang="en-US" dirty="0" smtClean="0"/>
              <a:t>D(c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 = max D(x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Average:</a:t>
            </a:r>
          </a:p>
          <a:p>
            <a:pPr lvl="1" algn="just"/>
            <a:r>
              <a:rPr lang="en-US" dirty="0" smtClean="0"/>
              <a:t>Mean of all pairwise distances between clusters</a:t>
            </a:r>
          </a:p>
          <a:p>
            <a:pPr algn="just"/>
            <a:r>
              <a:rPr lang="en-US" dirty="0" smtClean="0"/>
              <a:t>Ward:</a:t>
            </a:r>
          </a:p>
          <a:p>
            <a:pPr lvl="1" algn="just"/>
            <a:r>
              <a:rPr lang="en-US" dirty="0" smtClean="0"/>
              <a:t>Merge two clusters that results in least increase in variance given by,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817" y="1614315"/>
            <a:ext cx="1956493" cy="3305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51" y="5203530"/>
            <a:ext cx="1669473" cy="1629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5834868"/>
            <a:ext cx="5957454" cy="10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02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457</Words>
  <Application>Microsoft Office PowerPoint</Application>
  <PresentationFormat>On-screen Show (4:3)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 Slab</vt:lpstr>
      <vt:lpstr>Tw Cen MT</vt:lpstr>
      <vt:lpstr>Wingdings</vt:lpstr>
      <vt:lpstr>Wingdings 2</vt:lpstr>
      <vt:lpstr>Median</vt:lpstr>
      <vt:lpstr>Assignment: Clustering</vt:lpstr>
      <vt:lpstr>K-Means Clustering</vt:lpstr>
      <vt:lpstr>K-Means Clustering</vt:lpstr>
      <vt:lpstr>K-Means++</vt:lpstr>
      <vt:lpstr>DBSCAN Clustering</vt:lpstr>
      <vt:lpstr>DBSCAN Clustering</vt:lpstr>
      <vt:lpstr>Agglomerative Clustering</vt:lpstr>
      <vt:lpstr>Agglomerative Clustering</vt:lpstr>
      <vt:lpstr>Agglomerative Clustering</vt:lpstr>
      <vt:lpstr>Spectral Clustering</vt:lpstr>
      <vt:lpstr>Spectral Clustering</vt:lpstr>
      <vt:lpstr>Spectral Clustering</vt:lpstr>
      <vt:lpstr>Silhouette Coefficient</vt:lpstr>
    </vt:vector>
  </TitlesOfParts>
  <Company>Google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Lujun Fang</dc:creator>
  <cp:lastModifiedBy>ROHAN BANERJEE</cp:lastModifiedBy>
  <cp:revision>3945</cp:revision>
  <dcterms:created xsi:type="dcterms:W3CDTF">2012-07-25T08:16:47Z</dcterms:created>
  <dcterms:modified xsi:type="dcterms:W3CDTF">2019-06-06T08:22:54Z</dcterms:modified>
</cp:coreProperties>
</file>