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6" r:id="rId4"/>
    <p:sldId id="278" r:id="rId5"/>
    <p:sldId id="258" r:id="rId6"/>
    <p:sldId id="259" r:id="rId7"/>
    <p:sldId id="280" r:id="rId8"/>
    <p:sldId id="260" r:id="rId9"/>
    <p:sldId id="279" r:id="rId10"/>
    <p:sldId id="262" r:id="rId11"/>
    <p:sldId id="281" r:id="rId12"/>
    <p:sldId id="263" r:id="rId13"/>
    <p:sldId id="264" r:id="rId14"/>
    <p:sldId id="266" r:id="rId15"/>
    <p:sldId id="28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8C13C9D-A953-48C5-958D-4D5A6F9CB092}">
          <p14:sldIdLst>
            <p14:sldId id="256"/>
            <p14:sldId id="257"/>
            <p14:sldId id="276"/>
            <p14:sldId id="278"/>
            <p14:sldId id="258"/>
            <p14:sldId id="259"/>
            <p14:sldId id="280"/>
            <p14:sldId id="260"/>
            <p14:sldId id="279"/>
            <p14:sldId id="262"/>
            <p14:sldId id="281"/>
            <p14:sldId id="263"/>
            <p14:sldId id="264"/>
            <p14:sldId id="266"/>
            <p14:sldId id="28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78C5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324D-8FE8-4FE6-B328-6F0288014ADF}"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977A5-3E7D-4B19-A38A-D2A5FF2498D9}" type="slidenum">
              <a:rPr lang="en-US" smtClean="0"/>
              <a:t>‹#›</a:t>
            </a:fld>
            <a:endParaRPr lang="en-US"/>
          </a:p>
        </p:txBody>
      </p:sp>
    </p:spTree>
    <p:extLst>
      <p:ext uri="{BB962C8B-B14F-4D97-AF65-F5344CB8AC3E}">
        <p14:creationId xmlns:p14="http://schemas.microsoft.com/office/powerpoint/2010/main" val="65346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Audio classification is an active area of research and implementation in today’s world. Emerging devices like Amazon Alexa, Google Home try to capture distinct parts of audio and try to understand the meaning behind it to respond appropriately to help the user.</a:t>
            </a:r>
          </a:p>
          <a:p>
            <a:endParaRPr lang="en-US" dirty="0"/>
          </a:p>
          <a:p>
            <a:r>
              <a:rPr lang="en-US" dirty="0"/>
              <a:t>This project only scratches the surface of this vast space. </a:t>
            </a:r>
          </a:p>
          <a:p>
            <a:endParaRPr lang="en-US" dirty="0"/>
          </a:p>
        </p:txBody>
      </p:sp>
      <p:sp>
        <p:nvSpPr>
          <p:cNvPr id="4" name="Slide Number Placeholder 3"/>
          <p:cNvSpPr>
            <a:spLocks noGrp="1"/>
          </p:cNvSpPr>
          <p:nvPr>
            <p:ph type="sldNum" sz="quarter" idx="5"/>
          </p:nvPr>
        </p:nvSpPr>
        <p:spPr/>
        <p:txBody>
          <a:bodyPr/>
          <a:lstStyle/>
          <a:p>
            <a:fld id="{6E5977A5-3E7D-4B19-A38A-D2A5FF2498D9}" type="slidenum">
              <a:rPr lang="en-US" smtClean="0"/>
              <a:t>2</a:t>
            </a:fld>
            <a:endParaRPr lang="en-US"/>
          </a:p>
        </p:txBody>
      </p:sp>
    </p:spTree>
    <p:extLst>
      <p:ext uri="{BB962C8B-B14F-4D97-AF65-F5344CB8AC3E}">
        <p14:creationId xmlns:p14="http://schemas.microsoft.com/office/powerpoint/2010/main" val="264681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C952-A030-49D2-8B5E-BE6AF014A2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C7CBE-1045-477C-B7A3-2B7642934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79F23-C9DA-4E1E-A8FF-B1430FE0676B}"/>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7D171B83-256E-4C78-8C42-E58FBBABC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4D5F2-8EB9-4186-8B24-767109A4E92E}"/>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310688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5208-4943-4A00-9D46-E9A3816030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C8926-E643-490F-B088-B970B73F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5AB54-336C-423D-9994-C18B07DE8DDF}"/>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AADC2F5E-464F-4DB2-8AC9-41186EF31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58E25-B6BC-471C-A75F-B81489D91E0E}"/>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221604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4CDFD-C28F-4959-B199-A11B1022B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CB97D-2403-42A7-AAF6-E924C7F94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D5D0F-ED64-48A1-A85D-47C4739F4686}"/>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4B44AFE4-4B5D-4E7B-A3CE-31C6E3DF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22B6D-959A-4729-90DE-F18D7C9D003D}"/>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421606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85A9EDC-302C-4F55-88F8-AA8A1971BD96}"/>
              </a:ext>
            </a:extLst>
          </p:cNvPr>
          <p:cNvSpPr>
            <a:spLocks noGrp="1"/>
          </p:cNvSpPr>
          <p:nvPr>
            <p:ph type="dt" sz="half" idx="10"/>
          </p:nvPr>
        </p:nvSpPr>
        <p:spPr>
          <a:xfrm>
            <a:off x="838200" y="6391861"/>
            <a:ext cx="2743200" cy="365125"/>
          </a:xfrm>
        </p:spPr>
        <p:txBody>
          <a:body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E9617710-8FBA-4456-B828-204BD875C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D05B3-EAC9-4625-A6D2-5BA5EBCC4369}"/>
              </a:ext>
            </a:extLst>
          </p:cNvPr>
          <p:cNvSpPr>
            <a:spLocks noGrp="1"/>
          </p:cNvSpPr>
          <p:nvPr>
            <p:ph type="sldNum" sz="quarter" idx="12"/>
          </p:nvPr>
        </p:nvSpPr>
        <p:spPr/>
        <p:txBody>
          <a:bodyPr/>
          <a:lstStyle/>
          <a:p>
            <a:fld id="{871C6DA6-8114-49C2-9539-B764CB9B147C}" type="slidenum">
              <a:rPr lang="en-US" smtClean="0"/>
              <a:t>‹#›</a:t>
            </a:fld>
            <a:endParaRPr lang="en-US"/>
          </a:p>
        </p:txBody>
      </p:sp>
      <p:sp>
        <p:nvSpPr>
          <p:cNvPr id="7" name="Rectangle 6">
            <a:extLst>
              <a:ext uri="{FF2B5EF4-FFF2-40B4-BE49-F238E27FC236}">
                <a16:creationId xmlns:a16="http://schemas.microsoft.com/office/drawing/2014/main" id="{349E6C7F-FAF9-4C81-8CD2-5D263CF8961A}"/>
              </a:ext>
            </a:extLst>
          </p:cNvPr>
          <p:cNvSpPr/>
          <p:nvPr userDrawn="1"/>
        </p:nvSpPr>
        <p:spPr>
          <a:xfrm>
            <a:off x="415114" y="944105"/>
            <a:ext cx="11405419" cy="85631"/>
          </a:xfrm>
          <a:prstGeom prst="rect">
            <a:avLst/>
          </a:prstGeom>
          <a:solidFill>
            <a:srgbClr val="78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910B64A-3315-460C-8580-D84E28AC4F75}"/>
              </a:ext>
            </a:extLst>
          </p:cNvPr>
          <p:cNvSpPr txBox="1">
            <a:spLocks/>
          </p:cNvSpPr>
          <p:nvPr userDrawn="1"/>
        </p:nvSpPr>
        <p:spPr>
          <a:xfrm>
            <a:off x="371467" y="8436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i="1" dirty="0"/>
          </a:p>
        </p:txBody>
      </p:sp>
    </p:spTree>
    <p:extLst>
      <p:ext uri="{BB962C8B-B14F-4D97-AF65-F5344CB8AC3E}">
        <p14:creationId xmlns:p14="http://schemas.microsoft.com/office/powerpoint/2010/main" val="235767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3B0E-F396-49A5-9A87-BEDDEA463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1B07F-74C5-4303-99A0-07C6DE58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CFCB5-E3B6-40A6-AEC2-AB511F99A235}"/>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14F79EF1-2F6C-4265-81A4-92C38572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E2550-1698-4B14-BE79-D381B3E12DE3}"/>
              </a:ext>
            </a:extLst>
          </p:cNvPr>
          <p:cNvSpPr>
            <a:spLocks noGrp="1"/>
          </p:cNvSpPr>
          <p:nvPr>
            <p:ph type="sldNum" sz="quarter" idx="12"/>
          </p:nvPr>
        </p:nvSpPr>
        <p:spPr/>
        <p:txBody>
          <a:bodyPr/>
          <a:lstStyle/>
          <a:p>
            <a:fld id="{871C6DA6-8114-49C2-9539-B764CB9B147C}" type="slidenum">
              <a:rPr lang="en-US" smtClean="0"/>
              <a:t>‹#›</a:t>
            </a:fld>
            <a:endParaRPr lang="en-US"/>
          </a:p>
        </p:txBody>
      </p:sp>
      <p:sp>
        <p:nvSpPr>
          <p:cNvPr id="7" name="Rectangle 6">
            <a:extLst>
              <a:ext uri="{FF2B5EF4-FFF2-40B4-BE49-F238E27FC236}">
                <a16:creationId xmlns:a16="http://schemas.microsoft.com/office/drawing/2014/main" id="{13102364-4C4E-44DA-A970-C40B7B8D2250}"/>
              </a:ext>
            </a:extLst>
          </p:cNvPr>
          <p:cNvSpPr/>
          <p:nvPr userDrawn="1"/>
        </p:nvSpPr>
        <p:spPr>
          <a:xfrm>
            <a:off x="415114" y="944105"/>
            <a:ext cx="11405419" cy="85631"/>
          </a:xfrm>
          <a:prstGeom prst="rect">
            <a:avLst/>
          </a:prstGeom>
          <a:solidFill>
            <a:srgbClr val="78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20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B890-89EC-4B4D-B1E9-E5AD9C6A3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DE2F-83FD-4EE6-98C8-7FCE103CE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0CA10C-DAEB-4535-801C-573AFBA9C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E8854F-AC69-4AF2-93E8-2E95617C75F0}"/>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6" name="Footer Placeholder 5">
            <a:extLst>
              <a:ext uri="{FF2B5EF4-FFF2-40B4-BE49-F238E27FC236}">
                <a16:creationId xmlns:a16="http://schemas.microsoft.com/office/drawing/2014/main" id="{CE9B49B3-B81B-4997-A307-BA42085C6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8EDAF-0B94-4930-896A-C1E62F06279E}"/>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363778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A2D6-B38F-4501-A081-FC73311FAB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3735F-66B6-426F-81CE-BE4866A7F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B8E30-2778-4653-AD25-DBBE6D64E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7CFA9-BE59-4045-B198-01432A9C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4FD8E-3288-4EE5-A956-D040A1C68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6D728-AB65-48A2-A2FD-373A6A1F2738}"/>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8" name="Footer Placeholder 7">
            <a:extLst>
              <a:ext uri="{FF2B5EF4-FFF2-40B4-BE49-F238E27FC236}">
                <a16:creationId xmlns:a16="http://schemas.microsoft.com/office/drawing/2014/main" id="{CA8357D8-65DD-4459-92E8-2C8BBAF0C5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79B653-4389-412F-963C-64C6F8A95A9D}"/>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157400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B4C8-9D30-4B65-AD23-E375E17D8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4F790-7E98-4ADD-9BEE-EEE1A6D3CFB4}"/>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4" name="Footer Placeholder 3">
            <a:extLst>
              <a:ext uri="{FF2B5EF4-FFF2-40B4-BE49-F238E27FC236}">
                <a16:creationId xmlns:a16="http://schemas.microsoft.com/office/drawing/2014/main" id="{C4D31C99-4052-4606-9303-22F985669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F82E21-DBD5-4680-A8AD-01EF47C4145D}"/>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190715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A353E-060E-406F-8E5F-87A510C9F039}"/>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3" name="Footer Placeholder 2">
            <a:extLst>
              <a:ext uri="{FF2B5EF4-FFF2-40B4-BE49-F238E27FC236}">
                <a16:creationId xmlns:a16="http://schemas.microsoft.com/office/drawing/2014/main" id="{51B352D2-3BD4-4931-97AE-CF5615090C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6AAD81-9BCC-4ED5-85FF-9D2BB4B73A02}"/>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146308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6349-C95F-4403-9E5A-ED92EFFDF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39B48E-417D-4200-ADBF-3A40E54CA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9977EC-D5CF-4A9B-B1EE-E92BFBB7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94F8A-5990-4EF9-B8BD-4FE3CC7D09CE}"/>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6" name="Footer Placeholder 5">
            <a:extLst>
              <a:ext uri="{FF2B5EF4-FFF2-40B4-BE49-F238E27FC236}">
                <a16:creationId xmlns:a16="http://schemas.microsoft.com/office/drawing/2014/main" id="{0D692009-C4C1-4596-AAEA-03C7C4834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E0C4F-3845-431C-99FC-A480BC7BAF27}"/>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417462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9BBA-DE9D-4933-B67C-C9C784ACF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45BDB-98B2-47A5-A2C3-0F7E34BAD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718750-8022-4D3E-938A-C0E47E510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C6D48-45B7-415B-9BFB-346FD2B763E3}"/>
              </a:ext>
            </a:extLst>
          </p:cNvPr>
          <p:cNvSpPr>
            <a:spLocks noGrp="1"/>
          </p:cNvSpPr>
          <p:nvPr>
            <p:ph type="dt" sz="half" idx="10"/>
          </p:nvPr>
        </p:nvSpPr>
        <p:spPr/>
        <p:txBody>
          <a:bodyPr/>
          <a:lstStyle/>
          <a:p>
            <a:fld id="{4EEEF382-8F99-4A06-A35C-1633247DF7C4}" type="datetimeFigureOut">
              <a:rPr lang="en-US" smtClean="0"/>
              <a:t>12/4/2019</a:t>
            </a:fld>
            <a:endParaRPr lang="en-US"/>
          </a:p>
        </p:txBody>
      </p:sp>
      <p:sp>
        <p:nvSpPr>
          <p:cNvPr id="6" name="Footer Placeholder 5">
            <a:extLst>
              <a:ext uri="{FF2B5EF4-FFF2-40B4-BE49-F238E27FC236}">
                <a16:creationId xmlns:a16="http://schemas.microsoft.com/office/drawing/2014/main" id="{D8463AF8-69EA-4757-8D97-B61DDAABB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6F82E-87F5-4504-881E-9E51BB3FE082}"/>
              </a:ext>
            </a:extLst>
          </p:cNvPr>
          <p:cNvSpPr>
            <a:spLocks noGrp="1"/>
          </p:cNvSpPr>
          <p:nvPr>
            <p:ph type="sldNum" sz="quarter" idx="12"/>
          </p:nvPr>
        </p:nvSpPr>
        <p:spPr/>
        <p:txBody>
          <a:bodyPr/>
          <a:lstStyle/>
          <a:p>
            <a:fld id="{871C6DA6-8114-49C2-9539-B764CB9B147C}" type="slidenum">
              <a:rPr lang="en-US" smtClean="0"/>
              <a:t>‹#›</a:t>
            </a:fld>
            <a:endParaRPr lang="en-US"/>
          </a:p>
        </p:txBody>
      </p:sp>
    </p:spTree>
    <p:extLst>
      <p:ext uri="{BB962C8B-B14F-4D97-AF65-F5344CB8AC3E}">
        <p14:creationId xmlns:p14="http://schemas.microsoft.com/office/powerpoint/2010/main" val="231813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38038-AAC8-4BEF-84F0-47FBE0CBC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CBCBC-2928-4173-84E8-CF368889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F0298-0C91-4B4A-A2E4-E89F47506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EF382-8F99-4A06-A35C-1633247DF7C4}" type="datetimeFigureOut">
              <a:rPr lang="en-US" smtClean="0"/>
              <a:t>12/4/2019</a:t>
            </a:fld>
            <a:endParaRPr lang="en-US"/>
          </a:p>
        </p:txBody>
      </p:sp>
      <p:sp>
        <p:nvSpPr>
          <p:cNvPr id="5" name="Footer Placeholder 4">
            <a:extLst>
              <a:ext uri="{FF2B5EF4-FFF2-40B4-BE49-F238E27FC236}">
                <a16:creationId xmlns:a16="http://schemas.microsoft.com/office/drawing/2014/main" id="{E06CD06B-13A4-48C5-BE21-3374DD338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6CAD5-812E-49C4-9948-E87D20C69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C6DA6-8114-49C2-9539-B764CB9B147C}" type="slidenum">
              <a:rPr lang="en-US" smtClean="0"/>
              <a:t>‹#›</a:t>
            </a:fld>
            <a:endParaRPr lang="en-US"/>
          </a:p>
        </p:txBody>
      </p:sp>
    </p:spTree>
    <p:extLst>
      <p:ext uri="{BB962C8B-B14F-4D97-AF65-F5344CB8AC3E}">
        <p14:creationId xmlns:p14="http://schemas.microsoft.com/office/powerpoint/2010/main" val="267913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59000"/>
          </a:schemeClr>
        </a:solidFill>
        <a:effectLst/>
      </p:bgPr>
    </p:bg>
    <p:spTree>
      <p:nvGrpSpPr>
        <p:cNvPr id="1" name=""/>
        <p:cNvGrpSpPr/>
        <p:nvPr/>
      </p:nvGrpSpPr>
      <p:grpSpPr>
        <a:xfrm>
          <a:off x="0" y="0"/>
          <a:ext cx="0" cy="0"/>
          <a:chOff x="0" y="0"/>
          <a:chExt cx="0" cy="0"/>
        </a:xfrm>
      </p:grpSpPr>
      <p:pic>
        <p:nvPicPr>
          <p:cNvPr id="1034" name="Picture 10" descr="Image result for headphone images blue music">
            <a:extLst>
              <a:ext uri="{FF2B5EF4-FFF2-40B4-BE49-F238E27FC236}">
                <a16:creationId xmlns:a16="http://schemas.microsoft.com/office/drawing/2014/main" id="{8A5252AF-42CF-42AE-802D-2DCE5B32C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1DF20E-582F-41EC-B0D4-28F87F107AD5}"/>
              </a:ext>
            </a:extLst>
          </p:cNvPr>
          <p:cNvSpPr>
            <a:spLocks noGrp="1"/>
          </p:cNvSpPr>
          <p:nvPr>
            <p:ph type="ctrTitle"/>
          </p:nvPr>
        </p:nvSpPr>
        <p:spPr>
          <a:xfrm>
            <a:off x="7070106" y="122548"/>
            <a:ext cx="4553143" cy="6108570"/>
          </a:xfrm>
        </p:spPr>
        <p:txBody>
          <a:bodyPr anchor="ctr">
            <a:normAutofit/>
          </a:bodyPr>
          <a:lstStyle/>
          <a:p>
            <a:r>
              <a:rPr lang="en-US" dirty="0">
                <a:solidFill>
                  <a:schemeClr val="bg1">
                    <a:lumMod val="95000"/>
                  </a:schemeClr>
                </a:solidFill>
                <a:latin typeface="Harlow Solid Italic" panose="04030604020F02020D02" pitchFamily="82" charset="0"/>
              </a:rPr>
              <a:t>Classification of Audio from Musical Instruments</a:t>
            </a:r>
          </a:p>
        </p:txBody>
      </p:sp>
    </p:spTree>
    <p:extLst>
      <p:ext uri="{BB962C8B-B14F-4D97-AF65-F5344CB8AC3E}">
        <p14:creationId xmlns:p14="http://schemas.microsoft.com/office/powerpoint/2010/main" val="40150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CNN Architecture</a:t>
            </a:r>
          </a:p>
        </p:txBody>
      </p:sp>
      <p:sp>
        <p:nvSpPr>
          <p:cNvPr id="3" name="Rectangle 2">
            <a:extLst>
              <a:ext uri="{FF2B5EF4-FFF2-40B4-BE49-F238E27FC236}">
                <a16:creationId xmlns:a16="http://schemas.microsoft.com/office/drawing/2014/main" id="{890B9237-8A73-430B-B841-4FBE3A2F81BD}"/>
              </a:ext>
            </a:extLst>
          </p:cNvPr>
          <p:cNvSpPr/>
          <p:nvPr/>
        </p:nvSpPr>
        <p:spPr>
          <a:xfrm>
            <a:off x="371467" y="1102346"/>
            <a:ext cx="6096000" cy="470898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200" dirty="0"/>
              <a:t>Layer (type)                 Output Shape              Param #   </a:t>
            </a:r>
          </a:p>
          <a:p>
            <a:r>
              <a:rPr lang="en-US" sz="1200" dirty="0"/>
              <a:t>=================================================================</a:t>
            </a:r>
          </a:p>
          <a:p>
            <a:r>
              <a:rPr lang="en-US" sz="1200" dirty="0"/>
              <a:t>conv2d_21 (Conv2D)           (None, 9, 13, 16)         160       </a:t>
            </a:r>
          </a:p>
          <a:p>
            <a:r>
              <a:rPr lang="en-US" sz="1200" dirty="0"/>
              <a:t>_________________________________________________________________</a:t>
            </a:r>
          </a:p>
          <a:p>
            <a:r>
              <a:rPr lang="en-US" sz="1200" dirty="0"/>
              <a:t>conv2d_22 (Conv2D)           (None, 9, 13, 32)         4640      </a:t>
            </a:r>
          </a:p>
          <a:p>
            <a:r>
              <a:rPr lang="en-US" sz="1200" dirty="0"/>
              <a:t>_________________________________________________________________</a:t>
            </a:r>
          </a:p>
          <a:p>
            <a:r>
              <a:rPr lang="en-US" sz="1200" dirty="0"/>
              <a:t>conv2d_23 (Conv2D)           (None, 9, 13, 64)         18496     </a:t>
            </a:r>
          </a:p>
          <a:p>
            <a:r>
              <a:rPr lang="en-US" sz="1200" dirty="0"/>
              <a:t>_________________________________________________________________</a:t>
            </a:r>
          </a:p>
          <a:p>
            <a:r>
              <a:rPr lang="en-US" sz="1200" dirty="0"/>
              <a:t>conv2d_24 (Conv2D)           (None, 9, 13, 128)        73856     </a:t>
            </a:r>
          </a:p>
          <a:p>
            <a:r>
              <a:rPr lang="en-US" sz="1200" dirty="0"/>
              <a:t>_________________________________________________________________</a:t>
            </a:r>
          </a:p>
          <a:p>
            <a:r>
              <a:rPr lang="en-US" sz="1200" dirty="0"/>
              <a:t>max_pooling2d_6 (MaxPooling2 (None, 4, 6, 128)         0         </a:t>
            </a:r>
          </a:p>
          <a:p>
            <a:r>
              <a:rPr lang="en-US" sz="1200" dirty="0"/>
              <a:t>_________________________________________________________________</a:t>
            </a:r>
          </a:p>
          <a:p>
            <a:r>
              <a:rPr lang="en-US" sz="1200" dirty="0"/>
              <a:t>dropout_15 (Dropout)         (None, 4, 6, 128)         0         </a:t>
            </a:r>
          </a:p>
          <a:p>
            <a:r>
              <a:rPr lang="en-US" sz="1200" dirty="0"/>
              <a:t>_________________________________________________________________</a:t>
            </a:r>
          </a:p>
          <a:p>
            <a:r>
              <a:rPr lang="en-US" sz="1200" dirty="0"/>
              <a:t>flatten_15 (Flatten)         (None, 3072)              0         </a:t>
            </a:r>
          </a:p>
          <a:p>
            <a:r>
              <a:rPr lang="en-US" sz="1200" dirty="0"/>
              <a:t>_________________________________________________________________</a:t>
            </a:r>
          </a:p>
          <a:p>
            <a:r>
              <a:rPr lang="en-US" sz="1200" dirty="0"/>
              <a:t>dense_61 (Dense)             (None, 128)               393344    </a:t>
            </a:r>
          </a:p>
          <a:p>
            <a:r>
              <a:rPr lang="en-US" sz="1200" dirty="0"/>
              <a:t>_________________________________________________________________</a:t>
            </a:r>
          </a:p>
          <a:p>
            <a:r>
              <a:rPr lang="en-US" sz="1200" dirty="0"/>
              <a:t>dense_62 (Dense)             (None, 64)                8256      </a:t>
            </a:r>
          </a:p>
          <a:p>
            <a:r>
              <a:rPr lang="en-US" sz="1200" dirty="0"/>
              <a:t>_________________________________________________________________</a:t>
            </a:r>
          </a:p>
          <a:p>
            <a:r>
              <a:rPr lang="en-US" sz="1200" dirty="0"/>
              <a:t>dense_63 (Dense)             (None, 10)                650       </a:t>
            </a:r>
          </a:p>
          <a:p>
            <a:r>
              <a:rPr lang="en-US" sz="1200" dirty="0"/>
              <a:t>=================================================================</a:t>
            </a:r>
          </a:p>
          <a:p>
            <a:r>
              <a:rPr lang="en-US" sz="1200" dirty="0"/>
              <a:t>Total params: 499,402</a:t>
            </a:r>
          </a:p>
          <a:p>
            <a:r>
              <a:rPr lang="en-US" sz="1200" dirty="0">
                <a:highlight>
                  <a:srgbClr val="FFFF00"/>
                </a:highlight>
              </a:rPr>
              <a:t>Trainable params: 499,402</a:t>
            </a:r>
          </a:p>
          <a:p>
            <a:r>
              <a:rPr lang="en-US" sz="1200" dirty="0"/>
              <a:t>Non-trainable params: 0</a:t>
            </a:r>
          </a:p>
        </p:txBody>
      </p:sp>
      <p:sp>
        <p:nvSpPr>
          <p:cNvPr id="4" name="Rectangle 3">
            <a:extLst>
              <a:ext uri="{FF2B5EF4-FFF2-40B4-BE49-F238E27FC236}">
                <a16:creationId xmlns:a16="http://schemas.microsoft.com/office/drawing/2014/main" id="{C06949CF-88C8-4B3A-BCB1-5EFED4BFD0F6}"/>
              </a:ext>
            </a:extLst>
          </p:cNvPr>
          <p:cNvSpPr/>
          <p:nvPr/>
        </p:nvSpPr>
        <p:spPr>
          <a:xfrm>
            <a:off x="5807591" y="646603"/>
            <a:ext cx="6096000" cy="600164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200" dirty="0"/>
              <a:t>_________________________________________________________________</a:t>
            </a:r>
          </a:p>
          <a:p>
            <a:r>
              <a:rPr lang="en-US" sz="1200" dirty="0"/>
              <a:t>Layer (type)                 Output Shape              Param #   </a:t>
            </a:r>
          </a:p>
          <a:p>
            <a:r>
              <a:rPr lang="en-US" sz="1200" dirty="0"/>
              <a:t>=================================================================</a:t>
            </a:r>
          </a:p>
          <a:p>
            <a:r>
              <a:rPr lang="en-US" sz="1200" dirty="0"/>
              <a:t>conv2d_13 (Conv2D)           (None, 9, 13, 16)         160       </a:t>
            </a:r>
          </a:p>
          <a:p>
            <a:r>
              <a:rPr lang="en-US" sz="1200" dirty="0"/>
              <a:t>_________________________________________________________________</a:t>
            </a:r>
          </a:p>
          <a:p>
            <a:r>
              <a:rPr lang="en-US" sz="1200" dirty="0"/>
              <a:t>conv2d_14 (Conv2D)           (None, 9, 13, 32)         4640      </a:t>
            </a:r>
          </a:p>
          <a:p>
            <a:r>
              <a:rPr lang="en-US" sz="1200" dirty="0"/>
              <a:t>_________________________________________________________________</a:t>
            </a:r>
          </a:p>
          <a:p>
            <a:r>
              <a:rPr lang="en-US" sz="1200" dirty="0"/>
              <a:t>conv2d_15 (Conv2D)           (None, 9, 13, 64)         18496     </a:t>
            </a:r>
          </a:p>
          <a:p>
            <a:r>
              <a:rPr lang="en-US" sz="1200" dirty="0"/>
              <a:t>_________________________________________________________________</a:t>
            </a:r>
          </a:p>
          <a:p>
            <a:r>
              <a:rPr lang="en-US" sz="1200" dirty="0"/>
              <a:t>conv2d_16 (Conv2D)           (None, 9, 13, 128)        73856     </a:t>
            </a:r>
          </a:p>
          <a:p>
            <a:r>
              <a:rPr lang="en-US" sz="1200" dirty="0"/>
              <a:t>_________________________________________________________________</a:t>
            </a:r>
          </a:p>
          <a:p>
            <a:r>
              <a:rPr lang="en-US" sz="1200" dirty="0"/>
              <a:t>conv2d_17 (Conv2D)           (None, 9, 13, 256)        295168    </a:t>
            </a:r>
          </a:p>
          <a:p>
            <a:r>
              <a:rPr lang="en-US" sz="1200" dirty="0"/>
              <a:t>_________________________________________________________________</a:t>
            </a:r>
          </a:p>
          <a:p>
            <a:r>
              <a:rPr lang="en-US" sz="1200" dirty="0"/>
              <a:t>dropout_4 (Dropout)          (None, 9, 13, 256)        0         </a:t>
            </a:r>
          </a:p>
          <a:p>
            <a:r>
              <a:rPr lang="en-US" sz="1200" dirty="0"/>
              <a:t>_________________________________________________________________</a:t>
            </a:r>
          </a:p>
          <a:p>
            <a:r>
              <a:rPr lang="en-US" sz="1200" dirty="0"/>
              <a:t>max_pooling2d_3 (MaxPooling2 (None, 4, 6, 256)         0         </a:t>
            </a:r>
          </a:p>
          <a:p>
            <a:r>
              <a:rPr lang="en-US" sz="1200" dirty="0"/>
              <a:t>_________________________________________________________________</a:t>
            </a:r>
          </a:p>
          <a:p>
            <a:r>
              <a:rPr lang="en-US" sz="1200" dirty="0"/>
              <a:t>dropout_5 (Dropout)          (None, 4, 6, 256)         0         </a:t>
            </a:r>
          </a:p>
          <a:p>
            <a:r>
              <a:rPr lang="en-US" sz="1200" dirty="0"/>
              <a:t>_________________________________________________________________</a:t>
            </a:r>
          </a:p>
          <a:p>
            <a:r>
              <a:rPr lang="en-US" sz="1200" dirty="0"/>
              <a:t>flatten_3 (Flatten)          (None, 6144)              0         </a:t>
            </a:r>
          </a:p>
          <a:p>
            <a:r>
              <a:rPr lang="en-US" sz="1200" dirty="0"/>
              <a:t>_________________________________________________________________</a:t>
            </a:r>
          </a:p>
          <a:p>
            <a:r>
              <a:rPr lang="en-US" sz="1200" dirty="0"/>
              <a:t>dense_9 (Dense)              (None, 256)               1573120   </a:t>
            </a:r>
          </a:p>
          <a:p>
            <a:r>
              <a:rPr lang="en-US" sz="1200" dirty="0"/>
              <a:t>_________________________________________________________________</a:t>
            </a:r>
          </a:p>
          <a:p>
            <a:r>
              <a:rPr lang="en-US" sz="1200" dirty="0"/>
              <a:t>dense_10 (Dense)             (None, 128)               32896     </a:t>
            </a:r>
          </a:p>
          <a:p>
            <a:r>
              <a:rPr lang="en-US" sz="1200" dirty="0"/>
              <a:t>_________________________________________________________________</a:t>
            </a:r>
          </a:p>
          <a:p>
            <a:r>
              <a:rPr lang="en-US" sz="1200" dirty="0"/>
              <a:t>dense_11 (Dense)             (None, 64)                8256      </a:t>
            </a:r>
          </a:p>
          <a:p>
            <a:r>
              <a:rPr lang="en-US" sz="1200" dirty="0"/>
              <a:t>_________________________________________________________________</a:t>
            </a:r>
          </a:p>
          <a:p>
            <a:r>
              <a:rPr lang="en-US" sz="1200" dirty="0"/>
              <a:t>dense_12 (Dense)             (None, 10)                650       </a:t>
            </a:r>
          </a:p>
          <a:p>
            <a:r>
              <a:rPr lang="en-US" sz="1200" dirty="0"/>
              <a:t>=================================================================</a:t>
            </a:r>
          </a:p>
          <a:p>
            <a:r>
              <a:rPr lang="en-US" sz="1200" dirty="0"/>
              <a:t>Total params: 2,007,242</a:t>
            </a:r>
          </a:p>
          <a:p>
            <a:r>
              <a:rPr lang="en-US" sz="1200" dirty="0">
                <a:highlight>
                  <a:srgbClr val="FFFF00"/>
                </a:highlight>
              </a:rPr>
              <a:t>Trainable params: 2,007,242</a:t>
            </a:r>
          </a:p>
          <a:p>
            <a:r>
              <a:rPr lang="en-US" sz="1200" dirty="0"/>
              <a:t>Non-trainable params: 0</a:t>
            </a:r>
          </a:p>
        </p:txBody>
      </p:sp>
    </p:spTree>
    <p:extLst>
      <p:ext uri="{BB962C8B-B14F-4D97-AF65-F5344CB8AC3E}">
        <p14:creationId xmlns:p14="http://schemas.microsoft.com/office/powerpoint/2010/main" val="335036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068F-E758-4769-B228-0F0384B83567}"/>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CNN MobileNetv2 Architecture</a:t>
            </a:r>
          </a:p>
        </p:txBody>
      </p:sp>
      <p:pic>
        <p:nvPicPr>
          <p:cNvPr id="2050" name="Picture 2" descr="Image result for mobilenetv2 architecture">
            <a:extLst>
              <a:ext uri="{FF2B5EF4-FFF2-40B4-BE49-F238E27FC236}">
                <a16:creationId xmlns:a16="http://schemas.microsoft.com/office/drawing/2014/main" id="{6F37E5D2-0462-44AC-AF17-24BEAE805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53" y="2282121"/>
            <a:ext cx="4605886" cy="3581351"/>
          </a:xfrm>
          <a:prstGeom prst="rect">
            <a:avLst/>
          </a:prstGeom>
        </p:spPr>
        <p:style>
          <a:lnRef idx="2">
            <a:schemeClr val="dk1"/>
          </a:lnRef>
          <a:fillRef idx="1">
            <a:schemeClr val="lt1"/>
          </a:fillRef>
          <a:effectRef idx="0">
            <a:schemeClr val="dk1"/>
          </a:effectRef>
          <a:fontRef idx="minor">
            <a:schemeClr val="dk1"/>
          </a:fontRef>
        </p:style>
      </p:pic>
      <p:pic>
        <p:nvPicPr>
          <p:cNvPr id="2054" name="Picture 6" descr="Related image">
            <a:extLst>
              <a:ext uri="{FF2B5EF4-FFF2-40B4-BE49-F238E27FC236}">
                <a16:creationId xmlns:a16="http://schemas.microsoft.com/office/drawing/2014/main" id="{81C85CAE-746B-495B-B9C2-3716AADE6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915" y="2282121"/>
            <a:ext cx="6127596" cy="35813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541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RNN Architecture</a:t>
            </a:r>
          </a:p>
        </p:txBody>
      </p:sp>
      <p:sp>
        <p:nvSpPr>
          <p:cNvPr id="5" name="Rectangle 4">
            <a:extLst>
              <a:ext uri="{FF2B5EF4-FFF2-40B4-BE49-F238E27FC236}">
                <a16:creationId xmlns:a16="http://schemas.microsoft.com/office/drawing/2014/main" id="{8DE60B8C-FC41-4839-B68F-AF598A41596F}"/>
              </a:ext>
            </a:extLst>
          </p:cNvPr>
          <p:cNvSpPr/>
          <p:nvPr/>
        </p:nvSpPr>
        <p:spPr>
          <a:xfrm>
            <a:off x="2722880" y="1146473"/>
            <a:ext cx="6096000" cy="5262979"/>
          </a:xfrm>
          <a:prstGeom prst="rect">
            <a:avLst/>
          </a:prstGeom>
        </p:spPr>
        <p:txBody>
          <a:bodyPr>
            <a:spAutoFit/>
          </a:bodyPr>
          <a:lstStyle/>
          <a:p>
            <a:r>
              <a:rPr lang="en-US" sz="1400" dirty="0"/>
              <a:t>_________________________________________________________________</a:t>
            </a:r>
          </a:p>
          <a:p>
            <a:r>
              <a:rPr lang="en-US" sz="1400" dirty="0"/>
              <a:t>Layer (type)                 Output Shape              Param #   </a:t>
            </a:r>
          </a:p>
          <a:p>
            <a:r>
              <a:rPr lang="en-US" sz="1400" dirty="0"/>
              <a:t>=================================================================</a:t>
            </a:r>
          </a:p>
          <a:p>
            <a:r>
              <a:rPr lang="en-US" sz="1400" dirty="0"/>
              <a:t>lstm_23 (LSTM)               (None, 9, 128)            72704     </a:t>
            </a:r>
          </a:p>
          <a:p>
            <a:r>
              <a:rPr lang="en-US" sz="1400" dirty="0"/>
              <a:t>_________________________________________________________________</a:t>
            </a:r>
          </a:p>
          <a:p>
            <a:r>
              <a:rPr lang="en-US" sz="1400" dirty="0"/>
              <a:t>lstm_24 (LSTM)               (None, 9, 128)            131584    </a:t>
            </a:r>
          </a:p>
          <a:p>
            <a:r>
              <a:rPr lang="en-US" sz="1400" dirty="0"/>
              <a:t>_________________________________________________________________</a:t>
            </a:r>
          </a:p>
          <a:p>
            <a:r>
              <a:rPr lang="en-US" sz="1400" dirty="0"/>
              <a:t>dropout_17 (Dropout)         (None, 9, 128)            0         </a:t>
            </a:r>
          </a:p>
          <a:p>
            <a:r>
              <a:rPr lang="en-US" sz="1400" dirty="0"/>
              <a:t>_________________________________________________________________</a:t>
            </a:r>
          </a:p>
          <a:p>
            <a:r>
              <a:rPr lang="en-US" sz="1400" dirty="0"/>
              <a:t>time_distributed_41 (</a:t>
            </a:r>
            <a:r>
              <a:rPr lang="en-US" sz="1400" dirty="0" err="1"/>
              <a:t>TimeDis</a:t>
            </a:r>
            <a:r>
              <a:rPr lang="en-US" sz="1400" dirty="0"/>
              <a:t> (None, 9, 64)             8256      </a:t>
            </a:r>
          </a:p>
          <a:p>
            <a:r>
              <a:rPr lang="en-US" sz="1400" dirty="0"/>
              <a:t>_________________________________________________________________</a:t>
            </a:r>
          </a:p>
          <a:p>
            <a:r>
              <a:rPr lang="en-US" sz="1400" dirty="0"/>
              <a:t>time_distributed_42 (</a:t>
            </a:r>
            <a:r>
              <a:rPr lang="en-US" sz="1400" dirty="0" err="1"/>
              <a:t>TimeDis</a:t>
            </a:r>
            <a:r>
              <a:rPr lang="en-US" sz="1400" dirty="0"/>
              <a:t> (None, 9, 32)             2080      </a:t>
            </a:r>
          </a:p>
          <a:p>
            <a:r>
              <a:rPr lang="en-US" sz="1400" dirty="0"/>
              <a:t>_________________________________________________________________</a:t>
            </a:r>
          </a:p>
          <a:p>
            <a:r>
              <a:rPr lang="en-US" sz="1400" dirty="0"/>
              <a:t>time_distributed_43 (</a:t>
            </a:r>
            <a:r>
              <a:rPr lang="en-US" sz="1400" dirty="0" err="1"/>
              <a:t>TimeDis</a:t>
            </a:r>
            <a:r>
              <a:rPr lang="en-US" sz="1400" dirty="0"/>
              <a:t> (None, 9, 16)             528       </a:t>
            </a:r>
          </a:p>
          <a:p>
            <a:r>
              <a:rPr lang="en-US" sz="1400" dirty="0"/>
              <a:t>_________________________________________________________________</a:t>
            </a:r>
          </a:p>
          <a:p>
            <a:r>
              <a:rPr lang="en-US" sz="1400" dirty="0"/>
              <a:t>time_distributed_44 (</a:t>
            </a:r>
            <a:r>
              <a:rPr lang="en-US" sz="1400" dirty="0" err="1"/>
              <a:t>TimeDis</a:t>
            </a:r>
            <a:r>
              <a:rPr lang="en-US" sz="1400" dirty="0"/>
              <a:t> (None, 9, 8)              136       </a:t>
            </a:r>
          </a:p>
          <a:p>
            <a:r>
              <a:rPr lang="en-US" sz="1400" dirty="0"/>
              <a:t>_________________________________________________________________</a:t>
            </a:r>
          </a:p>
          <a:p>
            <a:r>
              <a:rPr lang="en-US" sz="1400" dirty="0"/>
              <a:t>flatten_17 (Flatten)         (None, 72)                0         </a:t>
            </a:r>
          </a:p>
          <a:p>
            <a:r>
              <a:rPr lang="en-US" sz="1400" dirty="0"/>
              <a:t>_________________________________________________________________</a:t>
            </a:r>
          </a:p>
          <a:p>
            <a:r>
              <a:rPr lang="en-US" sz="1400" dirty="0"/>
              <a:t>dense_73 (Dense)             (None, 10)                730       </a:t>
            </a:r>
          </a:p>
          <a:p>
            <a:r>
              <a:rPr lang="en-US" sz="1400" dirty="0"/>
              <a:t>=================================================================</a:t>
            </a:r>
          </a:p>
          <a:p>
            <a:r>
              <a:rPr lang="en-US" sz="1400" dirty="0"/>
              <a:t>Total params: 216,018</a:t>
            </a:r>
          </a:p>
          <a:p>
            <a:r>
              <a:rPr lang="en-US" sz="1400" dirty="0"/>
              <a:t>Trainable params: </a:t>
            </a:r>
            <a:r>
              <a:rPr lang="en-US" sz="1400" dirty="0">
                <a:highlight>
                  <a:srgbClr val="FFFF00"/>
                </a:highlight>
              </a:rPr>
              <a:t>216,018</a:t>
            </a:r>
          </a:p>
          <a:p>
            <a:r>
              <a:rPr lang="en-US" sz="1400" dirty="0"/>
              <a:t>Non-trainable params: 0</a:t>
            </a:r>
          </a:p>
        </p:txBody>
      </p:sp>
    </p:spTree>
    <p:extLst>
      <p:ext uri="{BB962C8B-B14F-4D97-AF65-F5344CB8AC3E}">
        <p14:creationId xmlns:p14="http://schemas.microsoft.com/office/powerpoint/2010/main" val="376053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Performance Summary</a:t>
            </a:r>
          </a:p>
        </p:txBody>
      </p:sp>
      <p:graphicFrame>
        <p:nvGraphicFramePr>
          <p:cNvPr id="3" name="Table 2">
            <a:extLst>
              <a:ext uri="{FF2B5EF4-FFF2-40B4-BE49-F238E27FC236}">
                <a16:creationId xmlns:a16="http://schemas.microsoft.com/office/drawing/2014/main" id="{EE02FAF2-55B7-453F-8C0B-8F81CAD00CDE}"/>
              </a:ext>
            </a:extLst>
          </p:cNvPr>
          <p:cNvGraphicFramePr>
            <a:graphicFrameLocks noGrp="1"/>
          </p:cNvGraphicFramePr>
          <p:nvPr>
            <p:extLst>
              <p:ext uri="{D42A27DB-BD31-4B8C-83A1-F6EECF244321}">
                <p14:modId xmlns:p14="http://schemas.microsoft.com/office/powerpoint/2010/main" val="2821204265"/>
              </p:ext>
            </p:extLst>
          </p:nvPr>
        </p:nvGraphicFramePr>
        <p:xfrm>
          <a:off x="438870" y="1294701"/>
          <a:ext cx="11448332" cy="4724400"/>
        </p:xfrm>
        <a:graphic>
          <a:graphicData uri="http://schemas.openxmlformats.org/drawingml/2006/table">
            <a:tbl>
              <a:tblPr firstRow="1" bandRow="1">
                <a:tableStyleId>{5C22544A-7EE6-4342-B048-85BDC9FD1C3A}</a:tableStyleId>
              </a:tblPr>
              <a:tblGrid>
                <a:gridCol w="1635476">
                  <a:extLst>
                    <a:ext uri="{9D8B030D-6E8A-4147-A177-3AD203B41FA5}">
                      <a16:colId xmlns:a16="http://schemas.microsoft.com/office/drawing/2014/main" val="2488262777"/>
                    </a:ext>
                  </a:extLst>
                </a:gridCol>
                <a:gridCol w="1635476">
                  <a:extLst>
                    <a:ext uri="{9D8B030D-6E8A-4147-A177-3AD203B41FA5}">
                      <a16:colId xmlns:a16="http://schemas.microsoft.com/office/drawing/2014/main" val="1722764061"/>
                    </a:ext>
                  </a:extLst>
                </a:gridCol>
                <a:gridCol w="1635476">
                  <a:extLst>
                    <a:ext uri="{9D8B030D-6E8A-4147-A177-3AD203B41FA5}">
                      <a16:colId xmlns:a16="http://schemas.microsoft.com/office/drawing/2014/main" val="1579839049"/>
                    </a:ext>
                  </a:extLst>
                </a:gridCol>
                <a:gridCol w="1635476">
                  <a:extLst>
                    <a:ext uri="{9D8B030D-6E8A-4147-A177-3AD203B41FA5}">
                      <a16:colId xmlns:a16="http://schemas.microsoft.com/office/drawing/2014/main" val="21351678"/>
                    </a:ext>
                  </a:extLst>
                </a:gridCol>
                <a:gridCol w="1635476">
                  <a:extLst>
                    <a:ext uri="{9D8B030D-6E8A-4147-A177-3AD203B41FA5}">
                      <a16:colId xmlns:a16="http://schemas.microsoft.com/office/drawing/2014/main" val="2773764439"/>
                    </a:ext>
                  </a:extLst>
                </a:gridCol>
                <a:gridCol w="1635476">
                  <a:extLst>
                    <a:ext uri="{9D8B030D-6E8A-4147-A177-3AD203B41FA5}">
                      <a16:colId xmlns:a16="http://schemas.microsoft.com/office/drawing/2014/main" val="1674582719"/>
                    </a:ext>
                  </a:extLst>
                </a:gridCol>
                <a:gridCol w="1635476">
                  <a:extLst>
                    <a:ext uri="{9D8B030D-6E8A-4147-A177-3AD203B41FA5}">
                      <a16:colId xmlns:a16="http://schemas.microsoft.com/office/drawing/2014/main" val="3416043032"/>
                    </a:ext>
                  </a:extLst>
                </a:gridCol>
              </a:tblGrid>
              <a:tr h="370840">
                <a:tc>
                  <a:txBody>
                    <a:bodyPr/>
                    <a:lstStyle/>
                    <a:p>
                      <a:pPr algn="ctr"/>
                      <a:r>
                        <a:rPr lang="en-US" sz="2000" dirty="0"/>
                        <a:t>Train Dataset</a:t>
                      </a:r>
                    </a:p>
                  </a:txBody>
                  <a:tcPr anchor="ctr"/>
                </a:tc>
                <a:tc>
                  <a:txBody>
                    <a:bodyPr/>
                    <a:lstStyle/>
                    <a:p>
                      <a:pPr algn="ctr"/>
                      <a:r>
                        <a:rPr lang="en-US" sz="2000" dirty="0"/>
                        <a:t>Test Dataset</a:t>
                      </a:r>
                    </a:p>
                  </a:txBody>
                  <a:tcPr anchor="ctr"/>
                </a:tc>
                <a:tc>
                  <a:txBody>
                    <a:bodyPr/>
                    <a:lstStyle/>
                    <a:p>
                      <a:pPr algn="ctr"/>
                      <a:r>
                        <a:rPr lang="en-US" sz="2000" dirty="0"/>
                        <a:t>CNN Train Accuracy with 10% Val</a:t>
                      </a:r>
                    </a:p>
                  </a:txBody>
                  <a:tcPr anchor="ctr"/>
                </a:tc>
                <a:tc>
                  <a:txBody>
                    <a:bodyPr/>
                    <a:lstStyle/>
                    <a:p>
                      <a:pPr algn="ctr"/>
                      <a:r>
                        <a:rPr lang="en-US" sz="2000" dirty="0"/>
                        <a:t>CNN Test Accuracy</a:t>
                      </a:r>
                    </a:p>
                  </a:txBody>
                  <a:tcPr anchor="ctr"/>
                </a:tc>
                <a:tc>
                  <a:txBody>
                    <a:bodyPr/>
                    <a:lstStyle/>
                    <a:p>
                      <a:pPr algn="ctr"/>
                      <a:r>
                        <a:rPr lang="en-US" sz="2000" dirty="0"/>
                        <a:t>RNN Train Accuracy with 10% Val</a:t>
                      </a:r>
                    </a:p>
                  </a:txBody>
                  <a:tcPr anchor="ctr"/>
                </a:tc>
                <a:tc>
                  <a:txBody>
                    <a:bodyPr/>
                    <a:lstStyle/>
                    <a:p>
                      <a:pPr algn="ctr"/>
                      <a:r>
                        <a:rPr lang="en-US" sz="2000" dirty="0"/>
                        <a:t>RNN Test Accuracy</a:t>
                      </a:r>
                    </a:p>
                  </a:txBody>
                  <a:tcPr anchor="ctr"/>
                </a:tc>
                <a:tc>
                  <a:txBody>
                    <a:bodyPr/>
                    <a:lstStyle/>
                    <a:p>
                      <a:pPr algn="ctr"/>
                      <a:r>
                        <a:rPr lang="en-US" sz="2000" dirty="0"/>
                        <a:t>Action</a:t>
                      </a:r>
                    </a:p>
                  </a:txBody>
                  <a:tcPr anchor="ctr"/>
                </a:tc>
                <a:extLst>
                  <a:ext uri="{0D108BD9-81ED-4DB2-BD59-A6C34878D82A}">
                    <a16:rowId xmlns:a16="http://schemas.microsoft.com/office/drawing/2014/main" val="1608644447"/>
                  </a:ext>
                </a:extLst>
              </a:tr>
              <a:tr h="370840">
                <a:tc>
                  <a:txBody>
                    <a:bodyPr/>
                    <a:lstStyle/>
                    <a:p>
                      <a:pPr algn="ctr"/>
                      <a:r>
                        <a:rPr lang="en-US" sz="2000" dirty="0"/>
                        <a:t>1312</a:t>
                      </a:r>
                    </a:p>
                  </a:txBody>
                  <a:tcPr/>
                </a:tc>
                <a:tc>
                  <a:txBody>
                    <a:bodyPr/>
                    <a:lstStyle/>
                    <a:p>
                      <a:pPr algn="ctr"/>
                      <a:r>
                        <a:rPr lang="en-US" sz="2000" dirty="0"/>
                        <a:t>1688</a:t>
                      </a:r>
                    </a:p>
                  </a:txBody>
                  <a:tcPr/>
                </a:tc>
                <a:tc>
                  <a:txBody>
                    <a:bodyPr/>
                    <a:lstStyle/>
                    <a:p>
                      <a:pPr algn="ctr"/>
                      <a:r>
                        <a:rPr lang="en-US" sz="2000" dirty="0"/>
                        <a:t>94.5%</a:t>
                      </a:r>
                    </a:p>
                  </a:txBody>
                  <a:tcPr/>
                </a:tc>
                <a:tc>
                  <a:txBody>
                    <a:bodyPr/>
                    <a:lstStyle/>
                    <a:p>
                      <a:pPr algn="ctr"/>
                      <a:r>
                        <a:rPr lang="en-US" sz="2000" dirty="0"/>
                        <a:t>44.5%</a:t>
                      </a:r>
                    </a:p>
                  </a:txBody>
                  <a:tcPr/>
                </a:tc>
                <a:tc>
                  <a:txBody>
                    <a:bodyPr/>
                    <a:lstStyle/>
                    <a:p>
                      <a:pPr algn="ctr"/>
                      <a:r>
                        <a:rPr lang="en-US" sz="2000" dirty="0"/>
                        <a:t>88.3%</a:t>
                      </a:r>
                    </a:p>
                  </a:txBody>
                  <a:tcPr/>
                </a:tc>
                <a:tc>
                  <a:txBody>
                    <a:bodyPr/>
                    <a:lstStyle/>
                    <a:p>
                      <a:pPr algn="ctr"/>
                      <a:r>
                        <a:rPr lang="en-US" sz="2000" dirty="0"/>
                        <a:t>41.1%</a:t>
                      </a:r>
                    </a:p>
                  </a:txBody>
                  <a:tcPr/>
                </a:tc>
                <a:tc>
                  <a:txBody>
                    <a:bodyPr/>
                    <a:lstStyle/>
                    <a:p>
                      <a:pPr algn="ctr"/>
                      <a:r>
                        <a:rPr lang="en-US" sz="1600" dirty="0"/>
                        <a:t>Epochs =10</a:t>
                      </a:r>
                    </a:p>
                  </a:txBody>
                  <a:tcPr/>
                </a:tc>
                <a:extLst>
                  <a:ext uri="{0D108BD9-81ED-4DB2-BD59-A6C34878D82A}">
                    <a16:rowId xmlns:a16="http://schemas.microsoft.com/office/drawing/2014/main" val="2478210039"/>
                  </a:ext>
                </a:extLst>
              </a:tr>
              <a:tr h="370840">
                <a:tc>
                  <a:txBody>
                    <a:bodyPr/>
                    <a:lstStyle/>
                    <a:p>
                      <a:pPr algn="ctr"/>
                      <a:r>
                        <a:rPr lang="en-US" sz="2000" dirty="0"/>
                        <a:t>1000</a:t>
                      </a:r>
                    </a:p>
                  </a:txBody>
                  <a:tcPr/>
                </a:tc>
                <a:tc>
                  <a:txBody>
                    <a:bodyPr/>
                    <a:lstStyle/>
                    <a:p>
                      <a:pPr algn="ctr"/>
                      <a:r>
                        <a:rPr lang="en-US" sz="2000" dirty="0"/>
                        <a:t>1000</a:t>
                      </a:r>
                    </a:p>
                  </a:txBody>
                  <a:tcPr/>
                </a:tc>
                <a:tc>
                  <a:txBody>
                    <a:bodyPr/>
                    <a:lstStyle/>
                    <a:p>
                      <a:pPr algn="ctr"/>
                      <a:r>
                        <a:rPr lang="en-US" sz="2000" dirty="0"/>
                        <a:t>92.5%</a:t>
                      </a:r>
                    </a:p>
                  </a:txBody>
                  <a:tcPr/>
                </a:tc>
                <a:tc>
                  <a:txBody>
                    <a:bodyPr/>
                    <a:lstStyle/>
                    <a:p>
                      <a:pPr algn="ctr"/>
                      <a:r>
                        <a:rPr lang="en-US" sz="2000" dirty="0"/>
                        <a:t>58.5%</a:t>
                      </a:r>
                    </a:p>
                  </a:txBody>
                  <a:tcPr/>
                </a:tc>
                <a:tc>
                  <a:txBody>
                    <a:bodyPr/>
                    <a:lstStyle/>
                    <a:p>
                      <a:pPr algn="ctr"/>
                      <a:r>
                        <a:rPr lang="en-US" sz="2000" dirty="0"/>
                        <a:t>84.7%</a:t>
                      </a:r>
                    </a:p>
                  </a:txBody>
                  <a:tcPr/>
                </a:tc>
                <a:tc>
                  <a:txBody>
                    <a:bodyPr/>
                    <a:lstStyle/>
                    <a:p>
                      <a:pPr algn="ctr"/>
                      <a:r>
                        <a:rPr lang="en-US" sz="2000" dirty="0"/>
                        <a:t>54.8%</a:t>
                      </a:r>
                    </a:p>
                  </a:txBody>
                  <a:tcPr/>
                </a:tc>
                <a:tc>
                  <a:txBody>
                    <a:bodyPr/>
                    <a:lstStyle/>
                    <a:p>
                      <a:pPr algn="ctr"/>
                      <a:r>
                        <a:rPr lang="en-US" sz="1600" dirty="0"/>
                        <a:t>Data Vol </a:t>
                      </a:r>
                      <a:r>
                        <a:rPr lang="en-US" sz="1600" dirty="0" err="1"/>
                        <a:t>Chg</a:t>
                      </a:r>
                      <a:endParaRPr lang="en-US" sz="1600" dirty="0"/>
                    </a:p>
                  </a:txBody>
                  <a:tcPr/>
                </a:tc>
                <a:extLst>
                  <a:ext uri="{0D108BD9-81ED-4DB2-BD59-A6C34878D82A}">
                    <a16:rowId xmlns:a16="http://schemas.microsoft.com/office/drawing/2014/main" val="2956435163"/>
                  </a:ext>
                </a:extLst>
              </a:tr>
              <a:tr h="370840">
                <a:tc>
                  <a:txBody>
                    <a:bodyPr/>
                    <a:lstStyle/>
                    <a:p>
                      <a:pPr algn="ctr"/>
                      <a:r>
                        <a:rPr lang="en-US" sz="2000" dirty="0"/>
                        <a:t>2000</a:t>
                      </a:r>
                    </a:p>
                  </a:txBody>
                  <a:tcPr/>
                </a:tc>
                <a:tc>
                  <a:txBody>
                    <a:bodyPr/>
                    <a:lstStyle/>
                    <a:p>
                      <a:pPr algn="ctr"/>
                      <a:r>
                        <a:rPr lang="en-US" sz="2000" dirty="0"/>
                        <a:t>1000</a:t>
                      </a:r>
                    </a:p>
                  </a:txBody>
                  <a:tcPr/>
                </a:tc>
                <a:tc>
                  <a:txBody>
                    <a:bodyPr/>
                    <a:lstStyle/>
                    <a:p>
                      <a:pPr algn="ctr"/>
                      <a:r>
                        <a:rPr lang="en-US" sz="2000" dirty="0"/>
                        <a:t>88.3%</a:t>
                      </a:r>
                    </a:p>
                  </a:txBody>
                  <a:tcPr/>
                </a:tc>
                <a:tc>
                  <a:txBody>
                    <a:bodyPr/>
                    <a:lstStyle/>
                    <a:p>
                      <a:pPr algn="ctr"/>
                      <a:r>
                        <a:rPr lang="en-US" sz="2000" dirty="0"/>
                        <a:t>60.7%</a:t>
                      </a:r>
                    </a:p>
                  </a:txBody>
                  <a:tcPr/>
                </a:tc>
                <a:tc>
                  <a:txBody>
                    <a:bodyPr/>
                    <a:lstStyle/>
                    <a:p>
                      <a:pPr algn="ctr"/>
                      <a:r>
                        <a:rPr lang="en-US" sz="2000" dirty="0"/>
                        <a:t>75.6%</a:t>
                      </a:r>
                    </a:p>
                  </a:txBody>
                  <a:tcPr/>
                </a:tc>
                <a:tc>
                  <a:txBody>
                    <a:bodyPr/>
                    <a:lstStyle/>
                    <a:p>
                      <a:pPr algn="ctr"/>
                      <a:r>
                        <a:rPr lang="en-US" sz="2000" dirty="0"/>
                        <a:t>56.6%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Data Vol </a:t>
                      </a:r>
                      <a:r>
                        <a:rPr lang="en-US" sz="1600" dirty="0" err="1"/>
                        <a:t>Chg</a:t>
                      </a:r>
                      <a:r>
                        <a:rPr lang="en-US"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With L2, Dropout</a:t>
                      </a:r>
                    </a:p>
                  </a:txBody>
                  <a:tcPr/>
                </a:tc>
                <a:extLst>
                  <a:ext uri="{0D108BD9-81ED-4DB2-BD59-A6C34878D82A}">
                    <a16:rowId xmlns:a16="http://schemas.microsoft.com/office/drawing/2014/main" val="1126522983"/>
                  </a:ext>
                </a:extLst>
              </a:tr>
              <a:tr h="370840">
                <a:tc>
                  <a:txBody>
                    <a:bodyPr/>
                    <a:lstStyle/>
                    <a:p>
                      <a:pPr algn="ctr"/>
                      <a:r>
                        <a:rPr lang="en-US" sz="2000" dirty="0"/>
                        <a:t>2000</a:t>
                      </a:r>
                    </a:p>
                  </a:txBody>
                  <a:tcPr/>
                </a:tc>
                <a:tc>
                  <a:txBody>
                    <a:bodyPr/>
                    <a:lstStyle/>
                    <a:p>
                      <a:pPr algn="ctr"/>
                      <a:r>
                        <a:rPr lang="en-US" sz="2000" dirty="0"/>
                        <a:t>1000</a:t>
                      </a:r>
                    </a:p>
                  </a:txBody>
                  <a:tcPr/>
                </a:tc>
                <a:tc>
                  <a:txBody>
                    <a:bodyPr/>
                    <a:lstStyle/>
                    <a:p>
                      <a:pPr algn="ctr"/>
                      <a:r>
                        <a:rPr lang="en-US" sz="2000" dirty="0"/>
                        <a:t>95.9%</a:t>
                      </a:r>
                    </a:p>
                  </a:txBody>
                  <a:tcPr/>
                </a:tc>
                <a:tc>
                  <a:txBody>
                    <a:bodyPr/>
                    <a:lstStyle/>
                    <a:p>
                      <a:pPr algn="ctr"/>
                      <a:r>
                        <a:rPr lang="en-US" sz="2000" dirty="0"/>
                        <a:t>57.3%</a:t>
                      </a:r>
                    </a:p>
                  </a:txBody>
                  <a:tcPr/>
                </a:tc>
                <a:tc>
                  <a:txBody>
                    <a:bodyPr/>
                    <a:lstStyle/>
                    <a:p>
                      <a:pPr algn="ctr"/>
                      <a:r>
                        <a:rPr lang="en-US" sz="2000"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p>
                      <a:pPr algn="ctr"/>
                      <a:endParaRPr lang="en-US" sz="2000" dirty="0"/>
                    </a:p>
                  </a:txBody>
                  <a:tcPr/>
                </a:tc>
                <a:tc>
                  <a:txBody>
                    <a:bodyPr/>
                    <a:lstStyle/>
                    <a:p>
                      <a:pPr algn="ctr"/>
                      <a:r>
                        <a:rPr lang="en-US" sz="1600" dirty="0"/>
                        <a:t>Epochs = 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With L2, Dropout</a:t>
                      </a:r>
                    </a:p>
                  </a:txBody>
                  <a:tcPr/>
                </a:tc>
                <a:extLst>
                  <a:ext uri="{0D108BD9-81ED-4DB2-BD59-A6C34878D82A}">
                    <a16:rowId xmlns:a16="http://schemas.microsoft.com/office/drawing/2014/main" val="2067307357"/>
                  </a:ext>
                </a:extLst>
              </a:tr>
              <a:tr h="370840">
                <a:tc>
                  <a:txBody>
                    <a:bodyPr/>
                    <a:lstStyle/>
                    <a:p>
                      <a:pPr algn="ctr"/>
                      <a:r>
                        <a:rPr lang="en-US" sz="2000" dirty="0"/>
                        <a:t>2000</a:t>
                      </a:r>
                    </a:p>
                  </a:txBody>
                  <a:tcPr/>
                </a:tc>
                <a:tc>
                  <a:txBody>
                    <a:bodyPr/>
                    <a:lstStyle/>
                    <a:p>
                      <a:pPr algn="ctr"/>
                      <a:r>
                        <a:rPr lang="en-US" sz="2000" dirty="0"/>
                        <a:t>1000</a:t>
                      </a:r>
                    </a:p>
                  </a:txBody>
                  <a:tcPr/>
                </a:tc>
                <a:tc>
                  <a:txBody>
                    <a:bodyPr/>
                    <a:lstStyle/>
                    <a:p>
                      <a:pPr algn="ctr"/>
                      <a:r>
                        <a:rPr lang="en-US" sz="2000" dirty="0"/>
                        <a:t>92.5%</a:t>
                      </a:r>
                    </a:p>
                  </a:txBody>
                  <a:tcPr/>
                </a:tc>
                <a:tc>
                  <a:txBody>
                    <a:bodyPr/>
                    <a:lstStyle/>
                    <a:p>
                      <a:pPr algn="ctr"/>
                      <a:r>
                        <a:rPr lang="en-US" sz="2000" dirty="0"/>
                        <a:t>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p>
                      <a:pPr algn="ctr"/>
                      <a:endParaRPr lang="en-US" sz="2000" dirty="0"/>
                    </a:p>
                  </a:txBody>
                  <a:tcPr/>
                </a:tc>
                <a:tc>
                  <a:txBody>
                    <a:bodyPr/>
                    <a:lstStyle/>
                    <a:p>
                      <a:pPr algn="ctr"/>
                      <a:r>
                        <a:rPr lang="en-US" sz="1600" dirty="0"/>
                        <a:t>Epochs = 10,</a:t>
                      </a:r>
                    </a:p>
                    <a:p>
                      <a:pPr algn="ctr"/>
                      <a:r>
                        <a:rPr lang="en-US" sz="1600" dirty="0"/>
                        <a:t>Additional layers,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With L2, Dropout</a:t>
                      </a:r>
                    </a:p>
                  </a:txBody>
                  <a:tcPr/>
                </a:tc>
                <a:extLst>
                  <a:ext uri="{0D108BD9-81ED-4DB2-BD59-A6C34878D82A}">
                    <a16:rowId xmlns:a16="http://schemas.microsoft.com/office/drawing/2014/main" val="803476583"/>
                  </a:ext>
                </a:extLst>
              </a:tr>
              <a:tr h="370840">
                <a:tc>
                  <a:txBody>
                    <a:bodyPr/>
                    <a:lstStyle/>
                    <a:p>
                      <a:pPr algn="ctr"/>
                      <a:r>
                        <a:rPr lang="en-US" sz="2000" dirty="0"/>
                        <a:t>2000 (1 GB)</a:t>
                      </a:r>
                    </a:p>
                  </a:txBody>
                  <a:tcPr/>
                </a:tc>
                <a:tc>
                  <a:txBody>
                    <a:bodyPr/>
                    <a:lstStyle/>
                    <a:p>
                      <a:pPr algn="ctr"/>
                      <a:r>
                        <a:rPr lang="en-US" sz="2000" dirty="0"/>
                        <a:t>1000</a:t>
                      </a:r>
                    </a:p>
                  </a:txBody>
                  <a:tcPr/>
                </a:tc>
                <a:tc>
                  <a:txBody>
                    <a:bodyPr/>
                    <a:lstStyle/>
                    <a:p>
                      <a:pPr algn="ctr"/>
                      <a:r>
                        <a:rPr lang="en-US" sz="2000" dirty="0"/>
                        <a:t>95%</a:t>
                      </a:r>
                    </a:p>
                  </a:txBody>
                  <a:tcPr/>
                </a:tc>
                <a:tc>
                  <a:txBody>
                    <a:bodyPr/>
                    <a:lstStyle/>
                    <a:p>
                      <a:pPr algn="ctr"/>
                      <a:r>
                        <a:rPr lang="en-US" sz="2000" dirty="0"/>
                        <a:t>65.5%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p>
                      <a:pPr algn="ctr"/>
                      <a:endParaRPr lang="en-US" sz="2000" dirty="0"/>
                    </a:p>
                  </a:txBody>
                  <a:tcPr/>
                </a:tc>
                <a:tc>
                  <a:txBody>
                    <a:bodyPr/>
                    <a:lstStyle/>
                    <a:p>
                      <a:pPr algn="ctr"/>
                      <a:r>
                        <a:rPr lang="en-US" sz="1600" dirty="0"/>
                        <a:t>Using MobileNetv2</a:t>
                      </a:r>
                    </a:p>
                    <a:p>
                      <a:pPr algn="ctr"/>
                      <a:r>
                        <a:rPr lang="en-US" sz="1600" dirty="0"/>
                        <a:t>With L2, Dropout</a:t>
                      </a:r>
                    </a:p>
                  </a:txBody>
                  <a:tcPr/>
                </a:tc>
                <a:extLst>
                  <a:ext uri="{0D108BD9-81ED-4DB2-BD59-A6C34878D82A}">
                    <a16:rowId xmlns:a16="http://schemas.microsoft.com/office/drawing/2014/main" val="163966980"/>
                  </a:ext>
                </a:extLst>
              </a:tr>
            </a:tbl>
          </a:graphicData>
        </a:graphic>
      </p:graphicFrame>
    </p:spTree>
    <p:extLst>
      <p:ext uri="{BB962C8B-B14F-4D97-AF65-F5344CB8AC3E}">
        <p14:creationId xmlns:p14="http://schemas.microsoft.com/office/powerpoint/2010/main" val="133682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udio_example.png">
            <a:extLst>
              <a:ext uri="{FF2B5EF4-FFF2-40B4-BE49-F238E27FC236}">
                <a16:creationId xmlns:a16="http://schemas.microsoft.com/office/drawing/2014/main" id="{94AE4D7A-3462-4B0A-A0D2-CECDB9655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00899"/>
            <a:ext cx="5715000" cy="4143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Future Improvements</a:t>
            </a:r>
          </a:p>
        </p:txBody>
      </p:sp>
      <p:sp>
        <p:nvSpPr>
          <p:cNvPr id="3" name="TextBox 2">
            <a:extLst>
              <a:ext uri="{FF2B5EF4-FFF2-40B4-BE49-F238E27FC236}">
                <a16:creationId xmlns:a16="http://schemas.microsoft.com/office/drawing/2014/main" id="{2A5B2EF2-EE56-4321-9FC0-ECF49425994F}"/>
              </a:ext>
            </a:extLst>
          </p:cNvPr>
          <p:cNvSpPr txBox="1"/>
          <p:nvPr/>
        </p:nvSpPr>
        <p:spPr>
          <a:xfrm>
            <a:off x="593889" y="1300899"/>
            <a:ext cx="5502111" cy="3785652"/>
          </a:xfrm>
          <a:prstGeom prst="rect">
            <a:avLst/>
          </a:prstGeom>
          <a:noFill/>
        </p:spPr>
        <p:txBody>
          <a:bodyPr wrap="square" rtlCol="0">
            <a:spAutoFit/>
          </a:bodyPr>
          <a:lstStyle/>
          <a:p>
            <a:pPr marL="342900" indent="-342900">
              <a:buAutoNum type="arabicPeriod"/>
            </a:pPr>
            <a:r>
              <a:rPr lang="en-US" sz="2000" dirty="0"/>
              <a:t>Data Augmentation (Active area of research by Google Brain, July 2019)</a:t>
            </a:r>
          </a:p>
          <a:p>
            <a:pPr marL="800100" lvl="1" indent="-342900">
              <a:buFont typeface="Arial" panose="020B0604020202020204" pitchFamily="34" charset="0"/>
              <a:buChar char="•"/>
            </a:pPr>
            <a:r>
              <a:rPr lang="en-US" sz="2000" dirty="0"/>
              <a:t>Noise Injection</a:t>
            </a:r>
          </a:p>
          <a:p>
            <a:pPr marL="800100" lvl="1" indent="-342900">
              <a:buFont typeface="Arial" panose="020B0604020202020204" pitchFamily="34" charset="0"/>
              <a:buChar char="•"/>
            </a:pPr>
            <a:r>
              <a:rPr lang="en-US" sz="2000" dirty="0"/>
              <a:t>Shifting Time</a:t>
            </a:r>
          </a:p>
          <a:p>
            <a:pPr marL="800100" lvl="1" indent="-342900">
              <a:buFont typeface="Arial" panose="020B0604020202020204" pitchFamily="34" charset="0"/>
              <a:buChar char="•"/>
            </a:pPr>
            <a:r>
              <a:rPr lang="en-US" sz="2000" dirty="0"/>
              <a:t>Changing Pitch</a:t>
            </a:r>
          </a:p>
          <a:p>
            <a:pPr marL="800100" lvl="1" indent="-342900">
              <a:buFont typeface="Arial" panose="020B0604020202020204" pitchFamily="34" charset="0"/>
              <a:buChar char="•"/>
            </a:pPr>
            <a:r>
              <a:rPr lang="en-US" sz="2000" dirty="0"/>
              <a:t>Changing Speed</a:t>
            </a:r>
          </a:p>
          <a:p>
            <a:pPr marL="342900" indent="-342900">
              <a:buAutoNum type="arabicPeriod"/>
            </a:pPr>
            <a:r>
              <a:rPr lang="en-US" sz="2000" dirty="0"/>
              <a:t>Use transfer learning</a:t>
            </a:r>
          </a:p>
          <a:p>
            <a:pPr marL="342900" indent="-342900">
              <a:buAutoNum type="arabicPeriod"/>
            </a:pPr>
            <a:r>
              <a:rPr lang="en-US" sz="2000" dirty="0"/>
              <a:t>May use </a:t>
            </a:r>
            <a:r>
              <a:rPr lang="en-US" sz="2000" dirty="0" err="1"/>
              <a:t>Hyperas</a:t>
            </a:r>
            <a:r>
              <a:rPr lang="en-US" sz="2000" dirty="0"/>
              <a:t> for hyper parameter tuning but could be expensive</a:t>
            </a:r>
          </a:p>
          <a:p>
            <a:pPr marL="342900" indent="-342900">
              <a:buAutoNum type="arabicPeriod"/>
            </a:pPr>
            <a:r>
              <a:rPr lang="en-US" sz="2000" dirty="0"/>
              <a:t>Gather more labelled audio files</a:t>
            </a:r>
          </a:p>
          <a:p>
            <a:pPr marL="342900" indent="-342900">
              <a:buAutoNum type="arabicPeriod"/>
            </a:pPr>
            <a:r>
              <a:rPr lang="en-US" sz="2000" dirty="0"/>
              <a:t>Use spectrogram images instead of MFC coefficients or </a:t>
            </a:r>
            <a:r>
              <a:rPr lang="en-US" sz="2000" i="1" dirty="0"/>
              <a:t>both</a:t>
            </a:r>
          </a:p>
        </p:txBody>
      </p:sp>
    </p:spTree>
    <p:extLst>
      <p:ext uri="{BB962C8B-B14F-4D97-AF65-F5344CB8AC3E}">
        <p14:creationId xmlns:p14="http://schemas.microsoft.com/office/powerpoint/2010/main" val="268044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4594-A3BC-4F0D-AA77-5CF5CF88379E}"/>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p>
        </p:txBody>
      </p:sp>
      <p:sp>
        <p:nvSpPr>
          <p:cNvPr id="3" name="TextBox 2">
            <a:extLst>
              <a:ext uri="{FF2B5EF4-FFF2-40B4-BE49-F238E27FC236}">
                <a16:creationId xmlns:a16="http://schemas.microsoft.com/office/drawing/2014/main" id="{F38B01A7-C03A-4E7A-94F0-52671A12C34A}"/>
              </a:ext>
            </a:extLst>
          </p:cNvPr>
          <p:cNvSpPr txBox="1"/>
          <p:nvPr/>
        </p:nvSpPr>
        <p:spPr>
          <a:xfrm>
            <a:off x="461913" y="1338606"/>
            <a:ext cx="11730087" cy="2862322"/>
          </a:xfrm>
          <a:prstGeom prst="rect">
            <a:avLst/>
          </a:prstGeom>
          <a:noFill/>
        </p:spPr>
        <p:txBody>
          <a:bodyPr wrap="square" rtlCol="0">
            <a:spAutoFit/>
          </a:bodyPr>
          <a:lstStyle/>
          <a:p>
            <a:r>
              <a:rPr lang="en-US" dirty="0"/>
              <a:t>[1] Mark Sandler, Andrew Howard, </a:t>
            </a:r>
            <a:r>
              <a:rPr lang="en-US" dirty="0" err="1"/>
              <a:t>Menglong</a:t>
            </a:r>
            <a:r>
              <a:rPr lang="en-US" dirty="0"/>
              <a:t> Zhu, Andrey </a:t>
            </a:r>
            <a:r>
              <a:rPr lang="en-US" dirty="0" err="1"/>
              <a:t>Zhmoginov</a:t>
            </a:r>
            <a:r>
              <a:rPr lang="en-US" dirty="0"/>
              <a:t>, Liang-</a:t>
            </a:r>
            <a:r>
              <a:rPr lang="en-US" dirty="0" err="1"/>
              <a:t>Chieh</a:t>
            </a:r>
            <a:r>
              <a:rPr lang="en-US" dirty="0"/>
              <a:t> Chen, MobileNetV2: Inverted Residuals and Linear , 2018</a:t>
            </a:r>
          </a:p>
          <a:p>
            <a:r>
              <a:rPr lang="en-US" dirty="0"/>
              <a:t>Source: arXiv:1801.04381</a:t>
            </a:r>
          </a:p>
          <a:p>
            <a:endParaRPr lang="en-US" dirty="0"/>
          </a:p>
          <a:p>
            <a:r>
              <a:rPr lang="en-US" dirty="0"/>
              <a:t>[2] </a:t>
            </a:r>
            <a:r>
              <a:rPr lang="en-US" dirty="0" err="1"/>
              <a:t>Freesound</a:t>
            </a:r>
            <a:r>
              <a:rPr lang="en-US" dirty="0"/>
              <a:t> General-Purpose Audio Tagging Challenge, Kaggle.com</a:t>
            </a:r>
          </a:p>
          <a:p>
            <a:endParaRPr lang="en-US" dirty="0"/>
          </a:p>
          <a:p>
            <a:r>
              <a:rPr lang="en-US" dirty="0"/>
              <a:t>[3] Daniel S. Park et. al. Google Brain, </a:t>
            </a:r>
            <a:r>
              <a:rPr lang="en-US" dirty="0" err="1"/>
              <a:t>SpecAugment</a:t>
            </a:r>
            <a:r>
              <a:rPr lang="en-US" dirty="0"/>
              <a:t>: A Simple Data Augmentation Method for Automatic Speech Recognition, 2019</a:t>
            </a:r>
          </a:p>
          <a:p>
            <a:r>
              <a:rPr lang="en-US" dirty="0"/>
              <a:t>Source: arXiv:1904.08779</a:t>
            </a:r>
            <a:br>
              <a:rPr lang="en-US" dirty="0"/>
            </a:br>
            <a:endParaRPr lang="en-US" dirty="0"/>
          </a:p>
        </p:txBody>
      </p:sp>
    </p:spTree>
    <p:extLst>
      <p:ext uri="{BB962C8B-B14F-4D97-AF65-F5344CB8AC3E}">
        <p14:creationId xmlns:p14="http://schemas.microsoft.com/office/powerpoint/2010/main" val="232027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eadphone blue background">
            <a:extLst>
              <a:ext uri="{FF2B5EF4-FFF2-40B4-BE49-F238E27FC236}">
                <a16:creationId xmlns:a16="http://schemas.microsoft.com/office/drawing/2014/main" id="{480A5CFD-6623-4332-ADD0-D257DBB4F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79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A305083-1EBD-4154-9FCA-C6B47651C777}"/>
              </a:ext>
            </a:extLst>
          </p:cNvPr>
          <p:cNvSpPr>
            <a:spLocks noGrp="1"/>
          </p:cNvSpPr>
          <p:nvPr>
            <p:ph type="ctrTitle"/>
          </p:nvPr>
        </p:nvSpPr>
        <p:spPr>
          <a:xfrm>
            <a:off x="584465" y="226243"/>
            <a:ext cx="4553143" cy="6108570"/>
          </a:xfrm>
        </p:spPr>
        <p:txBody>
          <a:bodyPr anchor="ctr">
            <a:normAutofit/>
          </a:bodyPr>
          <a:lstStyle/>
          <a:p>
            <a:r>
              <a:rPr lang="en-US" dirty="0">
                <a:solidFill>
                  <a:schemeClr val="accent1">
                    <a:lumMod val="75000"/>
                  </a:schemeClr>
                </a:solidFill>
                <a:latin typeface="Harlow Solid Italic" panose="04030604020F02020D02" pitchFamily="82" charset="0"/>
              </a:rPr>
              <a:t>Questions?</a:t>
            </a:r>
          </a:p>
        </p:txBody>
      </p:sp>
    </p:spTree>
    <p:extLst>
      <p:ext uri="{BB962C8B-B14F-4D97-AF65-F5344CB8AC3E}">
        <p14:creationId xmlns:p14="http://schemas.microsoft.com/office/powerpoint/2010/main" val="265412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B4D8D2-3C5A-479B-AAAA-7C5375001D2C}"/>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Problem Statement</a:t>
            </a:r>
          </a:p>
        </p:txBody>
      </p:sp>
      <p:sp>
        <p:nvSpPr>
          <p:cNvPr id="5" name="Rectangle 4">
            <a:extLst>
              <a:ext uri="{FF2B5EF4-FFF2-40B4-BE49-F238E27FC236}">
                <a16:creationId xmlns:a16="http://schemas.microsoft.com/office/drawing/2014/main" id="{98D1380F-8E75-42B2-A8DA-E430D10A3364}"/>
              </a:ext>
            </a:extLst>
          </p:cNvPr>
          <p:cNvSpPr/>
          <p:nvPr/>
        </p:nvSpPr>
        <p:spPr>
          <a:xfrm>
            <a:off x="415114" y="944105"/>
            <a:ext cx="11405419" cy="85631"/>
          </a:xfrm>
          <a:prstGeom prst="rect">
            <a:avLst/>
          </a:prstGeom>
          <a:solidFill>
            <a:srgbClr val="78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96779B-F7FC-4ECE-BBD5-246ED49EBB30}"/>
              </a:ext>
            </a:extLst>
          </p:cNvPr>
          <p:cNvSpPr txBox="1"/>
          <p:nvPr/>
        </p:nvSpPr>
        <p:spPr>
          <a:xfrm>
            <a:off x="511992" y="1258212"/>
            <a:ext cx="5175315" cy="369332"/>
          </a:xfrm>
          <a:prstGeom prst="rect">
            <a:avLst/>
          </a:prstGeom>
          <a:noFill/>
        </p:spPr>
        <p:txBody>
          <a:bodyPr wrap="square" rtlCol="0">
            <a:spAutoFit/>
          </a:bodyPr>
          <a:lstStyle/>
          <a:p>
            <a:r>
              <a:rPr lang="en-US" u="sng" dirty="0"/>
              <a:t>Objective</a:t>
            </a:r>
          </a:p>
        </p:txBody>
      </p:sp>
      <p:sp>
        <p:nvSpPr>
          <p:cNvPr id="8" name="TextBox 7">
            <a:extLst>
              <a:ext uri="{FF2B5EF4-FFF2-40B4-BE49-F238E27FC236}">
                <a16:creationId xmlns:a16="http://schemas.microsoft.com/office/drawing/2014/main" id="{AB3E0E49-1CFB-402E-82E6-69CCB5545CC2}"/>
              </a:ext>
            </a:extLst>
          </p:cNvPr>
          <p:cNvSpPr txBox="1"/>
          <p:nvPr/>
        </p:nvSpPr>
        <p:spPr>
          <a:xfrm>
            <a:off x="2171113" y="1258212"/>
            <a:ext cx="3673506" cy="2031325"/>
          </a:xfrm>
          <a:prstGeom prst="rect">
            <a:avLst/>
          </a:prstGeom>
          <a:noFill/>
        </p:spPr>
        <p:txBody>
          <a:bodyPr wrap="square" rtlCol="0">
            <a:spAutoFit/>
          </a:bodyPr>
          <a:lstStyle/>
          <a:p>
            <a:r>
              <a:rPr lang="en-US" dirty="0"/>
              <a:t>To predict source of sound from a class of 10 different music instruments. The class of instruments are '</a:t>
            </a:r>
            <a:r>
              <a:rPr lang="en-US" dirty="0" err="1"/>
              <a:t>Acoustic_guitar</a:t>
            </a:r>
            <a:r>
              <a:rPr lang="en-US" dirty="0"/>
              <a:t>', '</a:t>
            </a:r>
            <a:r>
              <a:rPr lang="en-US" dirty="0" err="1"/>
              <a:t>Bass_drum','Cello','Clarinet','Double_bass','Flute',’Hi</a:t>
            </a:r>
            <a:r>
              <a:rPr lang="en-US" dirty="0"/>
              <a:t> hat’, 'Saxophone’, '</a:t>
            </a:r>
            <a:r>
              <a:rPr lang="en-US" dirty="0" err="1"/>
              <a:t>Snare_drum</a:t>
            </a:r>
            <a:r>
              <a:rPr lang="en-US" dirty="0"/>
              <a:t>’ and 'Violin’</a:t>
            </a:r>
          </a:p>
        </p:txBody>
      </p:sp>
      <p:sp>
        <p:nvSpPr>
          <p:cNvPr id="11" name="TextBox 10">
            <a:extLst>
              <a:ext uri="{FF2B5EF4-FFF2-40B4-BE49-F238E27FC236}">
                <a16:creationId xmlns:a16="http://schemas.microsoft.com/office/drawing/2014/main" id="{17BA2917-9F1A-4FF0-AA0D-55E402BF85C7}"/>
              </a:ext>
            </a:extLst>
          </p:cNvPr>
          <p:cNvSpPr txBox="1"/>
          <p:nvPr/>
        </p:nvSpPr>
        <p:spPr>
          <a:xfrm>
            <a:off x="511993" y="3582423"/>
            <a:ext cx="5175315" cy="369332"/>
          </a:xfrm>
          <a:prstGeom prst="rect">
            <a:avLst/>
          </a:prstGeom>
          <a:noFill/>
        </p:spPr>
        <p:txBody>
          <a:bodyPr wrap="square" rtlCol="0">
            <a:spAutoFit/>
          </a:bodyPr>
          <a:lstStyle/>
          <a:p>
            <a:r>
              <a:rPr lang="en-US" u="sng" dirty="0"/>
              <a:t>Purpose</a:t>
            </a:r>
          </a:p>
        </p:txBody>
      </p:sp>
      <p:sp>
        <p:nvSpPr>
          <p:cNvPr id="12" name="TextBox 11">
            <a:extLst>
              <a:ext uri="{FF2B5EF4-FFF2-40B4-BE49-F238E27FC236}">
                <a16:creationId xmlns:a16="http://schemas.microsoft.com/office/drawing/2014/main" id="{0251881C-D5B6-4F78-9834-78743921655C}"/>
              </a:ext>
            </a:extLst>
          </p:cNvPr>
          <p:cNvSpPr txBox="1"/>
          <p:nvPr/>
        </p:nvSpPr>
        <p:spPr>
          <a:xfrm>
            <a:off x="2171111" y="3582423"/>
            <a:ext cx="3924889" cy="923330"/>
          </a:xfrm>
          <a:prstGeom prst="rect">
            <a:avLst/>
          </a:prstGeom>
          <a:noFill/>
        </p:spPr>
        <p:txBody>
          <a:bodyPr wrap="square" rtlCol="0">
            <a:spAutoFit/>
          </a:bodyPr>
          <a:lstStyle/>
          <a:p>
            <a:r>
              <a:rPr lang="en-US" dirty="0" err="1"/>
              <a:t>Eg</a:t>
            </a:r>
            <a:r>
              <a:rPr lang="en-US" dirty="0"/>
              <a:t>: Help </a:t>
            </a:r>
            <a:r>
              <a:rPr lang="en-US" dirty="0" err="1"/>
              <a:t>Youtube</a:t>
            </a:r>
            <a:r>
              <a:rPr lang="en-US" dirty="0"/>
              <a:t>/Spotify users to select correctly tagged music of their interest with specific music instruments</a:t>
            </a:r>
          </a:p>
        </p:txBody>
      </p:sp>
      <p:pic>
        <p:nvPicPr>
          <p:cNvPr id="1026" name="Picture 2" descr="Image result for spotify music market">
            <a:extLst>
              <a:ext uri="{FF2B5EF4-FFF2-40B4-BE49-F238E27FC236}">
                <a16:creationId xmlns:a16="http://schemas.microsoft.com/office/drawing/2014/main" id="{EB01238C-FEEF-46FF-BA99-DBFF58676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334" y="1113674"/>
            <a:ext cx="5533338" cy="52171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921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B4D8D2-3C5A-479B-AAAA-7C5375001D2C}"/>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Methodology</a:t>
            </a:r>
          </a:p>
        </p:txBody>
      </p:sp>
      <p:sp>
        <p:nvSpPr>
          <p:cNvPr id="5" name="Rectangle 4">
            <a:extLst>
              <a:ext uri="{FF2B5EF4-FFF2-40B4-BE49-F238E27FC236}">
                <a16:creationId xmlns:a16="http://schemas.microsoft.com/office/drawing/2014/main" id="{98D1380F-8E75-42B2-A8DA-E430D10A3364}"/>
              </a:ext>
            </a:extLst>
          </p:cNvPr>
          <p:cNvSpPr/>
          <p:nvPr/>
        </p:nvSpPr>
        <p:spPr>
          <a:xfrm>
            <a:off x="415114" y="944105"/>
            <a:ext cx="11405419" cy="85631"/>
          </a:xfrm>
          <a:prstGeom prst="rect">
            <a:avLst/>
          </a:prstGeom>
          <a:solidFill>
            <a:srgbClr val="78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F9531E0-0D79-4C84-A4D2-017B4874FFB3}"/>
              </a:ext>
            </a:extLst>
          </p:cNvPr>
          <p:cNvSpPr/>
          <p:nvPr/>
        </p:nvSpPr>
        <p:spPr>
          <a:xfrm>
            <a:off x="3472204" y="2777613"/>
            <a:ext cx="1049493" cy="117003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Down</a:t>
            </a:r>
          </a:p>
          <a:p>
            <a:pPr algn="ctr"/>
            <a:r>
              <a:rPr lang="en-US" sz="1400" dirty="0"/>
              <a:t>Sampling</a:t>
            </a:r>
          </a:p>
        </p:txBody>
      </p:sp>
      <p:sp>
        <p:nvSpPr>
          <p:cNvPr id="8" name="Rectangle: Rounded Corners 7">
            <a:extLst>
              <a:ext uri="{FF2B5EF4-FFF2-40B4-BE49-F238E27FC236}">
                <a16:creationId xmlns:a16="http://schemas.microsoft.com/office/drawing/2014/main" id="{FCDAB996-3EF6-4294-8605-3E4A5F5169AD}"/>
              </a:ext>
            </a:extLst>
          </p:cNvPr>
          <p:cNvSpPr/>
          <p:nvPr/>
        </p:nvSpPr>
        <p:spPr>
          <a:xfrm>
            <a:off x="6196072" y="2454386"/>
            <a:ext cx="106464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Build CNN</a:t>
            </a:r>
          </a:p>
        </p:txBody>
      </p:sp>
      <p:sp>
        <p:nvSpPr>
          <p:cNvPr id="9" name="Rectangle: Rounded Corners 8">
            <a:extLst>
              <a:ext uri="{FF2B5EF4-FFF2-40B4-BE49-F238E27FC236}">
                <a16:creationId xmlns:a16="http://schemas.microsoft.com/office/drawing/2014/main" id="{731EBB18-FC44-4FB3-931F-776E951FD6A3}"/>
              </a:ext>
            </a:extLst>
          </p:cNvPr>
          <p:cNvSpPr/>
          <p:nvPr/>
        </p:nvSpPr>
        <p:spPr>
          <a:xfrm>
            <a:off x="6198259" y="3604416"/>
            <a:ext cx="106464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Build RNN</a:t>
            </a:r>
          </a:p>
        </p:txBody>
      </p:sp>
      <p:sp>
        <p:nvSpPr>
          <p:cNvPr id="17" name="Rectangle: Rounded Corners 16">
            <a:extLst>
              <a:ext uri="{FF2B5EF4-FFF2-40B4-BE49-F238E27FC236}">
                <a16:creationId xmlns:a16="http://schemas.microsoft.com/office/drawing/2014/main" id="{AF80A1F2-3253-4C60-916C-AD7A311EC9D9}"/>
              </a:ext>
            </a:extLst>
          </p:cNvPr>
          <p:cNvSpPr/>
          <p:nvPr/>
        </p:nvSpPr>
        <p:spPr>
          <a:xfrm>
            <a:off x="1818509" y="2738284"/>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Data Visualization</a:t>
            </a:r>
          </a:p>
        </p:txBody>
      </p:sp>
      <p:cxnSp>
        <p:nvCxnSpPr>
          <p:cNvPr id="20" name="Straight Arrow Connector 19">
            <a:extLst>
              <a:ext uri="{FF2B5EF4-FFF2-40B4-BE49-F238E27FC236}">
                <a16:creationId xmlns:a16="http://schemas.microsoft.com/office/drawing/2014/main" id="{60AF1A0C-2BE8-4D07-B704-55D006B4E5A0}"/>
              </a:ext>
            </a:extLst>
          </p:cNvPr>
          <p:cNvCxnSpPr>
            <a:cxnSpLocks/>
            <a:stCxn id="17" idx="3"/>
            <a:endCxn id="6" idx="1"/>
          </p:cNvCxnSpPr>
          <p:nvPr/>
        </p:nvCxnSpPr>
        <p:spPr>
          <a:xfrm>
            <a:off x="3123003" y="3361873"/>
            <a:ext cx="349201" cy="759"/>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8" name="Rectangle: Rounded Corners 27">
            <a:extLst>
              <a:ext uri="{FF2B5EF4-FFF2-40B4-BE49-F238E27FC236}">
                <a16:creationId xmlns:a16="http://schemas.microsoft.com/office/drawing/2014/main" id="{27AF8C4F-16FD-4135-8684-3ED6B9A917A1}"/>
              </a:ext>
            </a:extLst>
          </p:cNvPr>
          <p:cNvSpPr/>
          <p:nvPr/>
        </p:nvSpPr>
        <p:spPr>
          <a:xfrm>
            <a:off x="7420179" y="2455956"/>
            <a:ext cx="1232579"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Measure Validation</a:t>
            </a:r>
          </a:p>
          <a:p>
            <a:pPr algn="ctr"/>
            <a:r>
              <a:rPr lang="en-US" sz="1400" dirty="0"/>
              <a:t>Accuracy</a:t>
            </a:r>
          </a:p>
        </p:txBody>
      </p:sp>
      <p:sp>
        <p:nvSpPr>
          <p:cNvPr id="29" name="Rectangle: Rounded Corners 28">
            <a:extLst>
              <a:ext uri="{FF2B5EF4-FFF2-40B4-BE49-F238E27FC236}">
                <a16:creationId xmlns:a16="http://schemas.microsoft.com/office/drawing/2014/main" id="{50D88D15-3A51-4BEF-9F52-02D8AAC802FF}"/>
              </a:ext>
            </a:extLst>
          </p:cNvPr>
          <p:cNvSpPr/>
          <p:nvPr/>
        </p:nvSpPr>
        <p:spPr>
          <a:xfrm>
            <a:off x="7420179" y="3603931"/>
            <a:ext cx="1186491" cy="77674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Measure</a:t>
            </a:r>
          </a:p>
          <a:p>
            <a:pPr algn="ctr"/>
            <a:r>
              <a:rPr lang="en-US" sz="1400" dirty="0"/>
              <a:t>Validation</a:t>
            </a:r>
          </a:p>
          <a:p>
            <a:pPr algn="ctr"/>
            <a:r>
              <a:rPr lang="en-US" sz="1400" dirty="0"/>
              <a:t>Accuracy</a:t>
            </a:r>
          </a:p>
        </p:txBody>
      </p:sp>
      <p:cxnSp>
        <p:nvCxnSpPr>
          <p:cNvPr id="31" name="Connector: Elbow 30">
            <a:extLst>
              <a:ext uri="{FF2B5EF4-FFF2-40B4-BE49-F238E27FC236}">
                <a16:creationId xmlns:a16="http://schemas.microsoft.com/office/drawing/2014/main" id="{5DD2E7D9-4408-4E87-9E08-A77E01D2A3D6}"/>
              </a:ext>
            </a:extLst>
          </p:cNvPr>
          <p:cNvCxnSpPr>
            <a:cxnSpLocks/>
            <a:stCxn id="8" idx="3"/>
            <a:endCxn id="28" idx="1"/>
          </p:cNvCxnSpPr>
          <p:nvPr/>
        </p:nvCxnSpPr>
        <p:spPr>
          <a:xfrm>
            <a:off x="7260713" y="2842760"/>
            <a:ext cx="159466" cy="1570"/>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DC26A7F-6CD8-4D65-8FDC-9BC36AE98839}"/>
              </a:ext>
            </a:extLst>
          </p:cNvPr>
          <p:cNvCxnSpPr>
            <a:cxnSpLocks/>
            <a:stCxn id="9" idx="3"/>
            <a:endCxn id="29" idx="1"/>
          </p:cNvCxnSpPr>
          <p:nvPr/>
        </p:nvCxnSpPr>
        <p:spPr>
          <a:xfrm flipV="1">
            <a:off x="7262900" y="3992305"/>
            <a:ext cx="157279" cy="485"/>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EAB11ED8-639D-4FB7-8FF5-DC3D86642F95}"/>
              </a:ext>
            </a:extLst>
          </p:cNvPr>
          <p:cNvSpPr/>
          <p:nvPr/>
        </p:nvSpPr>
        <p:spPr>
          <a:xfrm>
            <a:off x="9479513" y="3407131"/>
            <a:ext cx="1213796" cy="77674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Accuracy Comparison</a:t>
            </a:r>
          </a:p>
        </p:txBody>
      </p:sp>
      <p:sp>
        <p:nvSpPr>
          <p:cNvPr id="41" name="Right Brace 40">
            <a:extLst>
              <a:ext uri="{FF2B5EF4-FFF2-40B4-BE49-F238E27FC236}">
                <a16:creationId xmlns:a16="http://schemas.microsoft.com/office/drawing/2014/main" id="{9A215389-C8A7-428E-AFD2-F7296C7AB2BB}"/>
              </a:ext>
            </a:extLst>
          </p:cNvPr>
          <p:cNvSpPr/>
          <p:nvPr/>
        </p:nvSpPr>
        <p:spPr>
          <a:xfrm>
            <a:off x="8568033" y="1636766"/>
            <a:ext cx="628111" cy="3450211"/>
          </a:xfrm>
          <a:prstGeom prst="rightBrace">
            <a:avLst>
              <a:gd name="adj1" fmla="val 8333"/>
              <a:gd name="adj2" fmla="val 46779"/>
            </a:avLst>
          </a:prstGeom>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pic>
        <p:nvPicPr>
          <p:cNvPr id="2050" name="Picture 2" descr="Image result for kaggle">
            <a:extLst>
              <a:ext uri="{FF2B5EF4-FFF2-40B4-BE49-F238E27FC236}">
                <a16:creationId xmlns:a16="http://schemas.microsoft.com/office/drawing/2014/main" id="{642422BB-930F-4E7F-9D9A-9A5AA9DEC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44" y="3067526"/>
            <a:ext cx="1069835" cy="56473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Rounded Corners 72">
            <a:extLst>
              <a:ext uri="{FF2B5EF4-FFF2-40B4-BE49-F238E27FC236}">
                <a16:creationId xmlns:a16="http://schemas.microsoft.com/office/drawing/2014/main" id="{0C0E6E22-880D-4F86-AFCC-982DCA965EB4}"/>
              </a:ext>
            </a:extLst>
          </p:cNvPr>
          <p:cNvSpPr/>
          <p:nvPr/>
        </p:nvSpPr>
        <p:spPr>
          <a:xfrm>
            <a:off x="4885050" y="2777613"/>
            <a:ext cx="1049493" cy="117003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Audio Transformation</a:t>
            </a:r>
          </a:p>
        </p:txBody>
      </p:sp>
      <p:cxnSp>
        <p:nvCxnSpPr>
          <p:cNvPr id="74" name="Straight Arrow Connector 73">
            <a:extLst>
              <a:ext uri="{FF2B5EF4-FFF2-40B4-BE49-F238E27FC236}">
                <a16:creationId xmlns:a16="http://schemas.microsoft.com/office/drawing/2014/main" id="{82EDCBE4-1A36-4A36-97B0-0F53EF2D4740}"/>
              </a:ext>
            </a:extLst>
          </p:cNvPr>
          <p:cNvCxnSpPr>
            <a:cxnSpLocks/>
            <a:endCxn id="73" idx="1"/>
          </p:cNvCxnSpPr>
          <p:nvPr/>
        </p:nvCxnSpPr>
        <p:spPr>
          <a:xfrm>
            <a:off x="4537660" y="3361873"/>
            <a:ext cx="347390" cy="759"/>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88" name="Rectangle: Rounded Corners 87">
            <a:extLst>
              <a:ext uri="{FF2B5EF4-FFF2-40B4-BE49-F238E27FC236}">
                <a16:creationId xmlns:a16="http://schemas.microsoft.com/office/drawing/2014/main" id="{32047BCB-687D-4E21-9ED8-FC4556FAE24E}"/>
              </a:ext>
            </a:extLst>
          </p:cNvPr>
          <p:cNvSpPr/>
          <p:nvPr/>
        </p:nvSpPr>
        <p:spPr>
          <a:xfrm>
            <a:off x="9500440" y="2395169"/>
            <a:ext cx="1192869" cy="77674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Check Ensemble</a:t>
            </a:r>
          </a:p>
        </p:txBody>
      </p:sp>
      <p:cxnSp>
        <p:nvCxnSpPr>
          <p:cNvPr id="2072" name="Connector: Elbow 2071">
            <a:extLst>
              <a:ext uri="{FF2B5EF4-FFF2-40B4-BE49-F238E27FC236}">
                <a16:creationId xmlns:a16="http://schemas.microsoft.com/office/drawing/2014/main" id="{538B598E-705D-4C8E-A00C-94ACEC257197}"/>
              </a:ext>
            </a:extLst>
          </p:cNvPr>
          <p:cNvCxnSpPr>
            <a:stCxn id="73" idx="3"/>
            <a:endCxn id="8" idx="1"/>
          </p:cNvCxnSpPr>
          <p:nvPr/>
        </p:nvCxnSpPr>
        <p:spPr>
          <a:xfrm flipV="1">
            <a:off x="5934543" y="2842760"/>
            <a:ext cx="261529" cy="5198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6" name="Connector: Elbow 2075">
            <a:extLst>
              <a:ext uri="{FF2B5EF4-FFF2-40B4-BE49-F238E27FC236}">
                <a16:creationId xmlns:a16="http://schemas.microsoft.com/office/drawing/2014/main" id="{27679250-A085-4612-9AEB-952CDE8CC4FB}"/>
              </a:ext>
            </a:extLst>
          </p:cNvPr>
          <p:cNvCxnSpPr>
            <a:stCxn id="73" idx="3"/>
            <a:endCxn id="9" idx="1"/>
          </p:cNvCxnSpPr>
          <p:nvPr/>
        </p:nvCxnSpPr>
        <p:spPr>
          <a:xfrm>
            <a:off x="5934543" y="3362632"/>
            <a:ext cx="263716" cy="6301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6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B2FB939-85FE-4825-8F41-E7A536282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13" y="1066768"/>
            <a:ext cx="4705732" cy="33072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E4D9FD3-3ACA-47CC-A4E4-F7F034851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799" y="1066768"/>
            <a:ext cx="6292659" cy="50229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1CE5625-EDE3-425C-A1E5-1E1BEC9D5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51" y="4374036"/>
            <a:ext cx="3324225"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1423DC1-AAFC-466E-9381-E92B8D2062A5}"/>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Understanding the Dataset</a:t>
            </a:r>
          </a:p>
        </p:txBody>
      </p:sp>
    </p:spTree>
    <p:extLst>
      <p:ext uri="{BB962C8B-B14F-4D97-AF65-F5344CB8AC3E}">
        <p14:creationId xmlns:p14="http://schemas.microsoft.com/office/powerpoint/2010/main" val="219156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9"/>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Understanding an Audio Signal</a:t>
            </a:r>
          </a:p>
        </p:txBody>
      </p:sp>
      <p:pic>
        <p:nvPicPr>
          <p:cNvPr id="5" name="00cb787c">
            <a:hlinkClick r:id="" action="ppaction://media"/>
            <a:extLst>
              <a:ext uri="{FF2B5EF4-FFF2-40B4-BE49-F238E27FC236}">
                <a16:creationId xmlns:a16="http://schemas.microsoft.com/office/drawing/2014/main" id="{1E309A55-106A-4F8E-BEDE-683CA4552C7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939401" y="2043881"/>
            <a:ext cx="529637" cy="529637"/>
          </a:xfrm>
          <a:prstGeom prst="rect">
            <a:avLst/>
          </a:prstGeom>
        </p:spPr>
      </p:pic>
      <p:sp>
        <p:nvSpPr>
          <p:cNvPr id="6" name="Rectangle 5">
            <a:extLst>
              <a:ext uri="{FF2B5EF4-FFF2-40B4-BE49-F238E27FC236}">
                <a16:creationId xmlns:a16="http://schemas.microsoft.com/office/drawing/2014/main" id="{90F77E37-5BBC-4209-8366-B9FFC4D5156A}"/>
              </a:ext>
            </a:extLst>
          </p:cNvPr>
          <p:cNvSpPr/>
          <p:nvPr/>
        </p:nvSpPr>
        <p:spPr>
          <a:xfrm>
            <a:off x="1401297" y="1198717"/>
            <a:ext cx="2245551" cy="369332"/>
          </a:xfrm>
          <a:prstGeom prst="rect">
            <a:avLst/>
          </a:prstGeom>
        </p:spPr>
        <p:txBody>
          <a:bodyPr wrap="none">
            <a:spAutoFit/>
          </a:bodyPr>
          <a:lstStyle/>
          <a:p>
            <a:r>
              <a:rPr lang="en-US" dirty="0">
                <a:solidFill>
                  <a:srgbClr val="000000"/>
                </a:solidFill>
                <a:latin typeface="Calibri" panose="020F0502020204030204" pitchFamily="34" charset="0"/>
              </a:rPr>
              <a:t>00cb787c.wav | Flute</a:t>
            </a:r>
            <a:r>
              <a:rPr lang="en-US" dirty="0"/>
              <a:t> </a:t>
            </a:r>
          </a:p>
        </p:txBody>
      </p:sp>
      <p:pic>
        <p:nvPicPr>
          <p:cNvPr id="4098" name="Picture 2">
            <a:extLst>
              <a:ext uri="{FF2B5EF4-FFF2-40B4-BE49-F238E27FC236}">
                <a16:creationId xmlns:a16="http://schemas.microsoft.com/office/drawing/2014/main" id="{8888C298-A7AC-4003-92AC-D1250AD12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6848" y="1066800"/>
            <a:ext cx="80962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Understanding an Audio Signal</a:t>
            </a:r>
          </a:p>
        </p:txBody>
      </p:sp>
      <p:pic>
        <p:nvPicPr>
          <p:cNvPr id="5122" name="Picture 2">
            <a:extLst>
              <a:ext uri="{FF2B5EF4-FFF2-40B4-BE49-F238E27FC236}">
                <a16:creationId xmlns:a16="http://schemas.microsoft.com/office/drawing/2014/main" id="{327A0759-44B6-468E-AEFC-387172293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304" y="1212289"/>
            <a:ext cx="8979923" cy="3076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55AB21F-A44F-44B5-BBC7-70702674A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375" y="4191000"/>
            <a:ext cx="8428595"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6422B4A-C538-468E-A36C-E330F66EF188}"/>
              </a:ext>
            </a:extLst>
          </p:cNvPr>
          <p:cNvSpPr/>
          <p:nvPr/>
        </p:nvSpPr>
        <p:spPr>
          <a:xfrm>
            <a:off x="373775" y="1566362"/>
            <a:ext cx="2245551" cy="369332"/>
          </a:xfrm>
          <a:prstGeom prst="rect">
            <a:avLst/>
          </a:prstGeom>
        </p:spPr>
        <p:txBody>
          <a:bodyPr wrap="none">
            <a:spAutoFit/>
          </a:bodyPr>
          <a:lstStyle/>
          <a:p>
            <a:r>
              <a:rPr lang="en-US" dirty="0">
                <a:solidFill>
                  <a:srgbClr val="000000"/>
                </a:solidFill>
                <a:latin typeface="Calibri" panose="020F0502020204030204" pitchFamily="34" charset="0"/>
              </a:rPr>
              <a:t>00cb787c.wav | Flute</a:t>
            </a:r>
            <a:r>
              <a:rPr lang="en-US" dirty="0"/>
              <a:t> </a:t>
            </a:r>
          </a:p>
        </p:txBody>
      </p:sp>
    </p:spTree>
    <p:extLst>
      <p:ext uri="{BB962C8B-B14F-4D97-AF65-F5344CB8AC3E}">
        <p14:creationId xmlns:p14="http://schemas.microsoft.com/office/powerpoint/2010/main" val="38598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6F25-E13F-4CD4-9889-7B34E547116B}"/>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Transformation Process</a:t>
            </a:r>
          </a:p>
        </p:txBody>
      </p:sp>
      <p:sp>
        <p:nvSpPr>
          <p:cNvPr id="3" name="Rectangle: Rounded Corners 2">
            <a:extLst>
              <a:ext uri="{FF2B5EF4-FFF2-40B4-BE49-F238E27FC236}">
                <a16:creationId xmlns:a16="http://schemas.microsoft.com/office/drawing/2014/main" id="{2141E618-9A33-480C-B7A7-2342EA4B878D}"/>
              </a:ext>
            </a:extLst>
          </p:cNvPr>
          <p:cNvSpPr/>
          <p:nvPr/>
        </p:nvSpPr>
        <p:spPr>
          <a:xfrm>
            <a:off x="1036188" y="1175793"/>
            <a:ext cx="1442851" cy="78238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Audio.wav</a:t>
            </a:r>
          </a:p>
        </p:txBody>
      </p:sp>
      <p:sp>
        <p:nvSpPr>
          <p:cNvPr id="5" name="Rectangle: Rounded Corners 4">
            <a:extLst>
              <a:ext uri="{FF2B5EF4-FFF2-40B4-BE49-F238E27FC236}">
                <a16:creationId xmlns:a16="http://schemas.microsoft.com/office/drawing/2014/main" id="{EFAED602-D821-4DBF-8203-1A92BD3547E3}"/>
              </a:ext>
            </a:extLst>
          </p:cNvPr>
          <p:cNvSpPr/>
          <p:nvPr/>
        </p:nvSpPr>
        <p:spPr>
          <a:xfrm>
            <a:off x="1105366" y="2273809"/>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Read amplitudes &amp; intensity into an array</a:t>
            </a:r>
          </a:p>
        </p:txBody>
      </p:sp>
      <p:sp>
        <p:nvSpPr>
          <p:cNvPr id="6" name="Rectangle: Rounded Corners 5">
            <a:extLst>
              <a:ext uri="{FF2B5EF4-FFF2-40B4-BE49-F238E27FC236}">
                <a16:creationId xmlns:a16="http://schemas.microsoft.com/office/drawing/2014/main" id="{16968697-DCCE-4478-941A-7B7339E10F7E}"/>
              </a:ext>
            </a:extLst>
          </p:cNvPr>
          <p:cNvSpPr/>
          <p:nvPr/>
        </p:nvSpPr>
        <p:spPr>
          <a:xfrm>
            <a:off x="1105819" y="3836613"/>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Split audio into frames of 10 </a:t>
            </a:r>
            <a:r>
              <a:rPr lang="en-US" sz="1400" dirty="0" err="1"/>
              <a:t>ms</a:t>
            </a:r>
            <a:endParaRPr lang="en-US" sz="1400" dirty="0"/>
          </a:p>
        </p:txBody>
      </p:sp>
      <p:sp>
        <p:nvSpPr>
          <p:cNvPr id="7" name="Rectangle: Rounded Corners 6">
            <a:extLst>
              <a:ext uri="{FF2B5EF4-FFF2-40B4-BE49-F238E27FC236}">
                <a16:creationId xmlns:a16="http://schemas.microsoft.com/office/drawing/2014/main" id="{EFA3BBD3-10DC-4C9F-9FA2-8AB64FD42D1D}"/>
              </a:ext>
            </a:extLst>
          </p:cNvPr>
          <p:cNvSpPr/>
          <p:nvPr/>
        </p:nvSpPr>
        <p:spPr>
          <a:xfrm>
            <a:off x="1113585" y="5399417"/>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Do Fourier Transform on each frame of the signal</a:t>
            </a:r>
          </a:p>
        </p:txBody>
      </p:sp>
      <p:sp>
        <p:nvSpPr>
          <p:cNvPr id="8" name="Rectangle: Rounded Corners 7">
            <a:extLst>
              <a:ext uri="{FF2B5EF4-FFF2-40B4-BE49-F238E27FC236}">
                <a16:creationId xmlns:a16="http://schemas.microsoft.com/office/drawing/2014/main" id="{4413D9D7-FA97-40A9-ADD4-B52DFA4B8C37}"/>
              </a:ext>
            </a:extLst>
          </p:cNvPr>
          <p:cNvSpPr/>
          <p:nvPr/>
        </p:nvSpPr>
        <p:spPr>
          <a:xfrm>
            <a:off x="3200464" y="1175793"/>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Compute signal energy through </a:t>
            </a:r>
            <a:r>
              <a:rPr lang="en-US" sz="1400" dirty="0" err="1"/>
              <a:t>Filterbank</a:t>
            </a:r>
            <a:endParaRPr lang="en-US" sz="1400" dirty="0"/>
          </a:p>
        </p:txBody>
      </p:sp>
      <p:sp>
        <p:nvSpPr>
          <p:cNvPr id="9" name="Rectangle: Rounded Corners 8">
            <a:extLst>
              <a:ext uri="{FF2B5EF4-FFF2-40B4-BE49-F238E27FC236}">
                <a16:creationId xmlns:a16="http://schemas.microsoft.com/office/drawing/2014/main" id="{03B60055-6980-4273-ABA8-F7F8FE348E89}"/>
              </a:ext>
            </a:extLst>
          </p:cNvPr>
          <p:cNvSpPr/>
          <p:nvPr/>
        </p:nvSpPr>
        <p:spPr>
          <a:xfrm>
            <a:off x="3200464" y="2703196"/>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Retrieve Mel Frequency </a:t>
            </a:r>
            <a:r>
              <a:rPr lang="en-US" sz="1400" dirty="0" err="1"/>
              <a:t>Cepstrum</a:t>
            </a:r>
            <a:r>
              <a:rPr lang="en-US" sz="1400" dirty="0"/>
              <a:t> Coefficients</a:t>
            </a:r>
          </a:p>
        </p:txBody>
      </p:sp>
      <p:cxnSp>
        <p:nvCxnSpPr>
          <p:cNvPr id="11" name="Straight Arrow Connector 10">
            <a:extLst>
              <a:ext uri="{FF2B5EF4-FFF2-40B4-BE49-F238E27FC236}">
                <a16:creationId xmlns:a16="http://schemas.microsoft.com/office/drawing/2014/main" id="{5633B3E5-C354-4697-9FAC-30C12D260FE1}"/>
              </a:ext>
            </a:extLst>
          </p:cNvPr>
          <p:cNvCxnSpPr>
            <a:cxnSpLocks/>
            <a:stCxn id="3" idx="2"/>
            <a:endCxn id="5" idx="0"/>
          </p:cNvCxnSpPr>
          <p:nvPr/>
        </p:nvCxnSpPr>
        <p:spPr>
          <a:xfrm flipH="1">
            <a:off x="1757613" y="1958182"/>
            <a:ext cx="1" cy="31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18" name="Picture 2" descr="Mel frequency filterbank with 12 channels">
            <a:extLst>
              <a:ext uri="{FF2B5EF4-FFF2-40B4-BE49-F238E27FC236}">
                <a16:creationId xmlns:a16="http://schemas.microsoft.com/office/drawing/2014/main" id="{427B823C-29D1-4E7C-A4CE-61716DD90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760" y="1175793"/>
            <a:ext cx="6824399" cy="511830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7139A49A-507C-40FD-9C65-4A61F1868047}"/>
              </a:ext>
            </a:extLst>
          </p:cNvPr>
          <p:cNvCxnSpPr>
            <a:stCxn id="5" idx="2"/>
            <a:endCxn id="6" idx="0"/>
          </p:cNvCxnSpPr>
          <p:nvPr/>
        </p:nvCxnSpPr>
        <p:spPr>
          <a:xfrm>
            <a:off x="1757613" y="3520986"/>
            <a:ext cx="453" cy="31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D464B6-66B7-4C84-8E2C-5EB14924AC44}"/>
              </a:ext>
            </a:extLst>
          </p:cNvPr>
          <p:cNvCxnSpPr>
            <a:stCxn id="6" idx="2"/>
            <a:endCxn id="7" idx="0"/>
          </p:cNvCxnSpPr>
          <p:nvPr/>
        </p:nvCxnSpPr>
        <p:spPr>
          <a:xfrm>
            <a:off x="1758066" y="5083790"/>
            <a:ext cx="7766" cy="31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2153CEC-4976-405F-A465-9F4819D4FFF3}"/>
              </a:ext>
            </a:extLst>
          </p:cNvPr>
          <p:cNvCxnSpPr>
            <a:stCxn id="7" idx="3"/>
            <a:endCxn id="8" idx="1"/>
          </p:cNvCxnSpPr>
          <p:nvPr/>
        </p:nvCxnSpPr>
        <p:spPr>
          <a:xfrm flipV="1">
            <a:off x="2418079" y="1799382"/>
            <a:ext cx="782385" cy="4223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A91DC01-CFD7-4BCF-B0FF-F580CF9953D4}"/>
              </a:ext>
            </a:extLst>
          </p:cNvPr>
          <p:cNvCxnSpPr>
            <a:stCxn id="8" idx="2"/>
            <a:endCxn id="9" idx="0"/>
          </p:cNvCxnSpPr>
          <p:nvPr/>
        </p:nvCxnSpPr>
        <p:spPr>
          <a:xfrm>
            <a:off x="3852711" y="2422970"/>
            <a:ext cx="0" cy="28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BF779BC-F6E6-487D-92BC-8277DC36F591}"/>
              </a:ext>
            </a:extLst>
          </p:cNvPr>
          <p:cNvSpPr/>
          <p:nvPr/>
        </p:nvSpPr>
        <p:spPr>
          <a:xfrm>
            <a:off x="3203841" y="4230599"/>
            <a:ext cx="1304494" cy="124717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Use these as inputs to model</a:t>
            </a:r>
          </a:p>
        </p:txBody>
      </p:sp>
      <p:cxnSp>
        <p:nvCxnSpPr>
          <p:cNvPr id="9219" name="Straight Arrow Connector 9218">
            <a:extLst>
              <a:ext uri="{FF2B5EF4-FFF2-40B4-BE49-F238E27FC236}">
                <a16:creationId xmlns:a16="http://schemas.microsoft.com/office/drawing/2014/main" id="{CE7E685E-606C-4F4E-944E-EAA43A3584BB}"/>
              </a:ext>
            </a:extLst>
          </p:cNvPr>
          <p:cNvCxnSpPr>
            <a:stCxn id="9" idx="2"/>
            <a:endCxn id="34" idx="0"/>
          </p:cNvCxnSpPr>
          <p:nvPr/>
        </p:nvCxnSpPr>
        <p:spPr>
          <a:xfrm>
            <a:off x="3852711" y="3950373"/>
            <a:ext cx="3377" cy="28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57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68A-3C0D-48A7-9880-8DB58A71C647}"/>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Preparing Dataset</a:t>
            </a:r>
          </a:p>
        </p:txBody>
      </p:sp>
      <p:pic>
        <p:nvPicPr>
          <p:cNvPr id="13316" name="Picture 4" descr="Figure 1: Segmentation of speech signals frame by frame.">
            <a:extLst>
              <a:ext uri="{FF2B5EF4-FFF2-40B4-BE49-F238E27FC236}">
                <a16:creationId xmlns:a16="http://schemas.microsoft.com/office/drawing/2014/main" id="{218D03F6-BDE7-494B-8262-A68236A42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307" y="4570422"/>
            <a:ext cx="4647414" cy="2209800"/>
          </a:xfrm>
          <a:prstGeom prst="rect">
            <a:avLst/>
          </a:prstGeom>
        </p:spPr>
        <p:style>
          <a:lnRef idx="2">
            <a:schemeClr val="dk1"/>
          </a:lnRef>
          <a:fillRef idx="1">
            <a:schemeClr val="lt1"/>
          </a:fillRef>
          <a:effectRef idx="0">
            <a:schemeClr val="dk1"/>
          </a:effectRef>
          <a:fontRef idx="minor">
            <a:schemeClr val="dk1"/>
          </a:fontRef>
        </p:style>
      </p:pic>
      <p:cxnSp>
        <p:nvCxnSpPr>
          <p:cNvPr id="9" name="Straight Arrow Connector 8">
            <a:extLst>
              <a:ext uri="{FF2B5EF4-FFF2-40B4-BE49-F238E27FC236}">
                <a16:creationId xmlns:a16="http://schemas.microsoft.com/office/drawing/2014/main" id="{8AF36271-F60F-4E42-BDF5-41CA2E299BB7}"/>
              </a:ext>
            </a:extLst>
          </p:cNvPr>
          <p:cNvCxnSpPr>
            <a:cxnSpLocks/>
            <a:stCxn id="13314" idx="2"/>
            <a:endCxn id="13316" idx="0"/>
          </p:cNvCxnSpPr>
          <p:nvPr/>
        </p:nvCxnSpPr>
        <p:spPr>
          <a:xfrm>
            <a:off x="6011157" y="4278192"/>
            <a:ext cx="7857" cy="292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CE3866E-ADB0-4FB4-89F3-371EA68AC77F}"/>
              </a:ext>
            </a:extLst>
          </p:cNvPr>
          <p:cNvSpPr/>
          <p:nvPr/>
        </p:nvSpPr>
        <p:spPr>
          <a:xfrm>
            <a:off x="524761" y="4424307"/>
            <a:ext cx="3162689" cy="60331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tx1"/>
                </a:solidFill>
              </a:rPr>
              <a:t>Split into 10 </a:t>
            </a:r>
            <a:r>
              <a:rPr lang="en-US" dirty="0" err="1">
                <a:solidFill>
                  <a:schemeClr val="tx1"/>
                </a:solidFill>
              </a:rPr>
              <a:t>ms</a:t>
            </a:r>
            <a:r>
              <a:rPr lang="en-US" dirty="0">
                <a:solidFill>
                  <a:schemeClr val="tx1"/>
                </a:solidFill>
              </a:rPr>
              <a:t> Frames</a:t>
            </a:r>
          </a:p>
        </p:txBody>
      </p:sp>
      <p:sp>
        <p:nvSpPr>
          <p:cNvPr id="18" name="TextBox 17">
            <a:extLst>
              <a:ext uri="{FF2B5EF4-FFF2-40B4-BE49-F238E27FC236}">
                <a16:creationId xmlns:a16="http://schemas.microsoft.com/office/drawing/2014/main" id="{30A353FB-C17A-46CC-BB26-7D61FD2D727C}"/>
              </a:ext>
            </a:extLst>
          </p:cNvPr>
          <p:cNvSpPr txBox="1"/>
          <p:nvPr/>
        </p:nvSpPr>
        <p:spPr>
          <a:xfrm>
            <a:off x="4163304" y="1249326"/>
            <a:ext cx="36957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Remove files less than 20 kb</a:t>
            </a:r>
          </a:p>
        </p:txBody>
      </p:sp>
      <p:cxnSp>
        <p:nvCxnSpPr>
          <p:cNvPr id="21" name="Straight Arrow Connector 20">
            <a:extLst>
              <a:ext uri="{FF2B5EF4-FFF2-40B4-BE49-F238E27FC236}">
                <a16:creationId xmlns:a16="http://schemas.microsoft.com/office/drawing/2014/main" id="{B18C6156-1C15-4F42-A30A-0231590C7BA3}"/>
              </a:ext>
            </a:extLst>
          </p:cNvPr>
          <p:cNvCxnSpPr>
            <a:cxnSpLocks/>
            <a:stCxn id="18" idx="2"/>
            <a:endCxn id="13314" idx="0"/>
          </p:cNvCxnSpPr>
          <p:nvPr/>
        </p:nvCxnSpPr>
        <p:spPr>
          <a:xfrm>
            <a:off x="6011154" y="1618658"/>
            <a:ext cx="3" cy="449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4E66069-666B-4FB0-8714-A0ED6831AC1B}"/>
              </a:ext>
            </a:extLst>
          </p:cNvPr>
          <p:cNvSpPr/>
          <p:nvPr/>
        </p:nvSpPr>
        <p:spPr>
          <a:xfrm>
            <a:off x="532618" y="2671707"/>
            <a:ext cx="3162689" cy="9387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Remove dead space based on threshold = 0.0005 from the </a:t>
            </a:r>
            <a:r>
              <a:rPr lang="en-US" dirty="0">
                <a:solidFill>
                  <a:schemeClr val="accent2"/>
                </a:solidFill>
              </a:rPr>
              <a:t>envelope</a:t>
            </a:r>
          </a:p>
        </p:txBody>
      </p:sp>
      <p:grpSp>
        <p:nvGrpSpPr>
          <p:cNvPr id="12" name="Group 11">
            <a:extLst>
              <a:ext uri="{FF2B5EF4-FFF2-40B4-BE49-F238E27FC236}">
                <a16:creationId xmlns:a16="http://schemas.microsoft.com/office/drawing/2014/main" id="{4D47FFAA-ACFB-4927-8D5C-2050A987FFA5}"/>
              </a:ext>
            </a:extLst>
          </p:cNvPr>
          <p:cNvGrpSpPr/>
          <p:nvPr/>
        </p:nvGrpSpPr>
        <p:grpSpPr>
          <a:xfrm>
            <a:off x="4163307" y="1885361"/>
            <a:ext cx="3695700" cy="2392831"/>
            <a:chOff x="4163307" y="1885361"/>
            <a:chExt cx="3695700" cy="2392831"/>
          </a:xfrm>
        </p:grpSpPr>
        <p:pic>
          <p:nvPicPr>
            <p:cNvPr id="13314" name="Picture 2" descr="Image result for envelope diagram signal">
              <a:extLst>
                <a:ext uri="{FF2B5EF4-FFF2-40B4-BE49-F238E27FC236}">
                  <a16:creationId xmlns:a16="http://schemas.microsoft.com/office/drawing/2014/main" id="{396A8114-73CB-4ADB-AAC9-B4C4A70E7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307" y="2068392"/>
              <a:ext cx="3695700" cy="2209800"/>
            </a:xfrm>
            <a:prstGeom prst="rect">
              <a:avLst/>
            </a:prstGeom>
          </p:spPr>
          <p:style>
            <a:lnRef idx="2">
              <a:schemeClr val="dk1"/>
            </a:lnRef>
            <a:fillRef idx="1">
              <a:schemeClr val="lt1"/>
            </a:fillRef>
            <a:effectRef idx="0">
              <a:schemeClr val="dk1"/>
            </a:effectRef>
            <a:fontRef idx="minor">
              <a:schemeClr val="dk1"/>
            </a:fontRef>
          </p:style>
        </p:pic>
        <p:cxnSp>
          <p:nvCxnSpPr>
            <p:cNvPr id="4" name="Straight Connector 3">
              <a:extLst>
                <a:ext uri="{FF2B5EF4-FFF2-40B4-BE49-F238E27FC236}">
                  <a16:creationId xmlns:a16="http://schemas.microsoft.com/office/drawing/2014/main" id="{C07488C2-E41F-4116-8836-A82E35B8A1AC}"/>
                </a:ext>
              </a:extLst>
            </p:cNvPr>
            <p:cNvCxnSpPr/>
            <p:nvPr/>
          </p:nvCxnSpPr>
          <p:spPr>
            <a:xfrm>
              <a:off x="5143985" y="2068392"/>
              <a:ext cx="0" cy="2209800"/>
            </a:xfrm>
            <a:prstGeom prst="line">
              <a:avLst/>
            </a:prstGeom>
            <a:ln w="28575">
              <a:solidFill>
                <a:srgbClr val="FF0000"/>
              </a:solidFill>
            </a:ln>
          </p:spPr>
          <p:style>
            <a:lnRef idx="2">
              <a:schemeClr val="dk1"/>
            </a:lnRef>
            <a:fillRef idx="1">
              <a:schemeClr val="lt1"/>
            </a:fillRef>
            <a:effectRef idx="0">
              <a:schemeClr val="dk1"/>
            </a:effectRef>
            <a:fontRef idx="minor">
              <a:schemeClr val="dk1"/>
            </a:fontRef>
          </p:style>
        </p:cxnSp>
        <p:cxnSp>
          <p:nvCxnSpPr>
            <p:cNvPr id="6" name="Straight Connector 5">
              <a:extLst>
                <a:ext uri="{FF2B5EF4-FFF2-40B4-BE49-F238E27FC236}">
                  <a16:creationId xmlns:a16="http://schemas.microsoft.com/office/drawing/2014/main" id="{E65C78AE-81B4-4CE6-8E72-C80725BF59BF}"/>
                </a:ext>
              </a:extLst>
            </p:cNvPr>
            <p:cNvCxnSpPr/>
            <p:nvPr/>
          </p:nvCxnSpPr>
          <p:spPr>
            <a:xfrm>
              <a:off x="7219453" y="2068392"/>
              <a:ext cx="0" cy="2209800"/>
            </a:xfrm>
            <a:prstGeom prst="line">
              <a:avLst/>
            </a:prstGeom>
            <a:ln w="28575">
              <a:solidFill>
                <a:srgbClr val="FF0000"/>
              </a:solidFill>
            </a:ln>
          </p:spPr>
          <p:style>
            <a:lnRef idx="2">
              <a:schemeClr val="dk1"/>
            </a:lnRef>
            <a:fillRef idx="1">
              <a:schemeClr val="lt1"/>
            </a:fillRef>
            <a:effectRef idx="0">
              <a:schemeClr val="dk1"/>
            </a:effectRef>
            <a:fontRef idx="minor">
              <a:schemeClr val="dk1"/>
            </a:fontRef>
          </p:style>
        </p:cxnSp>
        <p:cxnSp>
          <p:nvCxnSpPr>
            <p:cNvPr id="5" name="Straight Arrow Connector 4">
              <a:extLst>
                <a:ext uri="{FF2B5EF4-FFF2-40B4-BE49-F238E27FC236}">
                  <a16:creationId xmlns:a16="http://schemas.microsoft.com/office/drawing/2014/main" id="{453E6D6E-659C-4DC5-92D2-EC876DAD5641}"/>
                </a:ext>
              </a:extLst>
            </p:cNvPr>
            <p:cNvCxnSpPr/>
            <p:nvPr/>
          </p:nvCxnSpPr>
          <p:spPr>
            <a:xfrm>
              <a:off x="7219453" y="1885361"/>
              <a:ext cx="54823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6228EA-633E-44E4-A740-487F926B6CEC}"/>
                </a:ext>
              </a:extLst>
            </p:cNvPr>
            <p:cNvCxnSpPr/>
            <p:nvPr/>
          </p:nvCxnSpPr>
          <p:spPr>
            <a:xfrm flipH="1">
              <a:off x="4477732" y="1885361"/>
              <a:ext cx="6662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960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565235C-46D2-4443-B8DB-3A8E1E18F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1211885"/>
            <a:ext cx="5116252" cy="2450968"/>
          </a:xfrm>
          <a:prstGeom prst="rect">
            <a:avLst/>
          </a:prstGeom>
        </p:spPr>
        <p:style>
          <a:lnRef idx="2">
            <a:schemeClr val="dk1"/>
          </a:lnRef>
          <a:fillRef idx="1">
            <a:schemeClr val="lt1"/>
          </a:fillRef>
          <a:effectRef idx="0">
            <a:schemeClr val="dk1"/>
          </a:effectRef>
          <a:fontRef idx="minor">
            <a:schemeClr val="dk1"/>
          </a:fontRef>
        </p:style>
      </p:pic>
      <p:pic>
        <p:nvPicPr>
          <p:cNvPr id="3" name="Picture 6">
            <a:extLst>
              <a:ext uri="{FF2B5EF4-FFF2-40B4-BE49-F238E27FC236}">
                <a16:creationId xmlns:a16="http://schemas.microsoft.com/office/drawing/2014/main" id="{74A6C4F9-128F-4FA5-A51F-87AF5E270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01" y="1211885"/>
            <a:ext cx="5694426" cy="2450968"/>
          </a:xfrm>
          <a:prstGeom prst="rect">
            <a:avLst/>
          </a:prstGeom>
        </p:spPr>
        <p:style>
          <a:lnRef idx="2">
            <a:schemeClr val="dk1"/>
          </a:lnRef>
          <a:fillRef idx="1">
            <a:schemeClr val="lt1"/>
          </a:fillRef>
          <a:effectRef idx="0">
            <a:schemeClr val="dk1"/>
          </a:effectRef>
          <a:fontRef idx="minor">
            <a:schemeClr val="dk1"/>
          </a:fontRef>
        </p:style>
      </p:pic>
      <p:pic>
        <p:nvPicPr>
          <p:cNvPr id="7172" name="Picture 4">
            <a:extLst>
              <a:ext uri="{FF2B5EF4-FFF2-40B4-BE49-F238E27FC236}">
                <a16:creationId xmlns:a16="http://schemas.microsoft.com/office/drawing/2014/main" id="{42D4E6D0-9396-42B8-A267-8D5F15482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 y="3996966"/>
            <a:ext cx="5116252" cy="2450968"/>
          </a:xfrm>
          <a:prstGeom prst="rect">
            <a:avLst/>
          </a:prstGeom>
        </p:spPr>
        <p:style>
          <a:lnRef idx="2">
            <a:schemeClr val="dk1"/>
          </a:lnRef>
          <a:fillRef idx="1">
            <a:schemeClr val="lt1"/>
          </a:fillRef>
          <a:effectRef idx="0">
            <a:schemeClr val="dk1"/>
          </a:effectRef>
          <a:fontRef idx="minor">
            <a:schemeClr val="dk1"/>
          </a:fontRef>
        </p:style>
      </p:pic>
      <p:pic>
        <p:nvPicPr>
          <p:cNvPr id="7174" name="Picture 6">
            <a:extLst>
              <a:ext uri="{FF2B5EF4-FFF2-40B4-BE49-F238E27FC236}">
                <a16:creationId xmlns:a16="http://schemas.microsoft.com/office/drawing/2014/main" id="{8C91475B-3E38-46A6-9BA6-6A2F90288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2901" y="3996964"/>
            <a:ext cx="5694426" cy="2450970"/>
          </a:xfrm>
          <a:prstGeom prst="rect">
            <a:avLst/>
          </a:prstGeom>
        </p:spPr>
        <p:style>
          <a:lnRef idx="2">
            <a:schemeClr val="dk1"/>
          </a:lnRef>
          <a:fillRef idx="1">
            <a:schemeClr val="lt1"/>
          </a:fillRef>
          <a:effectRef idx="0">
            <a:schemeClr val="dk1"/>
          </a:effectRef>
          <a:fontRef idx="minor">
            <a:schemeClr val="dk1"/>
          </a:fontRef>
        </p:style>
      </p:pic>
      <p:sp>
        <p:nvSpPr>
          <p:cNvPr id="6" name="Title 1">
            <a:extLst>
              <a:ext uri="{FF2B5EF4-FFF2-40B4-BE49-F238E27FC236}">
                <a16:creationId xmlns:a16="http://schemas.microsoft.com/office/drawing/2014/main" id="{C766BFAF-634A-49C1-B27A-E4345BD74350}"/>
              </a:ext>
            </a:extLst>
          </p:cNvPr>
          <p:cNvSpPr txBox="1">
            <a:spLocks/>
          </p:cNvSpPr>
          <p:nvPr/>
        </p:nvSpPr>
        <p:spPr>
          <a:xfrm>
            <a:off x="371467" y="77778"/>
            <a:ext cx="10515600" cy="782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Audio Transformation Illustration</a:t>
            </a:r>
          </a:p>
        </p:txBody>
      </p:sp>
      <p:sp>
        <p:nvSpPr>
          <p:cNvPr id="2" name="TextBox 1">
            <a:extLst>
              <a:ext uri="{FF2B5EF4-FFF2-40B4-BE49-F238E27FC236}">
                <a16:creationId xmlns:a16="http://schemas.microsoft.com/office/drawing/2014/main" id="{BABDAD1F-4E1B-4359-8521-F435E4126CBF}"/>
              </a:ext>
            </a:extLst>
          </p:cNvPr>
          <p:cNvSpPr txBox="1"/>
          <p:nvPr/>
        </p:nvSpPr>
        <p:spPr>
          <a:xfrm>
            <a:off x="150830" y="1894788"/>
            <a:ext cx="301658" cy="646331"/>
          </a:xfrm>
          <a:prstGeom prst="rect">
            <a:avLst/>
          </a:prstGeom>
          <a:noFill/>
        </p:spPr>
        <p:txBody>
          <a:bodyPr wrap="square" rtlCol="0">
            <a:spAutoFit/>
          </a:bodyPr>
          <a:lstStyle/>
          <a:p>
            <a:r>
              <a:rPr lang="en-US" sz="3600" dirty="0"/>
              <a:t>1</a:t>
            </a:r>
          </a:p>
        </p:txBody>
      </p:sp>
      <p:sp>
        <p:nvSpPr>
          <p:cNvPr id="8" name="TextBox 7">
            <a:extLst>
              <a:ext uri="{FF2B5EF4-FFF2-40B4-BE49-F238E27FC236}">
                <a16:creationId xmlns:a16="http://schemas.microsoft.com/office/drawing/2014/main" id="{8E08C335-12C0-400F-81EB-20522607E555}"/>
              </a:ext>
            </a:extLst>
          </p:cNvPr>
          <p:cNvSpPr txBox="1"/>
          <p:nvPr/>
        </p:nvSpPr>
        <p:spPr>
          <a:xfrm>
            <a:off x="11720660" y="1710122"/>
            <a:ext cx="301658" cy="646331"/>
          </a:xfrm>
          <a:prstGeom prst="rect">
            <a:avLst/>
          </a:prstGeom>
          <a:noFill/>
        </p:spPr>
        <p:txBody>
          <a:bodyPr wrap="square" rtlCol="0">
            <a:spAutoFit/>
          </a:bodyPr>
          <a:lstStyle/>
          <a:p>
            <a:r>
              <a:rPr lang="en-US" sz="3600" dirty="0"/>
              <a:t>2</a:t>
            </a:r>
          </a:p>
        </p:txBody>
      </p:sp>
      <p:sp>
        <p:nvSpPr>
          <p:cNvPr id="9" name="TextBox 8">
            <a:extLst>
              <a:ext uri="{FF2B5EF4-FFF2-40B4-BE49-F238E27FC236}">
                <a16:creationId xmlns:a16="http://schemas.microsoft.com/office/drawing/2014/main" id="{4242CFA7-D5AA-4D63-BE04-EC161D353EB9}"/>
              </a:ext>
            </a:extLst>
          </p:cNvPr>
          <p:cNvSpPr txBox="1"/>
          <p:nvPr/>
        </p:nvSpPr>
        <p:spPr>
          <a:xfrm>
            <a:off x="112229" y="4756552"/>
            <a:ext cx="259238" cy="645008"/>
          </a:xfrm>
          <a:prstGeom prst="rect">
            <a:avLst/>
          </a:prstGeom>
          <a:noFill/>
        </p:spPr>
        <p:txBody>
          <a:bodyPr wrap="square" rtlCol="0">
            <a:spAutoFit/>
          </a:bodyPr>
          <a:lstStyle/>
          <a:p>
            <a:r>
              <a:rPr lang="en-US" sz="3600" dirty="0"/>
              <a:t>3</a:t>
            </a:r>
          </a:p>
        </p:txBody>
      </p:sp>
      <p:sp>
        <p:nvSpPr>
          <p:cNvPr id="10" name="TextBox 9">
            <a:extLst>
              <a:ext uri="{FF2B5EF4-FFF2-40B4-BE49-F238E27FC236}">
                <a16:creationId xmlns:a16="http://schemas.microsoft.com/office/drawing/2014/main" id="{368CEFFC-B5BC-4768-860D-A1932924D6C9}"/>
              </a:ext>
            </a:extLst>
          </p:cNvPr>
          <p:cNvSpPr txBox="1"/>
          <p:nvPr/>
        </p:nvSpPr>
        <p:spPr>
          <a:xfrm>
            <a:off x="11720660" y="4756552"/>
            <a:ext cx="259238" cy="645008"/>
          </a:xfrm>
          <a:prstGeom prst="rect">
            <a:avLst/>
          </a:prstGeom>
          <a:noFill/>
        </p:spPr>
        <p:txBody>
          <a:bodyPr wrap="square" rtlCol="0">
            <a:spAutoFit/>
          </a:bodyPr>
          <a:lstStyle/>
          <a:p>
            <a:r>
              <a:rPr lang="en-US" sz="3600" dirty="0"/>
              <a:t>4</a:t>
            </a:r>
          </a:p>
        </p:txBody>
      </p:sp>
    </p:spTree>
    <p:extLst>
      <p:ext uri="{BB962C8B-B14F-4D97-AF65-F5344CB8AC3E}">
        <p14:creationId xmlns:p14="http://schemas.microsoft.com/office/powerpoint/2010/main" val="129639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4005</TotalTime>
  <Words>1076</Words>
  <Application>Microsoft Office PowerPoint</Application>
  <PresentationFormat>Widescreen</PresentationFormat>
  <Paragraphs>204</Paragraphs>
  <Slides>16</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Harlow Solid Italic</vt:lpstr>
      <vt:lpstr>Office Theme</vt:lpstr>
      <vt:lpstr>Classification of Audio from Musical Instruments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Abhinaba Ghose</dc:creator>
  <cp:lastModifiedBy>Abhinaba Ghose</cp:lastModifiedBy>
  <cp:revision>62</cp:revision>
  <dcterms:created xsi:type="dcterms:W3CDTF">2019-11-20T21:48:21Z</dcterms:created>
  <dcterms:modified xsi:type="dcterms:W3CDTF">2019-12-05T01:26:44Z</dcterms:modified>
</cp:coreProperties>
</file>