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png" ContentType="image/png"/>
  <Override PartName="/ppt/media/image5.png" ContentType="image/png"/>
  <Override PartName="/ppt/media/image3.jpeg" ContentType="image/jpe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8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 </a:t>
            </a:r>
            <a:endParaRPr b="0" lang="en-IN" sz="1400" spc="-1" strike="noStrike">
              <a:latin typeface="Times New Roman"/>
            </a:endParaRPr>
          </a:p>
        </p:txBody>
      </p:sp>
      <p:sp>
        <p:nvSpPr>
          <p:cNvPr id="8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 </a:t>
            </a:r>
            <a:endParaRPr b="0" lang="en-IN" sz="1400" spc="-1" strike="noStrike">
              <a:latin typeface="Times New Roman"/>
            </a:endParaRPr>
          </a:p>
        </p:txBody>
      </p:sp>
      <p:sp>
        <p:nvSpPr>
          <p:cNvPr id="8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 </a:t>
            </a:r>
            <a:endParaRPr b="0" lang="en-IN" sz="1400" spc="-1" strike="noStrike">
              <a:latin typeface="Times New Roman"/>
            </a:endParaRPr>
          </a:p>
        </p:txBody>
      </p:sp>
      <p:sp>
        <p:nvSpPr>
          <p:cNvPr id="8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260B979-F222-4C05-BD3E-0260204FBD59}"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380880" y="685800"/>
            <a:ext cx="6095160" cy="3428280"/>
          </a:xfrm>
          <a:prstGeom prst="rect">
            <a:avLst/>
          </a:prstGeom>
        </p:spPr>
      </p:sp>
      <p:sp>
        <p:nvSpPr>
          <p:cNvPr id="185"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8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D31C677-12E7-4289-87F1-D65422583044}"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380880" y="685800"/>
            <a:ext cx="6095160" cy="3428280"/>
          </a:xfrm>
          <a:prstGeom prst="rect">
            <a:avLst/>
          </a:prstGeom>
        </p:spPr>
      </p:sp>
      <p:sp>
        <p:nvSpPr>
          <p:cNvPr id="197"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9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EBD23A7-6CEE-4A95-9A08-88061CBE1EB4}"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380880" y="685800"/>
            <a:ext cx="6095160" cy="3428280"/>
          </a:xfrm>
          <a:prstGeom prst="rect">
            <a:avLst/>
          </a:prstGeom>
        </p:spPr>
      </p:sp>
      <p:sp>
        <p:nvSpPr>
          <p:cNvPr id="200"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20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224B558-89EB-47F8-8F0B-14E11F9D83FD}"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380880" y="685800"/>
            <a:ext cx="6095160" cy="3428280"/>
          </a:xfrm>
          <a:prstGeom prst="rect">
            <a:avLst/>
          </a:prstGeom>
        </p:spPr>
      </p:sp>
      <p:sp>
        <p:nvSpPr>
          <p:cNvPr id="203"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20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A82E7C8-697F-4515-9DAB-4ACE8FF2B8EA}"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380880" y="685800"/>
            <a:ext cx="6095160" cy="3428280"/>
          </a:xfrm>
          <a:prstGeom prst="rect">
            <a:avLst/>
          </a:prstGeom>
        </p:spPr>
      </p:sp>
      <p:sp>
        <p:nvSpPr>
          <p:cNvPr id="206"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20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3C9CE19-22B1-4E17-99AB-41E5745257FB}"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380880" y="685800"/>
            <a:ext cx="6095160" cy="3428280"/>
          </a:xfrm>
          <a:prstGeom prst="rect">
            <a:avLst/>
          </a:prstGeom>
        </p:spPr>
      </p:sp>
      <p:sp>
        <p:nvSpPr>
          <p:cNvPr id="209"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21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40B5772-4B03-43A7-BDDE-63CEBDFF65E9}"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380880" y="685800"/>
            <a:ext cx="6095160" cy="3428280"/>
          </a:xfrm>
          <a:prstGeom prst="rect">
            <a:avLst/>
          </a:prstGeom>
        </p:spPr>
      </p:sp>
      <p:sp>
        <p:nvSpPr>
          <p:cNvPr id="188"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8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6DDCDA1-A224-4E6D-BF90-9F3EBD04B9EA}"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380880" y="685800"/>
            <a:ext cx="6095160" cy="3428280"/>
          </a:xfrm>
          <a:prstGeom prst="rect">
            <a:avLst/>
          </a:prstGeom>
        </p:spPr>
      </p:sp>
      <p:sp>
        <p:nvSpPr>
          <p:cNvPr id="191"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9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61EFE7-35FB-4967-8135-8A565A900D0A}"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380880" y="685800"/>
            <a:ext cx="6095160" cy="3428280"/>
          </a:xfrm>
          <a:prstGeom prst="rect">
            <a:avLst/>
          </a:prstGeom>
        </p:spPr>
      </p:sp>
      <p:sp>
        <p:nvSpPr>
          <p:cNvPr id="194"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19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E99729C-10FE-4BE9-BAFC-A641BAB0FC72}"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837360" cy="547920"/>
          </a:xfrm>
          <a:prstGeom prst="rect">
            <a:avLst/>
          </a:prstGeom>
          <a:ln>
            <a:noFill/>
          </a:ln>
        </p:spPr>
      </p:pic>
      <p:pic>
        <p:nvPicPr>
          <p:cNvPr id="1" name="Picture 7" descr=""/>
          <p:cNvPicPr/>
          <p:nvPr/>
        </p:nvPicPr>
        <p:blipFill>
          <a:blip r:embed="rId3"/>
          <a:stretch/>
        </p:blipFill>
        <p:spPr>
          <a:xfrm>
            <a:off x="11476080" y="18000"/>
            <a:ext cx="692640" cy="693360"/>
          </a:xfrm>
          <a:prstGeom prst="rect">
            <a:avLst/>
          </a:prstGeom>
          <a:ln>
            <a:noFill/>
          </a:ln>
        </p:spPr>
      </p:pic>
      <p:sp>
        <p:nvSpPr>
          <p:cNvPr id="2" name="PlaceHolder 1"/>
          <p:cNvSpPr>
            <a:spLocks noGrp="1"/>
          </p:cNvSpPr>
          <p:nvPr>
            <p:ph type="title"/>
          </p:nvPr>
        </p:nvSpPr>
        <p:spPr>
          <a:xfrm>
            <a:off x="838080" y="139320"/>
            <a:ext cx="10514880" cy="1145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0" y="0"/>
            <a:ext cx="837360" cy="547920"/>
          </a:xfrm>
          <a:prstGeom prst="rect">
            <a:avLst/>
          </a:prstGeom>
          <a:ln>
            <a:noFill/>
          </a:ln>
        </p:spPr>
      </p:pic>
      <p:pic>
        <p:nvPicPr>
          <p:cNvPr id="41" name="Picture 7" descr=""/>
          <p:cNvPicPr/>
          <p:nvPr/>
        </p:nvPicPr>
        <p:blipFill>
          <a:blip r:embed="rId3"/>
          <a:stretch/>
        </p:blipFill>
        <p:spPr>
          <a:xfrm>
            <a:off x="11476080" y="18000"/>
            <a:ext cx="692640" cy="69336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www.kaggle.com/sergiovirahonda/depression-anxiety-tweets" TargetMode="External"/><Relationship Id="rId2" Type="http://schemas.openxmlformats.org/officeDocument/2006/relationships/hyperlink" Target="https://en.wikipedia.org/wiki/Long_short-term_memory" TargetMode="External"/><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2247480"/>
            <a:ext cx="12191400" cy="12852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i="1" lang="en-IN" sz="3400" spc="-1" strike="noStrike">
                <a:solidFill>
                  <a:srgbClr val="ff0000"/>
                </a:solidFill>
                <a:latin typeface="Calibri Light"/>
              </a:rPr>
              <a:t>Depression Detection using Tweets  </a:t>
            </a:r>
            <a:r>
              <a:rPr b="1" lang="en-IN" sz="3400" spc="-1" strike="noStrike">
                <a:solidFill>
                  <a:srgbClr val="ff0000"/>
                </a:solidFill>
                <a:latin typeface="Calibri Light"/>
              </a:rPr>
              <a:t> </a:t>
            </a:r>
            <a:br/>
            <a:endParaRPr b="0" lang="en-IN" sz="3400" spc="-1" strike="noStrike">
              <a:latin typeface="Arial"/>
            </a:endParaRPr>
          </a:p>
        </p:txBody>
      </p:sp>
      <p:sp>
        <p:nvSpPr>
          <p:cNvPr id="87" name="CustomShape 2"/>
          <p:cNvSpPr/>
          <p:nvPr/>
        </p:nvSpPr>
        <p:spPr>
          <a:xfrm>
            <a:off x="3867120" y="3426480"/>
            <a:ext cx="4457160" cy="82404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2400" spc="-1" strike="noStrike">
                <a:solidFill>
                  <a:srgbClr val="c00000"/>
                </a:solidFill>
                <a:latin typeface="Times New Roman"/>
              </a:rPr>
              <a:t>Abhinav Soni</a:t>
            </a:r>
            <a:endParaRPr b="0" lang="en-IN" sz="2400" spc="-1" strike="noStrike">
              <a:latin typeface="Arial"/>
            </a:endParaRPr>
          </a:p>
          <a:p>
            <a:pPr algn="ctr">
              <a:lnSpc>
                <a:spcPct val="90000"/>
              </a:lnSpc>
            </a:pPr>
            <a:r>
              <a:rPr b="1" lang="en-IN" sz="2400" spc="-1" strike="noStrike">
                <a:solidFill>
                  <a:srgbClr val="000066"/>
                </a:solidFill>
                <a:latin typeface="Times New Roman"/>
              </a:rPr>
              <a:t>USN: 1RN18IS003</a:t>
            </a:r>
            <a:endParaRPr b="0" lang="en-IN" sz="2400" spc="-1" strike="noStrike">
              <a:latin typeface="Arial"/>
            </a:endParaRPr>
          </a:p>
        </p:txBody>
      </p:sp>
      <p:sp>
        <p:nvSpPr>
          <p:cNvPr id="88" name="CustomShape 3"/>
          <p:cNvSpPr/>
          <p:nvPr/>
        </p:nvSpPr>
        <p:spPr>
          <a:xfrm>
            <a:off x="0" y="-24840"/>
            <a:ext cx="12191400" cy="1004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600" spc="-1" strike="noStrike">
                <a:solidFill>
                  <a:srgbClr val="000066"/>
                </a:solidFill>
                <a:latin typeface="Times New Roman"/>
                <a:ea typeface="DejaVu Sans"/>
              </a:rPr>
              <a:t>RNS INSTITUTE OF TECHNOLOGY</a:t>
            </a:r>
            <a:endParaRPr b="0" lang="en-IN" sz="3600" spc="-1" strike="noStrike">
              <a:latin typeface="Arial"/>
            </a:endParaRPr>
          </a:p>
          <a:p>
            <a:pPr algn="ctr">
              <a:lnSpc>
                <a:spcPct val="100000"/>
              </a:lnSpc>
            </a:pPr>
            <a:r>
              <a:rPr b="1" lang="en-IN" sz="2400" spc="-1" strike="noStrike" cap="all">
                <a:solidFill>
                  <a:srgbClr val="000066"/>
                </a:solidFill>
                <a:latin typeface="Times New Roman"/>
                <a:ea typeface="DejaVu Sans"/>
              </a:rPr>
              <a:t>BENGALURU - 98</a:t>
            </a:r>
            <a:endParaRPr b="0" lang="en-IN" sz="2400" spc="-1" strike="noStrike">
              <a:latin typeface="Arial"/>
            </a:endParaRPr>
          </a:p>
        </p:txBody>
      </p:sp>
      <p:sp>
        <p:nvSpPr>
          <p:cNvPr id="89" name="CustomShape 4"/>
          <p:cNvSpPr/>
          <p:nvPr/>
        </p:nvSpPr>
        <p:spPr>
          <a:xfrm>
            <a:off x="0" y="983880"/>
            <a:ext cx="12191400" cy="577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c00000"/>
                </a:solidFill>
                <a:latin typeface="Times New Roman"/>
                <a:ea typeface="DejaVu Sans"/>
              </a:rPr>
              <a:t>DEPARTMENT OF INFORMATION SCIENCE &amp; ENGINEERING</a:t>
            </a:r>
            <a:endParaRPr b="0" lang="en-IN" sz="3200" spc="-1" strike="noStrike">
              <a:latin typeface="Arial"/>
            </a:endParaRPr>
          </a:p>
        </p:txBody>
      </p:sp>
      <p:sp>
        <p:nvSpPr>
          <p:cNvPr id="90" name="CustomShape 5"/>
          <p:cNvSpPr/>
          <p:nvPr/>
        </p:nvSpPr>
        <p:spPr>
          <a:xfrm>
            <a:off x="2279520" y="1785960"/>
            <a:ext cx="6768000" cy="455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400" spc="-1" strike="noStrike">
                <a:solidFill>
                  <a:srgbClr val="002060"/>
                </a:solidFill>
                <a:latin typeface="Times New Roman"/>
                <a:ea typeface="DejaVu Sans"/>
              </a:rPr>
              <a:t>Presentation on Internship</a:t>
            </a:r>
            <a:endParaRPr b="0" lang="en-IN" sz="2400" spc="-1" strike="noStrike">
              <a:latin typeface="Arial"/>
            </a:endParaRPr>
          </a:p>
        </p:txBody>
      </p:sp>
      <p:sp>
        <p:nvSpPr>
          <p:cNvPr id="91" name="CustomShape 6"/>
          <p:cNvSpPr/>
          <p:nvPr/>
        </p:nvSpPr>
        <p:spPr>
          <a:xfrm>
            <a:off x="35640" y="5269320"/>
            <a:ext cx="5128200" cy="943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262626"/>
                </a:solidFill>
                <a:latin typeface="Times New Roman"/>
                <a:ea typeface="DejaVu Sans"/>
              </a:rPr>
              <a:t> </a:t>
            </a:r>
            <a:r>
              <a:rPr b="1" lang="en-IN" sz="1800" spc="-1" strike="noStrike">
                <a:solidFill>
                  <a:srgbClr val="262626"/>
                </a:solidFill>
                <a:latin typeface="Times New Roman"/>
                <a:ea typeface="DejaVu Sans"/>
              </a:rPr>
              <a:t>Internal Guide</a:t>
            </a:r>
            <a:endParaRPr b="0" lang="en-IN" sz="1800" spc="-1" strike="noStrike">
              <a:latin typeface="Arial"/>
            </a:endParaRPr>
          </a:p>
          <a:p>
            <a:pPr algn="ctr">
              <a:lnSpc>
                <a:spcPct val="100000"/>
              </a:lnSpc>
            </a:pPr>
            <a:r>
              <a:rPr b="1" lang="en-IN" sz="2000" spc="-1" strike="noStrike">
                <a:solidFill>
                  <a:srgbClr val="000066"/>
                </a:solidFill>
                <a:latin typeface="Times New Roman"/>
                <a:ea typeface="DejaVu Sans"/>
              </a:rPr>
              <a:t>Mrs.Kusuma S</a:t>
            </a:r>
            <a:endParaRPr b="0" lang="en-IN" sz="2000" spc="-1" strike="noStrike">
              <a:latin typeface="Arial"/>
            </a:endParaRPr>
          </a:p>
          <a:p>
            <a:pPr algn="ctr">
              <a:lnSpc>
                <a:spcPct val="100000"/>
              </a:lnSpc>
            </a:pPr>
            <a:r>
              <a:rPr b="0" lang="en-IN" sz="1800" spc="-1" strike="noStrike">
                <a:solidFill>
                  <a:srgbClr val="262626"/>
                </a:solidFill>
                <a:latin typeface="Times New Roman"/>
                <a:ea typeface="Times New Roman"/>
              </a:rPr>
              <a:t>Asst. Prof, Dept of  ISE, RNSIT</a:t>
            </a:r>
            <a:endParaRPr b="0" lang="en-IN" sz="1800" spc="-1" strike="noStrike">
              <a:latin typeface="Arial"/>
            </a:endParaRPr>
          </a:p>
        </p:txBody>
      </p:sp>
      <p:sp>
        <p:nvSpPr>
          <p:cNvPr id="92" name="CustomShape 7"/>
          <p:cNvSpPr/>
          <p:nvPr/>
        </p:nvSpPr>
        <p:spPr>
          <a:xfrm>
            <a:off x="7037280" y="5244120"/>
            <a:ext cx="5128200" cy="943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262626"/>
                </a:solidFill>
                <a:latin typeface="Times New Roman"/>
                <a:ea typeface="DejaVu Sans"/>
              </a:rPr>
              <a:t>External Guide</a:t>
            </a:r>
            <a:endParaRPr b="0" lang="en-IN" sz="1800" spc="-1" strike="noStrike">
              <a:latin typeface="Arial"/>
            </a:endParaRPr>
          </a:p>
          <a:p>
            <a:pPr algn="ctr">
              <a:lnSpc>
                <a:spcPct val="100000"/>
              </a:lnSpc>
            </a:pPr>
            <a:r>
              <a:rPr b="1" lang="en-IN" sz="2000" spc="-1" strike="noStrike">
                <a:solidFill>
                  <a:srgbClr val="000066"/>
                </a:solidFill>
                <a:latin typeface="Times New Roman"/>
                <a:ea typeface="DejaVu Sans"/>
              </a:rPr>
              <a:t>Mr. Aman Upadhyay</a:t>
            </a:r>
            <a:endParaRPr b="0" lang="en-IN" sz="2000" spc="-1" strike="noStrike">
              <a:latin typeface="Arial"/>
            </a:endParaRPr>
          </a:p>
          <a:p>
            <a:pPr algn="ctr">
              <a:lnSpc>
                <a:spcPct val="100000"/>
              </a:lnSpc>
            </a:pPr>
            <a:r>
              <a:rPr b="0" lang="en-IN" sz="1800" spc="-1" strike="noStrike">
                <a:solidFill>
                  <a:srgbClr val="262626"/>
                </a:solidFill>
                <a:latin typeface="Times New Roman"/>
                <a:ea typeface="Times New Roman"/>
              </a:rPr>
              <a:t>Prof, Company-Nastech</a:t>
            </a:r>
            <a:endParaRPr b="0" lang="en-IN" sz="1800" spc="-1" strike="noStrike">
              <a:latin typeface="Arial"/>
            </a:endParaRPr>
          </a:p>
        </p:txBody>
      </p:sp>
      <p:sp>
        <p:nvSpPr>
          <p:cNvPr id="93" name="CustomShape 8"/>
          <p:cNvSpPr/>
          <p:nvPr/>
        </p:nvSpPr>
        <p:spPr>
          <a:xfrm>
            <a:off x="7777800" y="4787640"/>
            <a:ext cx="371808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c00000"/>
                </a:solidFill>
                <a:latin typeface="Calibri"/>
                <a:ea typeface="DejaVu Sans"/>
              </a:rPr>
              <a:t>New Age Solutions Technologies</a:t>
            </a:r>
            <a:endParaRPr b="0" lang="en-IN" sz="1800" spc="-1" strike="noStrike">
              <a:latin typeface="Arial"/>
            </a:endParaRPr>
          </a:p>
        </p:txBody>
      </p:sp>
      <p:pic>
        <p:nvPicPr>
          <p:cNvPr id="94" name="Picture 3" descr=""/>
          <p:cNvPicPr/>
          <p:nvPr/>
        </p:nvPicPr>
        <p:blipFill>
          <a:blip r:embed="rId1"/>
          <a:stretch/>
        </p:blipFill>
        <p:spPr>
          <a:xfrm>
            <a:off x="8886600" y="3632400"/>
            <a:ext cx="1371240" cy="11901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21888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rPr>
              <a:t>Implementation/Coding</a:t>
            </a:r>
            <a:br/>
            <a:endParaRPr b="0" lang="en-IN" sz="3200" spc="-1" strike="noStrike">
              <a:latin typeface="Arial"/>
            </a:endParaRPr>
          </a:p>
        </p:txBody>
      </p:sp>
      <p:sp>
        <p:nvSpPr>
          <p:cNvPr id="140" name="CustomShape 2"/>
          <p:cNvSpPr/>
          <p:nvPr/>
        </p:nvSpPr>
        <p:spPr>
          <a:xfrm>
            <a:off x="838080" y="1190880"/>
            <a:ext cx="10514880" cy="5033160"/>
          </a:xfrm>
          <a:prstGeom prst="rect">
            <a:avLst/>
          </a:prstGeom>
          <a:noFill/>
          <a:ln>
            <a:noFill/>
          </a:ln>
        </p:spPr>
        <p:style>
          <a:lnRef idx="0"/>
          <a:fillRef idx="0"/>
          <a:effectRef idx="0"/>
          <a:fontRef idx="minor"/>
        </p:style>
        <p:txBody>
          <a:bodyPr lIns="90000" rIns="90000" tIns="45000" bIns="45000">
            <a:normAutofit/>
          </a:bodyPr>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41"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42"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43" name="CustomShape 5"/>
          <p:cNvSpPr/>
          <p:nvPr/>
        </p:nvSpPr>
        <p:spPr>
          <a:xfrm>
            <a:off x="479520" y="1044720"/>
            <a:ext cx="11232360" cy="5179320"/>
          </a:xfrm>
          <a:prstGeom prst="rect">
            <a:avLst/>
          </a:prstGeom>
          <a:noFill/>
          <a:ln>
            <a:noFill/>
          </a:ln>
        </p:spPr>
        <p:style>
          <a:lnRef idx="0"/>
          <a:fillRef idx="0"/>
          <a:effectRef idx="0"/>
          <a:fontRef idx="minor"/>
        </p:style>
        <p:txBody>
          <a:bodyPr lIns="90000" rIns="90000" tIns="45000" bIns="45000">
            <a:normAutofit/>
          </a:bodyPr>
          <a:p>
            <a:pPr marL="355680" indent="-354960">
              <a:lnSpc>
                <a:spcPct val="150000"/>
              </a:lnSpc>
              <a:spcBef>
                <a:spcPts val="751"/>
              </a:spcBef>
              <a:buClr>
                <a:srgbClr val="000000"/>
              </a:buClr>
              <a:buFont typeface="Wingdings" charset="2"/>
              <a:buChar char=""/>
            </a:pPr>
            <a:r>
              <a:rPr b="1" lang="en-IN" sz="2100" spc="-1" strike="noStrike">
                <a:solidFill>
                  <a:srgbClr val="000000"/>
                </a:solidFill>
                <a:latin typeface="Times New Roman"/>
                <a:ea typeface="DejaVu Sans"/>
              </a:rPr>
              <a:t>Model training</a:t>
            </a:r>
            <a:endParaRPr b="0" lang="en-IN" sz="2100" spc="-1" strike="noStrike">
              <a:latin typeface="Arial"/>
            </a:endParaRPr>
          </a:p>
        </p:txBody>
      </p:sp>
      <p:sp>
        <p:nvSpPr>
          <p:cNvPr id="144" name="CustomShape 6"/>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DE1CC19-0960-435F-BAD2-3117AEF438B4}" type="slidenum">
              <a:rPr b="1" lang="en-IN" sz="1200" spc="-1" strike="noStrike">
                <a:solidFill>
                  <a:srgbClr val="2b5ff3"/>
                </a:solidFill>
                <a:latin typeface="Calibri"/>
              </a:rPr>
              <a:t>&lt;number&gt;</a:t>
            </a:fld>
            <a:endParaRPr b="0" lang="en-IN" sz="1200" spc="-1" strike="noStrike">
              <a:latin typeface="Arial"/>
            </a:endParaRPr>
          </a:p>
        </p:txBody>
      </p:sp>
      <p:pic>
        <p:nvPicPr>
          <p:cNvPr id="145" name="" descr=""/>
          <p:cNvPicPr/>
          <p:nvPr/>
        </p:nvPicPr>
        <p:blipFill>
          <a:blip r:embed="rId1"/>
          <a:stretch/>
        </p:blipFill>
        <p:spPr>
          <a:xfrm>
            <a:off x="703440" y="1656000"/>
            <a:ext cx="5776200" cy="4319640"/>
          </a:xfrm>
          <a:prstGeom prst="rect">
            <a:avLst/>
          </a:prstGeom>
          <a:ln>
            <a:noFill/>
          </a:ln>
        </p:spPr>
      </p:pic>
      <p:pic>
        <p:nvPicPr>
          <p:cNvPr id="146" name="" descr=""/>
          <p:cNvPicPr/>
          <p:nvPr/>
        </p:nvPicPr>
        <p:blipFill>
          <a:blip r:embed="rId2"/>
          <a:stretch/>
        </p:blipFill>
        <p:spPr>
          <a:xfrm>
            <a:off x="6624000" y="1656000"/>
            <a:ext cx="5327640" cy="4319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21888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rPr>
              <a:t>Implementation/Coding</a:t>
            </a:r>
            <a:br/>
            <a:endParaRPr b="0" lang="en-IN" sz="3200" spc="-1" strike="noStrike">
              <a:latin typeface="Arial"/>
            </a:endParaRPr>
          </a:p>
        </p:txBody>
      </p:sp>
      <p:sp>
        <p:nvSpPr>
          <p:cNvPr id="148" name="CustomShape 2"/>
          <p:cNvSpPr/>
          <p:nvPr/>
        </p:nvSpPr>
        <p:spPr>
          <a:xfrm>
            <a:off x="838080" y="1190880"/>
            <a:ext cx="10514880" cy="5033160"/>
          </a:xfrm>
          <a:prstGeom prst="rect">
            <a:avLst/>
          </a:prstGeom>
          <a:noFill/>
          <a:ln>
            <a:noFill/>
          </a:ln>
        </p:spPr>
        <p:style>
          <a:lnRef idx="0"/>
          <a:fillRef idx="0"/>
          <a:effectRef idx="0"/>
          <a:fontRef idx="minor"/>
        </p:style>
        <p:txBody>
          <a:bodyPr lIns="90000" rIns="90000" tIns="45000" bIns="45000">
            <a:normAutofit/>
          </a:bodyPr>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49"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50"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51" name="CustomShape 5"/>
          <p:cNvSpPr/>
          <p:nvPr/>
        </p:nvSpPr>
        <p:spPr>
          <a:xfrm>
            <a:off x="479520" y="1044720"/>
            <a:ext cx="11232360" cy="5179320"/>
          </a:xfrm>
          <a:prstGeom prst="rect">
            <a:avLst/>
          </a:prstGeom>
          <a:noFill/>
          <a:ln>
            <a:noFill/>
          </a:ln>
        </p:spPr>
        <p:style>
          <a:lnRef idx="0"/>
          <a:fillRef idx="0"/>
          <a:effectRef idx="0"/>
          <a:fontRef idx="minor"/>
        </p:style>
      </p:sp>
      <p:sp>
        <p:nvSpPr>
          <p:cNvPr id="152" name="CustomShape 6"/>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C05ABD0-A3B0-4033-8C7B-4A210310D75C}" type="slidenum">
              <a:rPr b="1" lang="en-IN" sz="1200" spc="-1" strike="noStrike">
                <a:solidFill>
                  <a:srgbClr val="2b5ff3"/>
                </a:solidFill>
                <a:latin typeface="Calibri"/>
              </a:rPr>
              <a:t>&lt;number&gt;</a:t>
            </a:fld>
            <a:endParaRPr b="0" lang="en-IN" sz="1200" spc="-1" strike="noStrike">
              <a:latin typeface="Arial"/>
            </a:endParaRPr>
          </a:p>
        </p:txBody>
      </p:sp>
      <p:pic>
        <p:nvPicPr>
          <p:cNvPr id="153" name="" descr=""/>
          <p:cNvPicPr/>
          <p:nvPr/>
        </p:nvPicPr>
        <p:blipFill>
          <a:blip r:embed="rId1"/>
          <a:stretch/>
        </p:blipFill>
        <p:spPr>
          <a:xfrm>
            <a:off x="3162600" y="1044720"/>
            <a:ext cx="6557040" cy="5183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21888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rPr>
              <a:t>Result</a:t>
            </a:r>
            <a:br/>
            <a:endParaRPr b="0" lang="en-IN" sz="3200" spc="-1" strike="noStrike">
              <a:latin typeface="Arial"/>
            </a:endParaRPr>
          </a:p>
        </p:txBody>
      </p:sp>
      <p:sp>
        <p:nvSpPr>
          <p:cNvPr id="155" name="CustomShape 2"/>
          <p:cNvSpPr/>
          <p:nvPr/>
        </p:nvSpPr>
        <p:spPr>
          <a:xfrm>
            <a:off x="838080" y="1190880"/>
            <a:ext cx="10514880" cy="5033160"/>
          </a:xfrm>
          <a:prstGeom prst="rect">
            <a:avLst/>
          </a:prstGeom>
          <a:noFill/>
          <a:ln>
            <a:noFill/>
          </a:ln>
        </p:spPr>
        <p:style>
          <a:lnRef idx="0"/>
          <a:fillRef idx="0"/>
          <a:effectRef idx="0"/>
          <a:fontRef idx="minor"/>
        </p:style>
        <p:txBody>
          <a:bodyPr lIns="90000" rIns="90000" tIns="45000" bIns="45000">
            <a:normAutofit/>
          </a:bodyPr>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56"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57"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58" name="CustomShape 5"/>
          <p:cNvSpPr/>
          <p:nvPr/>
        </p:nvSpPr>
        <p:spPr>
          <a:xfrm>
            <a:off x="479520" y="1044720"/>
            <a:ext cx="11232360" cy="5179320"/>
          </a:xfrm>
          <a:prstGeom prst="rect">
            <a:avLst/>
          </a:prstGeom>
          <a:noFill/>
          <a:ln>
            <a:noFill/>
          </a:ln>
        </p:spPr>
        <p:style>
          <a:lnRef idx="0"/>
          <a:fillRef idx="0"/>
          <a:effectRef idx="0"/>
          <a:fontRef idx="minor"/>
        </p:style>
      </p:sp>
      <p:sp>
        <p:nvSpPr>
          <p:cNvPr id="159" name="CustomShape 6"/>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F5AB1DD-80B2-42A8-8489-3E65F9F1D988}" type="slidenum">
              <a:rPr b="1" lang="en-IN" sz="1200" spc="-1" strike="noStrike">
                <a:solidFill>
                  <a:srgbClr val="2b5ff3"/>
                </a:solidFill>
                <a:latin typeface="Calibri"/>
              </a:rPr>
              <a:t>&lt;number&gt;</a:t>
            </a:fld>
            <a:endParaRPr b="0" lang="en-IN" sz="1200" spc="-1" strike="noStrike">
              <a:latin typeface="Arial"/>
            </a:endParaRPr>
          </a:p>
        </p:txBody>
      </p:sp>
      <p:pic>
        <p:nvPicPr>
          <p:cNvPr id="160" name="" descr=""/>
          <p:cNvPicPr/>
          <p:nvPr/>
        </p:nvPicPr>
        <p:blipFill>
          <a:blip r:embed="rId1"/>
          <a:stretch/>
        </p:blipFill>
        <p:spPr>
          <a:xfrm>
            <a:off x="1800000" y="1044720"/>
            <a:ext cx="9071640" cy="2185920"/>
          </a:xfrm>
          <a:prstGeom prst="rect">
            <a:avLst/>
          </a:prstGeom>
          <a:ln>
            <a:noFill/>
          </a:ln>
        </p:spPr>
      </p:pic>
      <p:pic>
        <p:nvPicPr>
          <p:cNvPr id="161" name="" descr=""/>
          <p:cNvPicPr/>
          <p:nvPr/>
        </p:nvPicPr>
        <p:blipFill>
          <a:blip r:embed="rId2"/>
          <a:stretch/>
        </p:blipFill>
        <p:spPr>
          <a:xfrm>
            <a:off x="1790280" y="3456000"/>
            <a:ext cx="9081360" cy="19807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063520" y="191520"/>
            <a:ext cx="7466760" cy="71352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rPr>
              <a:t>CONCLUSIONS</a:t>
            </a:r>
            <a:endParaRPr b="0" lang="en-IN" sz="3200" spc="-1" strike="noStrike">
              <a:latin typeface="Arial"/>
            </a:endParaRPr>
          </a:p>
        </p:txBody>
      </p:sp>
      <p:sp>
        <p:nvSpPr>
          <p:cNvPr id="163" name="CustomShape 2"/>
          <p:cNvSpPr/>
          <p:nvPr/>
        </p:nvSpPr>
        <p:spPr>
          <a:xfrm>
            <a:off x="623520" y="944640"/>
            <a:ext cx="11088360" cy="5292000"/>
          </a:xfrm>
          <a:prstGeom prst="rect">
            <a:avLst/>
          </a:prstGeom>
          <a:noFill/>
          <a:ln>
            <a:noFill/>
          </a:ln>
        </p:spPr>
        <p:style>
          <a:lnRef idx="0"/>
          <a:fillRef idx="0"/>
          <a:effectRef idx="0"/>
          <a:fontRef idx="minor"/>
        </p:style>
        <p:txBody>
          <a:bodyPr lIns="90000" rIns="90000" tIns="45000" bIns="45000">
            <a:normAutofit/>
          </a:bodyPr>
          <a:p>
            <a:pPr algn="just">
              <a:lnSpc>
                <a:spcPct val="150000"/>
              </a:lnSpc>
            </a:pPr>
            <a:endParaRPr b="0" lang="en-IN" sz="1800" spc="-1" strike="noStrike">
              <a:latin typeface="Arial"/>
            </a:endParaRPr>
          </a:p>
          <a:p>
            <a:pPr algn="just">
              <a:lnSpc>
                <a:spcPct val="150000"/>
              </a:lnSpc>
            </a:pPr>
            <a:r>
              <a:rPr b="0" lang="en-IN" sz="2200" spc="-1" strike="noStrike">
                <a:latin typeface="Times New Roman"/>
                <a:ea typeface="Times New Roman"/>
              </a:rPr>
              <a:t>We went through several steps, including Natural Language Processing for clustering and classification. The main point to highlight is that Deep Learning is an approach for when you have tons of data available, otherwise most of the times regular/classic ML models would perform better. </a:t>
            </a:r>
            <a:endParaRPr b="0" lang="en-IN" sz="2200" spc="-1" strike="noStrike">
              <a:latin typeface="Arial"/>
            </a:endParaRPr>
          </a:p>
          <a:p>
            <a:pPr algn="just">
              <a:lnSpc>
                <a:spcPct val="150000"/>
              </a:lnSpc>
            </a:pPr>
            <a:r>
              <a:rPr b="0" lang="en-IN" sz="2200" spc="-1" strike="noStrike">
                <a:latin typeface="Times New Roman"/>
                <a:ea typeface="Times New Roman"/>
              </a:rPr>
              <a:t>      </a:t>
            </a:r>
            <a:r>
              <a:rPr b="0" lang="en-IN" sz="2200" spc="-1" strike="noStrike">
                <a:latin typeface="Times New Roman"/>
                <a:ea typeface="Times New Roman"/>
              </a:rPr>
              <a:t>As it is showcased from the project, Deep Learning this time delivered an acceptable score, but for any other task such as in medical field, definitely you will need to get more data to increase the recall score. </a:t>
            </a:r>
            <a:endParaRPr b="0" lang="en-IN" sz="2200" spc="-1" strike="noStrike">
              <a:latin typeface="Arial"/>
            </a:endParaRPr>
          </a:p>
        </p:txBody>
      </p:sp>
      <p:sp>
        <p:nvSpPr>
          <p:cNvPr id="164"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65"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66"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FAF056A-F6E6-4967-AAB8-D6398A65C2FD}"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135520" y="136440"/>
            <a:ext cx="7466760" cy="71352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rPr>
              <a:t>Future Enhancements</a:t>
            </a:r>
            <a:endParaRPr b="0" lang="en-IN" sz="3200" spc="-1" strike="noStrike">
              <a:latin typeface="Arial"/>
            </a:endParaRPr>
          </a:p>
        </p:txBody>
      </p:sp>
      <p:sp>
        <p:nvSpPr>
          <p:cNvPr id="168" name="CustomShape 2"/>
          <p:cNvSpPr/>
          <p:nvPr/>
        </p:nvSpPr>
        <p:spPr>
          <a:xfrm>
            <a:off x="395280" y="944640"/>
            <a:ext cx="11316600" cy="529200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endParaRPr b="0" lang="en-IN" sz="1800" spc="-1" strike="noStrike">
              <a:latin typeface="Arial"/>
            </a:endParaRPr>
          </a:p>
          <a:p>
            <a:pPr marL="228600" indent="-227880" algn="just">
              <a:lnSpc>
                <a:spcPct val="90000"/>
              </a:lnSpc>
              <a:spcBef>
                <a:spcPts val="1001"/>
              </a:spcBef>
              <a:buClr>
                <a:srgbClr val="000000"/>
              </a:buClr>
              <a:buFont typeface="Arial"/>
              <a:buChar char="•"/>
            </a:pPr>
            <a:r>
              <a:rPr b="0" lang="en-IN" sz="2800" spc="-1" strike="noStrike">
                <a:solidFill>
                  <a:srgbClr val="000000"/>
                </a:solidFill>
                <a:latin typeface="Times New Roman"/>
              </a:rPr>
              <a:t>Make use of Tweepy an open source tool used to scrap data from Twitter without using it’s API.</a:t>
            </a:r>
            <a:endParaRPr b="0" lang="en-IN" sz="2800" spc="-1" strike="noStrike">
              <a:latin typeface="Arial"/>
            </a:endParaRPr>
          </a:p>
          <a:p>
            <a:pPr marL="228600" indent="-227880" algn="just">
              <a:lnSpc>
                <a:spcPct val="90000"/>
              </a:lnSpc>
              <a:spcBef>
                <a:spcPts val="1001"/>
              </a:spcBef>
              <a:buClr>
                <a:srgbClr val="000000"/>
              </a:buClr>
              <a:buFont typeface="Arial"/>
              <a:buChar char="•"/>
            </a:pPr>
            <a:r>
              <a:rPr b="0" lang="en-IN" sz="2800" spc="-1" strike="noStrike">
                <a:solidFill>
                  <a:srgbClr val="000000"/>
                </a:solidFill>
                <a:latin typeface="Times New Roman"/>
              </a:rPr>
              <a:t>Make a Twitter Bot to autonomously reply to depressive tweets to find them get some helpline.</a:t>
            </a:r>
            <a:endParaRPr b="0" lang="en-IN" sz="2800" spc="-1" strike="noStrike">
              <a:latin typeface="Arial"/>
            </a:endParaRPr>
          </a:p>
          <a:p>
            <a:pPr marL="228600" indent="-227880" algn="just">
              <a:lnSpc>
                <a:spcPct val="90000"/>
              </a:lnSpc>
              <a:spcBef>
                <a:spcPts val="1001"/>
              </a:spcBef>
              <a:buClr>
                <a:srgbClr val="000000"/>
              </a:buClr>
              <a:buFont typeface="Arial"/>
              <a:buChar char="•"/>
            </a:pPr>
            <a:r>
              <a:rPr b="0" lang="en-IN" sz="2800" spc="-1" strike="noStrike">
                <a:solidFill>
                  <a:srgbClr val="000000"/>
                </a:solidFill>
                <a:latin typeface="Times New Roman"/>
              </a:rPr>
              <a:t>Make it applicable to variety of different social media apps in general such as facebook, instagram, reddit.</a:t>
            </a:r>
            <a:endParaRPr b="0" lang="en-IN" sz="2800" spc="-1" strike="noStrike">
              <a:latin typeface="Arial"/>
            </a:endParaRPr>
          </a:p>
          <a:p>
            <a:pPr marL="228600" indent="-227880" algn="just">
              <a:lnSpc>
                <a:spcPct val="90000"/>
              </a:lnSpc>
              <a:spcBef>
                <a:spcPts val="1001"/>
              </a:spcBef>
              <a:buClr>
                <a:srgbClr val="000000"/>
              </a:buClr>
              <a:buFont typeface="Arial"/>
              <a:buChar char="•"/>
            </a:pPr>
            <a:r>
              <a:rPr b="0" lang="en-IN" sz="2800" spc="-1" strike="noStrike">
                <a:solidFill>
                  <a:srgbClr val="000000"/>
                </a:solidFill>
                <a:latin typeface="Times New Roman"/>
                <a:ea typeface="Times New Roman"/>
              </a:rPr>
              <a:t>We can enhance this project which may take videos and images as the data-set.</a:t>
            </a:r>
            <a:endParaRPr b="0" lang="en-IN" sz="2800" spc="-1" strike="noStrike">
              <a:latin typeface="Arial"/>
            </a:endParaRPr>
          </a:p>
        </p:txBody>
      </p:sp>
      <p:sp>
        <p:nvSpPr>
          <p:cNvPr id="169"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70"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71"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2096CE5-29B5-4E98-85A6-5DF65E7C51C2}"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983520" y="136440"/>
            <a:ext cx="10369800" cy="6219000"/>
          </a:xfrm>
          <a:prstGeom prst="rect">
            <a:avLst/>
          </a:prstGeom>
          <a:noFill/>
          <a:ln>
            <a:noFill/>
          </a:ln>
        </p:spPr>
        <p:style>
          <a:lnRef idx="0"/>
          <a:fillRef idx="0"/>
          <a:effectRef idx="0"/>
          <a:fontRef idx="minor"/>
        </p:style>
        <p:txBody>
          <a:bodyPr lIns="90000" rIns="90000" tIns="45000" bIns="45000">
            <a:normAutofit/>
          </a:bodyPr>
          <a:p>
            <a:pPr marL="228600" indent="-227880" algn="ctr">
              <a:lnSpc>
                <a:spcPct val="90000"/>
              </a:lnSpc>
              <a:spcBef>
                <a:spcPts val="1001"/>
              </a:spcBef>
            </a:pPr>
            <a:r>
              <a:rPr b="1" lang="en-IN" sz="3200" spc="-1" strike="noStrike">
                <a:solidFill>
                  <a:srgbClr val="2f5597"/>
                </a:solidFill>
                <a:latin typeface="Times New Roman"/>
              </a:rPr>
              <a:t>REFERENCES</a:t>
            </a:r>
            <a:endParaRPr b="0" lang="en-IN" sz="3200" spc="-1" strike="noStrike">
              <a:latin typeface="Arial"/>
            </a:endParaRPr>
          </a:p>
          <a:p>
            <a:pPr marL="228600" indent="-227880">
              <a:lnSpc>
                <a:spcPct val="90000"/>
              </a:lnSpc>
              <a:spcBef>
                <a:spcPts val="1001"/>
              </a:spcBef>
            </a:pPr>
            <a:r>
              <a:rPr b="0" lang="en-IN" sz="1800" spc="-1" strike="noStrike">
                <a:solidFill>
                  <a:srgbClr val="404040"/>
                </a:solidFill>
                <a:latin typeface="Calibri"/>
              </a:rPr>
              <a:t> </a:t>
            </a:r>
            <a:endParaRPr b="0" lang="en-IN" sz="1800" spc="-1" strike="noStrike">
              <a:latin typeface="Arial"/>
            </a:endParaRPr>
          </a:p>
          <a:p>
            <a:pPr marL="228600" indent="-227880">
              <a:lnSpc>
                <a:spcPct val="90000"/>
              </a:lnSpc>
              <a:spcBef>
                <a:spcPts val="1001"/>
              </a:spcBef>
            </a:pPr>
            <a:r>
              <a:rPr b="0" lang="en-IN" sz="2000" spc="-1" strike="noStrike">
                <a:solidFill>
                  <a:srgbClr val="000000"/>
                </a:solidFill>
                <a:latin typeface="Times New Roman"/>
                <a:ea typeface="Microsoft YaHei"/>
              </a:rPr>
              <a:t>L</a:t>
            </a:r>
            <a:r>
              <a:rPr b="0" lang="en-IN" sz="1600" spc="-1" strike="noStrike">
                <a:solidFill>
                  <a:srgbClr val="000000"/>
                </a:solidFill>
                <a:latin typeface="Times New Roman"/>
                <a:ea typeface="Microsoft YaHei"/>
              </a:rPr>
              <a:t>inks:</a:t>
            </a:r>
            <a:endParaRPr b="0" lang="en-IN" sz="1600" spc="-1" strike="noStrike">
              <a:latin typeface="Arial"/>
            </a:endParaRPr>
          </a:p>
          <a:p>
            <a:pPr marL="228600" indent="-227880" algn="just">
              <a:lnSpc>
                <a:spcPct val="100000"/>
              </a:lnSpc>
              <a:spcBef>
                <a:spcPts val="1417"/>
              </a:spcBef>
            </a:pPr>
            <a:r>
              <a:rPr b="0" lang="en-IN" sz="2000" spc="-1" strike="noStrike">
                <a:solidFill>
                  <a:srgbClr val="000000"/>
                </a:solidFill>
                <a:latin typeface="Times New Roman"/>
                <a:ea typeface="Microsoft YaHei"/>
              </a:rPr>
              <a:t>   </a:t>
            </a:r>
            <a:r>
              <a:rPr b="0" lang="en-IN" sz="2000" spc="-1" strike="noStrike">
                <a:solidFill>
                  <a:srgbClr val="000000"/>
                </a:solidFill>
                <a:latin typeface="Times New Roman"/>
                <a:ea typeface="Microsoft YaHei"/>
              </a:rPr>
              <a:t>1)</a:t>
            </a:r>
            <a:r>
              <a:rPr b="0" lang="en-IN" sz="1800" spc="-1" strike="noStrike">
                <a:solidFill>
                  <a:srgbClr val="000000"/>
                </a:solidFill>
                <a:latin typeface="Times New Roman"/>
                <a:ea typeface="Microsoft YaHei"/>
              </a:rPr>
              <a:t>https://www.kaggle.com/sergiovirahonda/depression-and-anxiety-comments</a:t>
            </a:r>
            <a:endParaRPr b="0" lang="en-IN" sz="1800" spc="-1" strike="noStrike">
              <a:latin typeface="Arial"/>
            </a:endParaRPr>
          </a:p>
          <a:p>
            <a:pPr marL="457200" indent="-228240" algn="just">
              <a:lnSpc>
                <a:spcPct val="100000"/>
              </a:lnSpc>
              <a:spcBef>
                <a:spcPts val="1417"/>
              </a:spcBef>
            </a:pPr>
            <a:r>
              <a:rPr b="0" lang="en-IN" sz="1800" spc="-1" strike="noStrike">
                <a:solidFill>
                  <a:srgbClr val="000000"/>
                </a:solidFill>
                <a:latin typeface="Times New Roman"/>
                <a:ea typeface="Microsoft YaHei"/>
              </a:rPr>
              <a:t>2)</a:t>
            </a:r>
            <a:r>
              <a:rPr b="0" lang="en-IN" sz="1800" spc="-1" strike="noStrike" u="sng">
                <a:solidFill>
                  <a:srgbClr val="0563c1"/>
                </a:solidFill>
                <a:uFillTx/>
                <a:latin typeface="Times New Roman"/>
                <a:ea typeface="Microsoft YaHei"/>
                <a:hlinkClick r:id="rId1"/>
              </a:rPr>
              <a:t>https://www.kaggle.com/sergiovirahonda/depression-anxiety-tweets</a:t>
            </a:r>
            <a:endParaRPr b="0" lang="en-IN" sz="1800" spc="-1" strike="noStrike">
              <a:latin typeface="Arial"/>
            </a:endParaRPr>
          </a:p>
          <a:p>
            <a:pPr marL="457200" indent="-228240" algn="just">
              <a:lnSpc>
                <a:spcPct val="100000"/>
              </a:lnSpc>
              <a:spcBef>
                <a:spcPts val="1417"/>
              </a:spcBef>
            </a:pPr>
            <a:r>
              <a:rPr b="0" lang="en-IN" sz="1800" spc="-1" strike="noStrike">
                <a:solidFill>
                  <a:srgbClr val="000000"/>
                </a:solidFill>
                <a:latin typeface="Times New Roman"/>
                <a:ea typeface="Microsoft YaHei"/>
              </a:rPr>
              <a:t>3)https://link.springer.com/article/10.1007/s13755-018-0046-0</a:t>
            </a:r>
            <a:endParaRPr b="0" lang="en-IN" sz="1800" spc="-1" strike="noStrike">
              <a:latin typeface="Arial"/>
            </a:endParaRPr>
          </a:p>
          <a:p>
            <a:pPr marL="457200" indent="-228240" algn="just">
              <a:lnSpc>
                <a:spcPct val="100000"/>
              </a:lnSpc>
              <a:spcBef>
                <a:spcPts val="1417"/>
              </a:spcBef>
            </a:pPr>
            <a:r>
              <a:rPr b="0" lang="en-IN" sz="1800" spc="-1" strike="noStrike">
                <a:solidFill>
                  <a:srgbClr val="000000"/>
                </a:solidFill>
                <a:latin typeface="Times New Roman"/>
                <a:ea typeface="Microsoft YaHei"/>
              </a:rPr>
              <a:t>4)https://en.wikipedia.org/wiki/Recurrent_neural_network</a:t>
            </a:r>
            <a:endParaRPr b="0" lang="en-IN" sz="1800" spc="-1" strike="noStrike">
              <a:latin typeface="Arial"/>
            </a:endParaRPr>
          </a:p>
          <a:p>
            <a:pPr marL="457200" indent="-228240" algn="just">
              <a:lnSpc>
                <a:spcPct val="100000"/>
              </a:lnSpc>
              <a:spcBef>
                <a:spcPts val="1417"/>
              </a:spcBef>
            </a:pPr>
            <a:r>
              <a:rPr b="0" lang="en-IN" sz="1800" spc="-1" strike="noStrike">
                <a:solidFill>
                  <a:srgbClr val="000000"/>
                </a:solidFill>
                <a:latin typeface="Times New Roman"/>
                <a:ea typeface="Microsoft YaHei"/>
              </a:rPr>
              <a:t>5)</a:t>
            </a:r>
            <a:r>
              <a:rPr b="0" lang="en-IN" sz="1800" spc="-1" strike="noStrike" u="sng">
                <a:solidFill>
                  <a:srgbClr val="0563c1"/>
                </a:solidFill>
                <a:uFillTx/>
                <a:latin typeface="Times New Roman"/>
                <a:ea typeface="Microsoft YaHei"/>
                <a:hlinkClick r:id="rId2"/>
              </a:rPr>
              <a:t>https://en.wikipedia.org/wiki/Long_short-term_memory</a:t>
            </a:r>
            <a:endParaRPr b="0" lang="en-IN" sz="1800" spc="-1" strike="noStrike">
              <a:latin typeface="Arial"/>
            </a:endParaRPr>
          </a:p>
          <a:p>
            <a:pPr marL="457200" indent="-228240">
              <a:lnSpc>
                <a:spcPct val="150000"/>
              </a:lnSpc>
              <a:spcBef>
                <a:spcPts val="1001"/>
              </a:spcBef>
            </a:pPr>
            <a:r>
              <a:rPr b="0" lang="en-IN" sz="1800" spc="-1" strike="noStrike">
                <a:solidFill>
                  <a:srgbClr val="000000"/>
                </a:solidFill>
                <a:latin typeface="Times New Roman"/>
                <a:ea typeface="Microsoft YaHei"/>
              </a:rPr>
              <a:t>Books:</a:t>
            </a:r>
            <a:endParaRPr b="0" lang="en-IN" sz="1800" spc="-1" strike="noStrike">
              <a:latin typeface="Arial"/>
            </a:endParaRPr>
          </a:p>
          <a:p>
            <a:pPr marL="457200" indent="-228240">
              <a:lnSpc>
                <a:spcPct val="150000"/>
              </a:lnSpc>
              <a:spcBef>
                <a:spcPts val="1001"/>
              </a:spcBef>
            </a:pPr>
            <a:r>
              <a:rPr b="0" lang="en-IN" sz="1800" spc="-1" strike="noStrike">
                <a:solidFill>
                  <a:srgbClr val="000000"/>
                </a:solidFill>
                <a:latin typeface="Times New Roman"/>
                <a:ea typeface="Microsoft YaHei"/>
              </a:rPr>
              <a:t>   </a:t>
            </a:r>
            <a:r>
              <a:rPr b="0" lang="en-IN" sz="1500" spc="-1" strike="noStrike">
                <a:solidFill>
                  <a:srgbClr val="000000"/>
                </a:solidFill>
                <a:latin typeface="Times New Roman"/>
                <a:ea typeface="Microsoft YaHei"/>
              </a:rPr>
              <a:t> </a:t>
            </a:r>
            <a:r>
              <a:rPr b="0" lang="en-IN" sz="1500" spc="-1" strike="noStrike">
                <a:solidFill>
                  <a:srgbClr val="000000"/>
                </a:solidFill>
                <a:latin typeface="Times New Roman"/>
                <a:ea typeface="Microsoft YaHei"/>
              </a:rPr>
              <a:t>1)</a:t>
            </a:r>
            <a:r>
              <a:rPr b="0" lang="en-IN" sz="1500" spc="-1" strike="noStrike">
                <a:solidFill>
                  <a:srgbClr val="000000"/>
                </a:solidFill>
                <a:latin typeface="Times New Roman"/>
                <a:ea typeface="Times New Roman"/>
              </a:rPr>
              <a:t>Introduction to Machine Learning with Python: A Guide for Data Scientists, by Sarah Guido &amp; Andreas C. Mueller.</a:t>
            </a:r>
            <a:endParaRPr b="0" lang="en-IN" sz="1500" spc="-1" strike="noStrike">
              <a:latin typeface="Arial"/>
            </a:endParaRPr>
          </a:p>
          <a:p>
            <a:pPr marL="457200" indent="-228240">
              <a:lnSpc>
                <a:spcPct val="150000"/>
              </a:lnSpc>
              <a:spcBef>
                <a:spcPts val="1001"/>
              </a:spcBef>
            </a:pPr>
            <a:r>
              <a:rPr b="0" lang="en-IN" sz="1500" spc="-1" strike="noStrike">
                <a:solidFill>
                  <a:srgbClr val="000000"/>
                </a:solidFill>
                <a:latin typeface="Times New Roman"/>
                <a:ea typeface="Times New Roman"/>
              </a:rPr>
              <a:t>     </a:t>
            </a:r>
            <a:r>
              <a:rPr b="0" lang="en-IN" sz="1500" spc="-1" strike="noStrike">
                <a:solidFill>
                  <a:srgbClr val="000000"/>
                </a:solidFill>
                <a:latin typeface="Times New Roman"/>
                <a:ea typeface="Times New Roman"/>
              </a:rPr>
              <a:t>2)Hands-on Machine Learning with Scikit-Learn, Keras, and TensorFlow: Concepts.</a:t>
            </a:r>
            <a:endParaRPr b="0" lang="en-IN" sz="1500" spc="-1" strike="noStrike">
              <a:latin typeface="Arial"/>
            </a:endParaRPr>
          </a:p>
          <a:p>
            <a:pPr marL="457200" indent="-228240">
              <a:lnSpc>
                <a:spcPct val="150000"/>
              </a:lnSpc>
              <a:spcBef>
                <a:spcPts val="1001"/>
              </a:spcBef>
            </a:pPr>
            <a:r>
              <a:rPr b="0" lang="en-IN" sz="1500" spc="-1" strike="noStrike">
                <a:solidFill>
                  <a:srgbClr val="000000"/>
                </a:solidFill>
                <a:latin typeface="Times New Roman"/>
                <a:ea typeface="Times New Roman"/>
              </a:rPr>
              <a:t>     </a:t>
            </a:r>
            <a:r>
              <a:rPr b="0" lang="en-IN" sz="1500" spc="-1" strike="noStrike">
                <a:solidFill>
                  <a:srgbClr val="000000"/>
                </a:solidFill>
                <a:latin typeface="Times New Roman"/>
                <a:ea typeface="Times New Roman"/>
              </a:rPr>
              <a:t>3)</a:t>
            </a:r>
            <a:r>
              <a:rPr b="0" lang="en-IN" sz="1400" spc="-1" strike="noStrike">
                <a:solidFill>
                  <a:srgbClr val="17171c"/>
                </a:solidFill>
                <a:latin typeface="Times New Roman"/>
                <a:ea typeface="Times New Roman"/>
              </a:rPr>
              <a:t>Mathematics for Machine Learning</a:t>
            </a:r>
            <a:r>
              <a:rPr b="1" lang="en-IN" sz="1400" spc="-1" strike="noStrike">
                <a:solidFill>
                  <a:srgbClr val="000000"/>
                </a:solidFill>
                <a:latin typeface="Times New Roman"/>
                <a:ea typeface="Times New Roman"/>
              </a:rPr>
              <a:t>, </a:t>
            </a:r>
            <a:r>
              <a:rPr b="0" lang="en-IN" sz="1400" spc="-1" strike="noStrike">
                <a:solidFill>
                  <a:srgbClr val="17171c"/>
                </a:solidFill>
                <a:latin typeface="Times New Roman"/>
                <a:ea typeface="Times New Roman"/>
              </a:rPr>
              <a:t>by Marc Peter Deisenroth.</a:t>
            </a:r>
            <a:endParaRPr b="0" lang="en-IN" sz="1400" spc="-1" strike="noStrike">
              <a:latin typeface="Arial"/>
            </a:endParaRPr>
          </a:p>
        </p:txBody>
      </p:sp>
      <p:sp>
        <p:nvSpPr>
          <p:cNvPr id="173"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7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7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0C1B4F4-CCD8-415A-816E-9B507BD3E327}"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783520" y="2133000"/>
            <a:ext cx="6427440" cy="99000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4800" spc="-1" strike="noStrike">
                <a:solidFill>
                  <a:srgbClr val="000060"/>
                </a:solidFill>
                <a:latin typeface="Calibri Light"/>
              </a:rPr>
              <a:t>Question and Answer</a:t>
            </a:r>
            <a:endParaRPr b="0" lang="en-IN" sz="4800" spc="-1" strike="noStrike">
              <a:latin typeface="Arial"/>
            </a:endParaRPr>
          </a:p>
        </p:txBody>
      </p:sp>
      <p:sp>
        <p:nvSpPr>
          <p:cNvPr id="177"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7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79"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9398F8D-1386-45E0-BEE4-D54698DD4DA8}"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639520" y="2458440"/>
            <a:ext cx="6552360" cy="75384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4800" spc="-1" strike="noStrike">
                <a:solidFill>
                  <a:srgbClr val="000060"/>
                </a:solidFill>
                <a:latin typeface="Calibri Light"/>
              </a:rPr>
              <a:t>THANK YOU</a:t>
            </a:r>
            <a:endParaRPr b="0" lang="en-IN" sz="4800" spc="-1" strike="noStrike">
              <a:latin typeface="Arial"/>
            </a:endParaRPr>
          </a:p>
        </p:txBody>
      </p:sp>
      <p:sp>
        <p:nvSpPr>
          <p:cNvPr id="181"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8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83"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1F6482C-AA07-4FBF-BB13-B42A983B6E3F}"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952640" y="53640"/>
            <a:ext cx="7466760" cy="11422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rPr>
              <a:t>AGENDA</a:t>
            </a:r>
            <a:endParaRPr b="0" lang="en-IN" sz="3200" spc="-1" strike="noStrike">
              <a:latin typeface="Arial"/>
            </a:endParaRPr>
          </a:p>
        </p:txBody>
      </p:sp>
      <p:sp>
        <p:nvSpPr>
          <p:cNvPr id="96" name="CustomShape 2"/>
          <p:cNvSpPr/>
          <p:nvPr/>
        </p:nvSpPr>
        <p:spPr>
          <a:xfrm>
            <a:off x="2152800" y="1484640"/>
            <a:ext cx="7886160" cy="4691520"/>
          </a:xfrm>
          <a:prstGeom prst="rect">
            <a:avLst/>
          </a:prstGeom>
          <a:noFill/>
          <a:ln>
            <a:noFill/>
          </a:ln>
        </p:spPr>
        <p:style>
          <a:lnRef idx="0"/>
          <a:fillRef idx="0"/>
          <a:effectRef idx="0"/>
          <a:fontRef idx="minor"/>
        </p:style>
        <p:txBody>
          <a:bodyPr lIns="90000" rIns="90000" tIns="45000" bIns="45000">
            <a:normAutofit fontScale="97000"/>
          </a:bodyPr>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Abstract</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About the Company</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Introduction</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Requirements</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System Design</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Implementation</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Testing</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Conclusion and Future Enhancements</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References</a:t>
            </a:r>
            <a:endParaRPr b="0" lang="en-IN" sz="2800" spc="-1" strike="noStrike">
              <a:latin typeface="Arial"/>
            </a:endParaRPr>
          </a:p>
          <a:p>
            <a:pPr marL="355680" indent="-354960">
              <a:lnSpc>
                <a:spcPct val="90000"/>
              </a:lnSpc>
              <a:spcBef>
                <a:spcPts val="1001"/>
              </a:spcBef>
              <a:buClr>
                <a:srgbClr val="000000"/>
              </a:buClr>
              <a:buFont typeface="Wingdings" charset="2"/>
              <a:buChar char=""/>
            </a:pPr>
            <a:r>
              <a:rPr b="0" lang="en-IN" sz="2800" spc="-1" strike="noStrike">
                <a:solidFill>
                  <a:srgbClr val="000000"/>
                </a:solidFill>
                <a:latin typeface="Times New Roman"/>
              </a:rPr>
              <a:t>Q &amp; A</a:t>
            </a:r>
            <a:endParaRPr b="0" lang="en-IN" sz="2800" spc="-1" strike="noStrike">
              <a:latin typeface="Arial"/>
            </a:endParaRPr>
          </a:p>
          <a:p>
            <a:pPr>
              <a:lnSpc>
                <a:spcPct val="90000"/>
              </a:lnSpc>
              <a:spcBef>
                <a:spcPts val="1001"/>
              </a:spcBef>
            </a:pPr>
            <a:endParaRPr b="0" lang="en-IN" sz="2800" spc="-1" strike="noStrike">
              <a:latin typeface="Arial"/>
            </a:endParaRPr>
          </a:p>
        </p:txBody>
      </p:sp>
      <p:sp>
        <p:nvSpPr>
          <p:cNvPr id="97"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98"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9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D1DAE57-D2DC-4FF7-A749-5A57501D24E2}"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23520" y="332640"/>
            <a:ext cx="7466760" cy="129528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rPr>
              <a:t>ABSTRACT</a:t>
            </a:r>
            <a:br/>
            <a:endParaRPr b="0" lang="en-IN" sz="3200" spc="-1" strike="noStrike">
              <a:latin typeface="Arial"/>
            </a:endParaRPr>
          </a:p>
        </p:txBody>
      </p:sp>
      <p:sp>
        <p:nvSpPr>
          <p:cNvPr id="101" name="CustomShape 2"/>
          <p:cNvSpPr/>
          <p:nvPr/>
        </p:nvSpPr>
        <p:spPr>
          <a:xfrm>
            <a:off x="1738440" y="1357200"/>
            <a:ext cx="8571960" cy="4591440"/>
          </a:xfrm>
          <a:prstGeom prst="rect">
            <a:avLst/>
          </a:prstGeom>
          <a:noFill/>
          <a:ln>
            <a:noFill/>
          </a:ln>
        </p:spPr>
        <p:style>
          <a:lnRef idx="0"/>
          <a:fillRef idx="0"/>
          <a:effectRef idx="0"/>
          <a:fontRef idx="minor"/>
        </p:style>
        <p:txBody>
          <a:bodyPr lIns="90000" rIns="90000" tIns="45000" bIns="45000">
            <a:normAutofit/>
          </a:bodyPr>
          <a:p>
            <a:pPr marL="355680" indent="-354960" algn="just">
              <a:lnSpc>
                <a:spcPct val="170000"/>
              </a:lnSpc>
              <a:spcBef>
                <a:spcPts val="1001"/>
              </a:spcBef>
              <a:buClr>
                <a:srgbClr val="000000"/>
              </a:buClr>
              <a:buFont typeface="Wingdings" charset="2"/>
              <a:buChar char=""/>
            </a:pPr>
            <a:r>
              <a:rPr b="1" i="1" lang="en-IN" sz="2000" spc="-1" strike="noStrike">
                <a:solidFill>
                  <a:srgbClr val="000000"/>
                </a:solidFill>
                <a:latin typeface="Times New Roman"/>
              </a:rPr>
              <a:t>Detection of Depression from Twitter</a:t>
            </a:r>
            <a:endParaRPr b="0" lang="en-IN" sz="2000" spc="-1" strike="noStrike">
              <a:latin typeface="Arial"/>
            </a:endParaRPr>
          </a:p>
          <a:p>
            <a:pPr algn="just">
              <a:lnSpc>
                <a:spcPct val="170000"/>
              </a:lnSpc>
              <a:spcBef>
                <a:spcPts val="1001"/>
              </a:spcBef>
            </a:pPr>
            <a:r>
              <a:rPr b="0" lang="en-IN" sz="1500" spc="-1" strike="noStrike">
                <a:solidFill>
                  <a:srgbClr val="000000"/>
                </a:solidFill>
                <a:latin typeface="Times New Roman"/>
              </a:rPr>
              <a:t>Social networks have been developed as a great point for its users to communicate with their interested friends and share their opinions, photos, and videos reflecting their moods, feelings and sentiments. This creates an opportunity to analyze social network data for user’s feelings and sentiments to investigate their moods and attitudes when they are communicating via these online tools.</a:t>
            </a:r>
            <a:endParaRPr b="0" lang="en-IN" sz="1500" spc="-1" strike="noStrike">
              <a:latin typeface="Arial"/>
            </a:endParaRPr>
          </a:p>
          <a:p>
            <a:pPr algn="just">
              <a:lnSpc>
                <a:spcPct val="170000"/>
              </a:lnSpc>
              <a:spcBef>
                <a:spcPts val="1001"/>
              </a:spcBef>
            </a:pPr>
            <a:r>
              <a:rPr b="0" lang="en-IN" sz="1500" spc="-1" strike="noStrike">
                <a:solidFill>
                  <a:srgbClr val="000000"/>
                </a:solidFill>
                <a:latin typeface="Times New Roman"/>
              </a:rPr>
              <a:t>          </a:t>
            </a:r>
            <a:r>
              <a:rPr b="0" lang="en-IN" sz="1500" spc="-1" strike="noStrike">
                <a:solidFill>
                  <a:srgbClr val="000000"/>
                </a:solidFill>
                <a:latin typeface="Times New Roman"/>
              </a:rPr>
              <a:t>Although diagnosis of depression using social networks data has picked an established position globally, there are several dimensions that are yet to be detected. In this study, we aim to perform depression analysis on Twitter data collected from an online public source. To investigate the effect of depression detection, we propose machine learning technique as an efficient and scalable method.</a:t>
            </a:r>
            <a:endParaRPr b="0" lang="en-IN" sz="1500" spc="-1" strike="noStrike">
              <a:latin typeface="Arial"/>
            </a:endParaRPr>
          </a:p>
          <a:p>
            <a:pPr algn="just">
              <a:lnSpc>
                <a:spcPct val="90000"/>
              </a:lnSpc>
              <a:spcBef>
                <a:spcPts val="1001"/>
              </a:spcBef>
            </a:pPr>
            <a:endParaRPr b="0" lang="en-IN" sz="1500" spc="-1" strike="noStrike">
              <a:latin typeface="Arial"/>
            </a:endParaRPr>
          </a:p>
          <a:p>
            <a:pPr algn="just">
              <a:lnSpc>
                <a:spcPct val="90000"/>
              </a:lnSpc>
              <a:spcBef>
                <a:spcPts val="1001"/>
              </a:spcBef>
            </a:pPr>
            <a:endParaRPr b="0" lang="en-IN" sz="1500" spc="-1" strike="noStrike">
              <a:latin typeface="Arial"/>
            </a:endParaRPr>
          </a:p>
          <a:p>
            <a:pPr algn="just">
              <a:lnSpc>
                <a:spcPct val="90000"/>
              </a:lnSpc>
              <a:spcBef>
                <a:spcPts val="1001"/>
              </a:spcBef>
            </a:pPr>
            <a:endParaRPr b="0" lang="en-IN" sz="1500" spc="-1" strike="noStrike">
              <a:latin typeface="Arial"/>
            </a:endParaRPr>
          </a:p>
          <a:p>
            <a:pPr algn="just">
              <a:lnSpc>
                <a:spcPct val="90000"/>
              </a:lnSpc>
              <a:spcBef>
                <a:spcPts val="1001"/>
              </a:spcBef>
            </a:pPr>
            <a:endParaRPr b="0" lang="en-IN" sz="1500" spc="-1" strike="noStrike">
              <a:latin typeface="Arial"/>
            </a:endParaRPr>
          </a:p>
          <a:p>
            <a:pPr algn="just">
              <a:lnSpc>
                <a:spcPct val="90000"/>
              </a:lnSpc>
              <a:spcBef>
                <a:spcPts val="1001"/>
              </a:spcBef>
            </a:pPr>
            <a:endParaRPr b="0" lang="en-IN" sz="1500" spc="-1" strike="noStrike">
              <a:latin typeface="Arial"/>
            </a:endParaRPr>
          </a:p>
        </p:txBody>
      </p:sp>
      <p:sp>
        <p:nvSpPr>
          <p:cNvPr id="102"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0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04"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317DAF4-8417-4333-B19E-844B8DAAD18F}"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981080" y="116640"/>
            <a:ext cx="7466760" cy="10072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rPr>
              <a:t>About the Company</a:t>
            </a:r>
            <a:endParaRPr b="0" lang="en-IN" sz="3200" spc="-1" strike="noStrike">
              <a:latin typeface="Arial"/>
            </a:endParaRPr>
          </a:p>
        </p:txBody>
      </p:sp>
      <p:sp>
        <p:nvSpPr>
          <p:cNvPr id="106" name="CustomShape 2"/>
          <p:cNvSpPr/>
          <p:nvPr/>
        </p:nvSpPr>
        <p:spPr>
          <a:xfrm>
            <a:off x="767520" y="914400"/>
            <a:ext cx="10656360" cy="5322240"/>
          </a:xfrm>
          <a:prstGeom prst="rect">
            <a:avLst/>
          </a:prstGeom>
          <a:noFill/>
          <a:ln>
            <a:noFill/>
          </a:ln>
        </p:spPr>
        <p:style>
          <a:lnRef idx="0"/>
          <a:fillRef idx="0"/>
          <a:effectRef idx="0"/>
          <a:fontRef idx="minor"/>
        </p:style>
        <p:txBody>
          <a:bodyPr lIns="90000" rIns="90000" tIns="45000" bIns="45000">
            <a:normAutofit/>
          </a:bodyPr>
          <a:p>
            <a:pPr algn="just">
              <a:lnSpc>
                <a:spcPct val="120000"/>
              </a:lnSpc>
              <a:spcBef>
                <a:spcPts val="1001"/>
              </a:spcBef>
            </a:pPr>
            <a:endParaRPr b="0" lang="en-IN" sz="1800" spc="-1" strike="noStrike">
              <a:latin typeface="Arial"/>
            </a:endParaRPr>
          </a:p>
          <a:p>
            <a:pPr algn="just">
              <a:lnSpc>
                <a:spcPct val="120000"/>
              </a:lnSpc>
              <a:spcBef>
                <a:spcPts val="1001"/>
              </a:spcBef>
            </a:pPr>
            <a:r>
              <a:rPr b="0" lang="en-IN" sz="2400" spc="-1" strike="noStrike">
                <a:solidFill>
                  <a:srgbClr val="000000"/>
                </a:solidFill>
                <a:latin typeface="Times New Roman"/>
              </a:rPr>
              <a:t>NASTECH is formed with the purpose of bridging the gap between Academia and Industry. </a:t>
            </a:r>
            <a:endParaRPr b="0" lang="en-IN" sz="2400" spc="-1" strike="noStrike">
              <a:latin typeface="Arial"/>
            </a:endParaRPr>
          </a:p>
          <a:p>
            <a:pPr algn="just">
              <a:lnSpc>
                <a:spcPct val="120000"/>
              </a:lnSpc>
              <a:spcBef>
                <a:spcPts val="1001"/>
              </a:spcBef>
            </a:pPr>
            <a:r>
              <a:rPr b="0" lang="en-IN" sz="2400" spc="-1" strike="noStrike">
                <a:solidFill>
                  <a:srgbClr val="000000"/>
                </a:solidFill>
                <a:latin typeface="Times New Roman"/>
              </a:rPr>
              <a:t>Nastech is one of the leading Global Certification and Training service providers for technical and management programs for educational institutions. We collaborate with educational institutes to understand their requirements and form a strategy in consultation with all stakeholders to fulfill those by skilling , reskilling and upskilling the students and faculties on new age skills and technologies. </a:t>
            </a:r>
            <a:endParaRPr b="0" lang="en-IN" sz="2400" spc="-1" strike="noStrike">
              <a:latin typeface="Arial"/>
            </a:endParaRPr>
          </a:p>
        </p:txBody>
      </p:sp>
      <p:sp>
        <p:nvSpPr>
          <p:cNvPr id="107"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08"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0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5CABE72-6B8A-4320-81B4-0F99BBAD5A18}"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981080" y="116640"/>
            <a:ext cx="7466760" cy="10792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rPr>
              <a:t>INTRODUCTION</a:t>
            </a:r>
            <a:br/>
            <a:endParaRPr b="0" lang="en-IN" sz="3200" spc="-1" strike="noStrike">
              <a:latin typeface="Arial"/>
            </a:endParaRPr>
          </a:p>
        </p:txBody>
      </p:sp>
      <p:sp>
        <p:nvSpPr>
          <p:cNvPr id="111" name="CustomShape 2"/>
          <p:cNvSpPr/>
          <p:nvPr/>
        </p:nvSpPr>
        <p:spPr>
          <a:xfrm>
            <a:off x="623520" y="914400"/>
            <a:ext cx="10944360" cy="5322240"/>
          </a:xfrm>
          <a:prstGeom prst="rect">
            <a:avLst/>
          </a:prstGeom>
          <a:noFill/>
          <a:ln>
            <a:noFill/>
          </a:ln>
        </p:spPr>
        <p:style>
          <a:lnRef idx="0"/>
          <a:fillRef idx="0"/>
          <a:effectRef idx="0"/>
          <a:fontRef idx="minor"/>
        </p:style>
        <p:txBody>
          <a:bodyPr lIns="90000" rIns="90000" tIns="45000" bIns="45000">
            <a:normAutofit/>
          </a:bodyPr>
          <a:p>
            <a:pPr algn="just">
              <a:lnSpc>
                <a:spcPct val="120000"/>
              </a:lnSpc>
              <a:spcBef>
                <a:spcPts val="1001"/>
              </a:spcBef>
            </a:pPr>
            <a:r>
              <a:rPr b="0" lang="en-IN" sz="2400" spc="-1" strike="noStrike">
                <a:solidFill>
                  <a:srgbClr val="000000"/>
                </a:solidFill>
                <a:latin typeface="Times New Roman"/>
              </a:rPr>
              <a:t>The proliferations of internet and communication technologies, especially the online social networks have rejuvenated how people interact and communicate with each other electronically. The applications such as Facebook, Twitter, Instagram and alike not only host the written and multimedia contents but also offer their users to express their feelings, emotions and sentiments about a topic, subject or an issue online. On one hand, this is great for users of social networking site to openly and freely contribute and respond to any topic online; on the other hand, it creates opportunities for people working in the health sector to get insight of what might be happening at mental state of someone who reacted to a topic in a specific manner.</a:t>
            </a:r>
            <a:endParaRPr b="0" lang="en-IN" sz="2400" spc="-1" strike="noStrike">
              <a:latin typeface="Arial"/>
            </a:endParaRPr>
          </a:p>
        </p:txBody>
      </p:sp>
      <p:sp>
        <p:nvSpPr>
          <p:cNvPr id="112"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1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14"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B6BEA70-BC88-4339-BB63-175033903255}"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135520" y="146160"/>
            <a:ext cx="7466760" cy="78588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1" lang="en-IN" sz="3200" spc="-1" strike="noStrike">
                <a:solidFill>
                  <a:srgbClr val="2f5597"/>
                </a:solidFill>
                <a:latin typeface="Times New Roman"/>
              </a:rPr>
              <a:t>Requirements</a:t>
            </a:r>
            <a:endParaRPr b="0" lang="en-IN" sz="3200" spc="-1" strike="noStrike">
              <a:latin typeface="Arial"/>
            </a:endParaRPr>
          </a:p>
        </p:txBody>
      </p:sp>
      <p:sp>
        <p:nvSpPr>
          <p:cNvPr id="116" name="CustomShape 2"/>
          <p:cNvSpPr/>
          <p:nvPr/>
        </p:nvSpPr>
        <p:spPr>
          <a:xfrm>
            <a:off x="359280" y="992160"/>
            <a:ext cx="11352600" cy="5244480"/>
          </a:xfrm>
          <a:prstGeom prst="rect">
            <a:avLst/>
          </a:prstGeom>
          <a:noFill/>
          <a:ln>
            <a:noFill/>
          </a:ln>
        </p:spPr>
        <p:style>
          <a:lnRef idx="0"/>
          <a:fillRef idx="0"/>
          <a:effectRef idx="0"/>
          <a:fontRef idx="minor"/>
        </p:style>
        <p:txBody>
          <a:bodyPr lIns="90000" rIns="90000" tIns="45000" bIns="45000">
            <a:normAutofit/>
          </a:bodyPr>
          <a:p>
            <a:pPr marL="355680" indent="-354960">
              <a:lnSpc>
                <a:spcPct val="150000"/>
              </a:lnSpc>
              <a:spcBef>
                <a:spcPts val="1001"/>
              </a:spcBef>
              <a:buClr>
                <a:srgbClr val="000000"/>
              </a:buClr>
              <a:buFont typeface="Wingdings" charset="2"/>
              <a:buChar char=""/>
            </a:pPr>
            <a:r>
              <a:rPr b="1" lang="en-IN" sz="2800" spc="-1" strike="noStrike">
                <a:solidFill>
                  <a:srgbClr val="000000"/>
                </a:solidFill>
                <a:latin typeface="Times New Roman"/>
              </a:rPr>
              <a:t>HARDWARE REQUIREMENTS:</a:t>
            </a:r>
            <a:endParaRPr b="0" lang="en-IN" sz="2800" spc="-1" strike="noStrike">
              <a:latin typeface="Arial"/>
            </a:endParaRPr>
          </a:p>
          <a:p>
            <a:pPr marL="355680" indent="-354960">
              <a:lnSpc>
                <a:spcPct val="150000"/>
              </a:lnSpc>
              <a:spcBef>
                <a:spcPts val="1001"/>
              </a:spcBef>
              <a:buClr>
                <a:srgbClr val="000000"/>
              </a:buClr>
              <a:buFont typeface="Wingdings" charset="2"/>
              <a:buChar char=""/>
            </a:pPr>
            <a:r>
              <a:rPr b="1" lang="en-IN" sz="1400" spc="-1" strike="noStrike">
                <a:solidFill>
                  <a:srgbClr val="000000"/>
                </a:solidFill>
                <a:latin typeface="Times New Roman"/>
              </a:rPr>
              <a:t>Processor</a:t>
            </a:r>
            <a:r>
              <a:rPr b="1" lang="en-IN" sz="1400" spc="-1" strike="noStrike">
                <a:solidFill>
                  <a:srgbClr val="000000"/>
                </a:solidFill>
                <a:latin typeface="Times New Roman"/>
              </a:rPr>
              <a:t>	</a:t>
            </a:r>
            <a:r>
              <a:rPr b="1" lang="en-IN" sz="1400" spc="-1" strike="noStrike">
                <a:solidFill>
                  <a:srgbClr val="000000"/>
                </a:solidFill>
                <a:latin typeface="Times New Roman"/>
              </a:rPr>
              <a:t>	</a:t>
            </a:r>
            <a:r>
              <a:rPr b="1" lang="en-IN" sz="1400" spc="-1" strike="noStrike">
                <a:solidFill>
                  <a:srgbClr val="000000"/>
                </a:solidFill>
                <a:latin typeface="Times New Roman"/>
              </a:rPr>
              <a:t>   :     Pentium 4 and above</a:t>
            </a:r>
            <a:endParaRPr b="0" lang="en-IN" sz="1400" spc="-1" strike="noStrike">
              <a:latin typeface="Arial"/>
            </a:endParaRPr>
          </a:p>
          <a:p>
            <a:pPr marL="501480" indent="-228240" algn="just">
              <a:lnSpc>
                <a:spcPct val="100000"/>
              </a:lnSpc>
              <a:spcBef>
                <a:spcPts val="1417"/>
              </a:spcBef>
            </a:pPr>
            <a:r>
              <a:rPr b="1" lang="en-IN" sz="1400" spc="-1" strike="noStrike">
                <a:solidFill>
                  <a:srgbClr val="000000"/>
                </a:solidFill>
                <a:latin typeface="Times New Roman"/>
              </a:rPr>
              <a:t>  </a:t>
            </a:r>
            <a:r>
              <a:rPr b="1" lang="en-IN" sz="1400" spc="-1" strike="noStrike">
                <a:solidFill>
                  <a:srgbClr val="000000"/>
                </a:solidFill>
                <a:latin typeface="Times New Roman"/>
              </a:rPr>
              <a:t>Processor Speed     :     2.4 GHz</a:t>
            </a:r>
            <a:endParaRPr b="0" lang="en-IN" sz="1400" spc="-1" strike="noStrike">
              <a:latin typeface="Arial"/>
            </a:endParaRPr>
          </a:p>
          <a:p>
            <a:pPr marL="501480" indent="-228240" algn="just">
              <a:lnSpc>
                <a:spcPct val="100000"/>
              </a:lnSpc>
              <a:spcBef>
                <a:spcPts val="1417"/>
              </a:spcBef>
            </a:pPr>
            <a:r>
              <a:rPr b="1" lang="en-IN" sz="1400" spc="-1" strike="noStrike">
                <a:solidFill>
                  <a:srgbClr val="000000"/>
                </a:solidFill>
                <a:latin typeface="Times New Roman"/>
              </a:rPr>
              <a:t>  </a:t>
            </a:r>
            <a:r>
              <a:rPr b="1" lang="en-IN" sz="1400" spc="-1" strike="noStrike">
                <a:solidFill>
                  <a:srgbClr val="000000"/>
                </a:solidFill>
                <a:latin typeface="Times New Roman"/>
              </a:rPr>
              <a:t>RAM                       :      1GB</a:t>
            </a:r>
            <a:endParaRPr b="0" lang="en-IN" sz="1400" spc="-1" strike="noStrike">
              <a:latin typeface="Arial"/>
            </a:endParaRPr>
          </a:p>
          <a:p>
            <a:pPr marL="501480" indent="-228240" algn="just">
              <a:lnSpc>
                <a:spcPct val="100000"/>
              </a:lnSpc>
              <a:spcBef>
                <a:spcPts val="1417"/>
              </a:spcBef>
            </a:pPr>
            <a:r>
              <a:rPr b="1" lang="en-IN" sz="1400" spc="-1" strike="noStrike">
                <a:solidFill>
                  <a:srgbClr val="000000"/>
                </a:solidFill>
                <a:latin typeface="Times New Roman"/>
              </a:rPr>
              <a:t>  </a:t>
            </a:r>
            <a:r>
              <a:rPr b="1" lang="en-IN" sz="1400" spc="-1" strike="noStrike">
                <a:solidFill>
                  <a:srgbClr val="000000"/>
                </a:solidFill>
                <a:latin typeface="Times New Roman"/>
              </a:rPr>
              <a:t>Storage Space        :      40GB</a:t>
            </a:r>
            <a:endParaRPr b="0" lang="en-IN" sz="1400" spc="-1" strike="noStrike">
              <a:latin typeface="Arial"/>
            </a:endParaRPr>
          </a:p>
          <a:p>
            <a:pPr marL="501480" indent="-228240" algn="just">
              <a:lnSpc>
                <a:spcPct val="100000"/>
              </a:lnSpc>
              <a:spcBef>
                <a:spcPts val="1417"/>
              </a:spcBef>
            </a:pPr>
            <a:r>
              <a:rPr b="1" lang="en-IN" sz="1400" spc="-1" strike="noStrike">
                <a:solidFill>
                  <a:srgbClr val="000000"/>
                </a:solidFill>
                <a:latin typeface="Times New Roman"/>
              </a:rPr>
              <a:t>  </a:t>
            </a:r>
            <a:r>
              <a:rPr b="1" lang="en-IN" sz="1400" spc="-1" strike="noStrike">
                <a:solidFill>
                  <a:srgbClr val="000000"/>
                </a:solidFill>
                <a:latin typeface="Times New Roman"/>
              </a:rPr>
              <a:t>Monitor                  :      1024x768 or 1280x1024</a:t>
            </a:r>
            <a:endParaRPr b="0" lang="en-IN" sz="1400" spc="-1" strike="noStrike">
              <a:latin typeface="Arial"/>
            </a:endParaRPr>
          </a:p>
          <a:p>
            <a:pPr marL="355680" indent="-354960">
              <a:lnSpc>
                <a:spcPct val="150000"/>
              </a:lnSpc>
              <a:spcBef>
                <a:spcPts val="1001"/>
              </a:spcBef>
              <a:buClr>
                <a:srgbClr val="000000"/>
              </a:buClr>
              <a:buFont typeface="Wingdings" charset="2"/>
              <a:buChar char=""/>
            </a:pPr>
            <a:r>
              <a:rPr b="1" lang="en-IN" sz="2800" spc="-1" strike="noStrike">
                <a:solidFill>
                  <a:srgbClr val="000000"/>
                </a:solidFill>
                <a:latin typeface="Times New Roman"/>
              </a:rPr>
              <a:t>SOFTWARE REQUIREMENTS:</a:t>
            </a:r>
            <a:endParaRPr b="0" lang="en-IN" sz="2800" spc="-1" strike="noStrike">
              <a:latin typeface="Arial"/>
            </a:endParaRPr>
          </a:p>
          <a:p>
            <a:pPr marL="457200" indent="-228240" algn="just">
              <a:lnSpc>
                <a:spcPct val="100000"/>
              </a:lnSpc>
              <a:spcBef>
                <a:spcPts val="1417"/>
              </a:spcBef>
            </a:pPr>
            <a:r>
              <a:rPr b="1" lang="en-IN" sz="1400" spc="-1" strike="noStrike">
                <a:solidFill>
                  <a:srgbClr val="000000"/>
                </a:solidFill>
                <a:latin typeface="Times New Roman"/>
              </a:rPr>
              <a:t>IDE                            :      Jupyter Notebook/Google Colab</a:t>
            </a:r>
            <a:endParaRPr b="0" lang="en-IN" sz="1400" spc="-1" strike="noStrike">
              <a:latin typeface="Arial"/>
            </a:endParaRPr>
          </a:p>
          <a:p>
            <a:pPr marL="457200" indent="-228240" algn="just">
              <a:lnSpc>
                <a:spcPct val="100000"/>
              </a:lnSpc>
              <a:spcBef>
                <a:spcPts val="1417"/>
              </a:spcBef>
            </a:pPr>
            <a:r>
              <a:rPr b="1" lang="en-IN" sz="1400" spc="-1" strike="noStrike">
                <a:solidFill>
                  <a:srgbClr val="000000"/>
                </a:solidFill>
                <a:latin typeface="Times New Roman"/>
              </a:rPr>
              <a:t>Interpreter                :      Python 3</a:t>
            </a:r>
            <a:endParaRPr b="0" lang="en-IN" sz="1400" spc="-1" strike="noStrike">
              <a:latin typeface="Arial"/>
            </a:endParaRPr>
          </a:p>
        </p:txBody>
      </p:sp>
      <p:sp>
        <p:nvSpPr>
          <p:cNvPr id="117" name="CustomShape 3"/>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18"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19"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B5DED0D-5D1A-4813-8C83-D4628439E055}" type="slidenum">
              <a:rPr b="1" lang="en-IN" sz="1200" spc="-1" strike="noStrike">
                <a:solidFill>
                  <a:srgbClr val="2b5ff3"/>
                </a:solidFill>
                <a:latin typeface="Calibri"/>
              </a:rPr>
              <a:t>&lt;number&gt;</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13644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rPr>
              <a:t>System Design</a:t>
            </a:r>
            <a:br/>
            <a:endParaRPr b="0" lang="en-IN" sz="3200" spc="-1" strike="noStrike">
              <a:latin typeface="Arial"/>
            </a:endParaRPr>
          </a:p>
        </p:txBody>
      </p:sp>
      <p:sp>
        <p:nvSpPr>
          <p:cNvPr id="121"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2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23" name="CustomShape 4"/>
          <p:cNvSpPr/>
          <p:nvPr/>
        </p:nvSpPr>
        <p:spPr>
          <a:xfrm>
            <a:off x="515520" y="992160"/>
            <a:ext cx="11160360" cy="5172480"/>
          </a:xfrm>
          <a:prstGeom prst="rect">
            <a:avLst/>
          </a:prstGeom>
          <a:noFill/>
          <a:ln>
            <a:noFill/>
          </a:ln>
        </p:spPr>
        <p:style>
          <a:lnRef idx="0"/>
          <a:fillRef idx="0"/>
          <a:effectRef idx="0"/>
          <a:fontRef idx="minor"/>
        </p:style>
      </p:sp>
      <p:sp>
        <p:nvSpPr>
          <p:cNvPr id="124"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692F020-9E30-48E8-A51A-5FABA7C3EA13}" type="slidenum">
              <a:rPr b="1" lang="en-IN" sz="1200" spc="-1" strike="noStrike">
                <a:solidFill>
                  <a:srgbClr val="2b5ff3"/>
                </a:solidFill>
                <a:latin typeface="Calibri"/>
              </a:rPr>
              <a:t>&lt;number&gt;</a:t>
            </a:fld>
            <a:endParaRPr b="0" lang="en-IN" sz="1200" spc="-1" strike="noStrike">
              <a:latin typeface="Arial"/>
            </a:endParaRPr>
          </a:p>
        </p:txBody>
      </p:sp>
      <p:pic>
        <p:nvPicPr>
          <p:cNvPr id="125" name="" descr=""/>
          <p:cNvPicPr/>
          <p:nvPr/>
        </p:nvPicPr>
        <p:blipFill>
          <a:blip r:embed="rId1"/>
          <a:stretch/>
        </p:blipFill>
        <p:spPr>
          <a:xfrm>
            <a:off x="3677040" y="1134360"/>
            <a:ext cx="5394600" cy="4751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13644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rPr>
              <a:t>Implementation / Coding</a:t>
            </a:r>
            <a:endParaRPr b="0" lang="en-IN" sz="3200" spc="-1" strike="noStrike">
              <a:latin typeface="Arial"/>
            </a:endParaRPr>
          </a:p>
        </p:txBody>
      </p:sp>
      <p:sp>
        <p:nvSpPr>
          <p:cNvPr id="127"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2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29" name="CustomShape 4"/>
          <p:cNvSpPr/>
          <p:nvPr/>
        </p:nvSpPr>
        <p:spPr>
          <a:xfrm>
            <a:off x="479520" y="992160"/>
            <a:ext cx="11232360" cy="5172480"/>
          </a:xfrm>
          <a:prstGeom prst="rect">
            <a:avLst/>
          </a:prstGeom>
          <a:noFill/>
          <a:ln>
            <a:noFill/>
          </a:ln>
        </p:spPr>
        <p:style>
          <a:lnRef idx="0"/>
          <a:fillRef idx="0"/>
          <a:effectRef idx="0"/>
          <a:fontRef idx="minor"/>
        </p:style>
      </p:sp>
      <p:sp>
        <p:nvSpPr>
          <p:cNvPr id="130"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C5744E8-78DB-433E-A8F5-5F132B6017AD}" type="slidenum">
              <a:rPr b="1" lang="en-IN" sz="1200" spc="-1" strike="noStrike">
                <a:solidFill>
                  <a:srgbClr val="2b5ff3"/>
                </a:solidFill>
                <a:latin typeface="Calibri"/>
              </a:rPr>
              <a:t>&lt;number&gt;</a:t>
            </a:fld>
            <a:endParaRPr b="0" lang="en-IN" sz="1200" spc="-1" strike="noStrike">
              <a:latin typeface="Arial"/>
            </a:endParaRPr>
          </a:p>
        </p:txBody>
      </p:sp>
      <p:pic>
        <p:nvPicPr>
          <p:cNvPr id="131" name="" descr=""/>
          <p:cNvPicPr/>
          <p:nvPr/>
        </p:nvPicPr>
        <p:blipFill>
          <a:blip r:embed="rId1"/>
          <a:stretch/>
        </p:blipFill>
        <p:spPr>
          <a:xfrm>
            <a:off x="432000" y="1368000"/>
            <a:ext cx="5399640" cy="4319640"/>
          </a:xfrm>
          <a:prstGeom prst="rect">
            <a:avLst/>
          </a:prstGeom>
          <a:ln>
            <a:noFill/>
          </a:ln>
        </p:spPr>
      </p:pic>
      <p:pic>
        <p:nvPicPr>
          <p:cNvPr id="132" name="" descr=""/>
          <p:cNvPicPr/>
          <p:nvPr/>
        </p:nvPicPr>
        <p:blipFill>
          <a:blip r:embed="rId2"/>
          <a:stretch/>
        </p:blipFill>
        <p:spPr>
          <a:xfrm>
            <a:off x="6048000" y="1368000"/>
            <a:ext cx="5759640" cy="4319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136440"/>
            <a:ext cx="10514880" cy="69336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IN" sz="3200" spc="-1" strike="noStrike">
                <a:solidFill>
                  <a:srgbClr val="2f5597"/>
                </a:solidFill>
                <a:latin typeface="Times New Roman"/>
              </a:rPr>
              <a:t>Implementation / Coding</a:t>
            </a:r>
            <a:endParaRPr b="0" lang="en-IN" sz="3200" spc="-1" strike="noStrike">
              <a:latin typeface="Arial"/>
            </a:endParaRPr>
          </a:p>
        </p:txBody>
      </p:sp>
      <p:sp>
        <p:nvSpPr>
          <p:cNvPr id="134" name="CustomShape 2"/>
          <p:cNvSpPr/>
          <p:nvPr/>
        </p:nvSpPr>
        <p:spPr>
          <a:xfrm>
            <a:off x="838080" y="6356520"/>
            <a:ext cx="31996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Arial"/>
            </a:endParaRPr>
          </a:p>
        </p:txBody>
      </p:sp>
      <p:sp>
        <p:nvSpPr>
          <p:cNvPr id="135"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Arial"/>
            </a:endParaRPr>
          </a:p>
        </p:txBody>
      </p:sp>
      <p:sp>
        <p:nvSpPr>
          <p:cNvPr id="136" name="CustomShape 4"/>
          <p:cNvSpPr/>
          <p:nvPr/>
        </p:nvSpPr>
        <p:spPr>
          <a:xfrm>
            <a:off x="479520" y="992160"/>
            <a:ext cx="11232360" cy="5172480"/>
          </a:xfrm>
          <a:prstGeom prst="rect">
            <a:avLst/>
          </a:prstGeom>
          <a:noFill/>
          <a:ln>
            <a:noFill/>
          </a:ln>
        </p:spPr>
        <p:style>
          <a:lnRef idx="0"/>
          <a:fillRef idx="0"/>
          <a:effectRef idx="0"/>
          <a:fontRef idx="minor"/>
        </p:style>
      </p:sp>
      <p:sp>
        <p:nvSpPr>
          <p:cNvPr id="137"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7BC08B3-E665-4C27-AC7A-C54F0B46010E}" type="slidenum">
              <a:rPr b="1" lang="en-IN" sz="1200" spc="-1" strike="noStrike">
                <a:solidFill>
                  <a:srgbClr val="2b5ff3"/>
                </a:solidFill>
                <a:latin typeface="Calibri"/>
              </a:rPr>
              <a:t>&lt;number&gt;</a:t>
            </a:fld>
            <a:endParaRPr b="0" lang="en-IN" sz="1200" spc="-1" strike="noStrike">
              <a:latin typeface="Arial"/>
            </a:endParaRPr>
          </a:p>
        </p:txBody>
      </p:sp>
      <p:pic>
        <p:nvPicPr>
          <p:cNvPr id="138" name="" descr=""/>
          <p:cNvPicPr/>
          <p:nvPr/>
        </p:nvPicPr>
        <p:blipFill>
          <a:blip r:embed="rId1"/>
          <a:stretch/>
        </p:blipFill>
        <p:spPr>
          <a:xfrm>
            <a:off x="1440000" y="1368000"/>
            <a:ext cx="9790200" cy="4103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2965</TotalTime>
  <Application>Trio_Office/6.2.8.2$Windows_x86 LibreOffice_project/</Application>
  <Words>737</Words>
  <Paragraphs>184</Paragraphs>
  <Company>DARSHAN SATHYA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2015-10-29T14:36:38Z</dcterms:created>
  <dc:creator>DARSHAN SATHYA</dc:creator>
  <dc:description/>
  <dc:language>en-IN</dc:language>
  <cp:lastModifiedBy/>
  <dcterms:modified xsi:type="dcterms:W3CDTF">2022-01-11T14:22:59Z</dcterms:modified>
  <cp:revision>284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