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notesMasterIdLst>
    <p:notesMasterId r:id="rId78"/>
  </p:notesMasterIdLst>
  <p:sldIdLst>
    <p:sldId id="256" r:id="rId2"/>
    <p:sldId id="291" r:id="rId3"/>
    <p:sldId id="258" r:id="rId4"/>
    <p:sldId id="259" r:id="rId5"/>
    <p:sldId id="257" r:id="rId6"/>
    <p:sldId id="260" r:id="rId7"/>
    <p:sldId id="324" r:id="rId8"/>
    <p:sldId id="325" r:id="rId9"/>
    <p:sldId id="326" r:id="rId10"/>
    <p:sldId id="327" r:id="rId11"/>
    <p:sldId id="328" r:id="rId12"/>
    <p:sldId id="329" r:id="rId13"/>
    <p:sldId id="330" r:id="rId14"/>
    <p:sldId id="338" r:id="rId15"/>
    <p:sldId id="264" r:id="rId16"/>
    <p:sldId id="268" r:id="rId17"/>
    <p:sldId id="308" r:id="rId18"/>
    <p:sldId id="309" r:id="rId19"/>
    <p:sldId id="310" r:id="rId20"/>
    <p:sldId id="358" r:id="rId21"/>
    <p:sldId id="339" r:id="rId22"/>
    <p:sldId id="277" r:id="rId23"/>
    <p:sldId id="296" r:id="rId24"/>
    <p:sldId id="336" r:id="rId25"/>
    <p:sldId id="331" r:id="rId26"/>
    <p:sldId id="332" r:id="rId27"/>
    <p:sldId id="333" r:id="rId28"/>
    <p:sldId id="314" r:id="rId29"/>
    <p:sldId id="295" r:id="rId30"/>
    <p:sldId id="315" r:id="rId31"/>
    <p:sldId id="343" r:id="rId32"/>
    <p:sldId id="335" r:id="rId33"/>
    <p:sldId id="334" r:id="rId34"/>
    <p:sldId id="341" r:id="rId35"/>
    <p:sldId id="340" r:id="rId36"/>
    <p:sldId id="355" r:id="rId37"/>
    <p:sldId id="356" r:id="rId38"/>
    <p:sldId id="357" r:id="rId39"/>
    <p:sldId id="342" r:id="rId40"/>
    <p:sldId id="271" r:id="rId41"/>
    <p:sldId id="322" r:id="rId42"/>
    <p:sldId id="318" r:id="rId43"/>
    <p:sldId id="337" r:id="rId44"/>
    <p:sldId id="266" r:id="rId45"/>
    <p:sldId id="300" r:id="rId46"/>
    <p:sldId id="354" r:id="rId47"/>
    <p:sldId id="353" r:id="rId48"/>
    <p:sldId id="344" r:id="rId49"/>
    <p:sldId id="278" r:id="rId50"/>
    <p:sldId id="280" r:id="rId51"/>
    <p:sldId id="345" r:id="rId52"/>
    <p:sldId id="346" r:id="rId53"/>
    <p:sldId id="359" r:id="rId54"/>
    <p:sldId id="348" r:id="rId55"/>
    <p:sldId id="349" r:id="rId56"/>
    <p:sldId id="352" r:id="rId57"/>
    <p:sldId id="351" r:id="rId58"/>
    <p:sldId id="350" r:id="rId59"/>
    <p:sldId id="360" r:id="rId60"/>
    <p:sldId id="272" r:id="rId61"/>
    <p:sldId id="275" r:id="rId62"/>
    <p:sldId id="276" r:id="rId63"/>
    <p:sldId id="273" r:id="rId64"/>
    <p:sldId id="274" r:id="rId65"/>
    <p:sldId id="301" r:id="rId66"/>
    <p:sldId id="302" r:id="rId67"/>
    <p:sldId id="305" r:id="rId68"/>
    <p:sldId id="306" r:id="rId69"/>
    <p:sldId id="303" r:id="rId70"/>
    <p:sldId id="304" r:id="rId71"/>
    <p:sldId id="288" r:id="rId72"/>
    <p:sldId id="289" r:id="rId73"/>
    <p:sldId id="307" r:id="rId74"/>
    <p:sldId id="290" r:id="rId75"/>
    <p:sldId id="285" r:id="rId76"/>
    <p:sldId id="287"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DE9A53-928B-4684-9E3C-1C5D13CF98B0}">
          <p14:sldIdLst>
            <p14:sldId id="256"/>
            <p14:sldId id="291"/>
            <p14:sldId id="258"/>
            <p14:sldId id="259"/>
            <p14:sldId id="257"/>
            <p14:sldId id="260"/>
            <p14:sldId id="324"/>
            <p14:sldId id="325"/>
            <p14:sldId id="326"/>
            <p14:sldId id="327"/>
            <p14:sldId id="328"/>
            <p14:sldId id="329"/>
            <p14:sldId id="330"/>
            <p14:sldId id="338"/>
            <p14:sldId id="264"/>
            <p14:sldId id="268"/>
            <p14:sldId id="308"/>
            <p14:sldId id="309"/>
            <p14:sldId id="310"/>
            <p14:sldId id="358"/>
            <p14:sldId id="339"/>
            <p14:sldId id="277"/>
            <p14:sldId id="296"/>
            <p14:sldId id="336"/>
            <p14:sldId id="331"/>
            <p14:sldId id="332"/>
            <p14:sldId id="333"/>
            <p14:sldId id="314"/>
            <p14:sldId id="295"/>
            <p14:sldId id="315"/>
            <p14:sldId id="343"/>
            <p14:sldId id="335"/>
            <p14:sldId id="334"/>
            <p14:sldId id="341"/>
            <p14:sldId id="340"/>
            <p14:sldId id="355"/>
            <p14:sldId id="356"/>
            <p14:sldId id="357"/>
            <p14:sldId id="342"/>
            <p14:sldId id="271"/>
            <p14:sldId id="322"/>
            <p14:sldId id="318"/>
            <p14:sldId id="337"/>
            <p14:sldId id="266"/>
            <p14:sldId id="300"/>
            <p14:sldId id="354"/>
            <p14:sldId id="353"/>
            <p14:sldId id="344"/>
            <p14:sldId id="278"/>
            <p14:sldId id="280"/>
            <p14:sldId id="345"/>
            <p14:sldId id="346"/>
            <p14:sldId id="359"/>
            <p14:sldId id="348"/>
            <p14:sldId id="349"/>
            <p14:sldId id="352"/>
            <p14:sldId id="351"/>
            <p14:sldId id="350"/>
            <p14:sldId id="360"/>
            <p14:sldId id="272"/>
            <p14:sldId id="275"/>
            <p14:sldId id="276"/>
            <p14:sldId id="273"/>
            <p14:sldId id="274"/>
            <p14:sldId id="301"/>
            <p14:sldId id="302"/>
            <p14:sldId id="305"/>
            <p14:sldId id="306"/>
            <p14:sldId id="303"/>
            <p14:sldId id="304"/>
            <p14:sldId id="288"/>
            <p14:sldId id="289"/>
            <p14:sldId id="307"/>
            <p14:sldId id="290"/>
            <p14:sldId id="285"/>
            <p14:sldId id="287"/>
          </p14:sldIdLst>
        </p14:section>
        <p14:section name="Untitled Section" id="{57305CFD-E19F-448B-9ADB-8875F2B0FCC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79117" autoAdjust="0"/>
  </p:normalViewPr>
  <p:slideViewPr>
    <p:cSldViewPr snapToGrid="0">
      <p:cViewPr varScale="1">
        <p:scale>
          <a:sx n="62" d="100"/>
          <a:sy n="6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D83DE-7D55-4B93-A2AC-15E71432CC8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EE49F3B-A12E-4CDC-A0D1-1F84797B4FD7}">
      <dgm:prSet phldrT="[Text]"/>
      <dgm:spPr/>
      <dgm:t>
        <a:bodyPr/>
        <a:lstStyle/>
        <a:p>
          <a:r>
            <a:rPr lang="en-US" smtClean="0"/>
            <a:t>Opinionated</a:t>
          </a:r>
          <a:endParaRPr lang="en-US"/>
        </a:p>
      </dgm:t>
    </dgm:pt>
    <dgm:pt modelId="{95952C50-9F79-4C40-8E39-A06DC9EE9958}" type="parTrans" cxnId="{AF51AFA1-2C9D-42D2-BDD5-11EEF8682A72}">
      <dgm:prSet/>
      <dgm:spPr/>
      <dgm:t>
        <a:bodyPr/>
        <a:lstStyle/>
        <a:p>
          <a:endParaRPr lang="en-US"/>
        </a:p>
      </dgm:t>
    </dgm:pt>
    <dgm:pt modelId="{1A6872AF-FC23-41D0-A7FF-AE4ADD6BACE4}" type="sibTrans" cxnId="{AF51AFA1-2C9D-42D2-BDD5-11EEF8682A72}">
      <dgm:prSet/>
      <dgm:spPr/>
      <dgm:t>
        <a:bodyPr/>
        <a:lstStyle/>
        <a:p>
          <a:endParaRPr lang="en-US"/>
        </a:p>
      </dgm:t>
    </dgm:pt>
    <dgm:pt modelId="{BABEEA3F-AAD8-4146-9B17-18BEB8946F6E}">
      <dgm:prSet/>
      <dgm:spPr/>
      <dgm:t>
        <a:bodyPr/>
        <a:lstStyle/>
        <a:p>
          <a:r>
            <a:rPr lang="en-US" smtClean="0"/>
            <a:t>Comprehensive</a:t>
          </a:r>
          <a:endParaRPr lang="en-US" dirty="0" smtClean="0"/>
        </a:p>
      </dgm:t>
    </dgm:pt>
    <dgm:pt modelId="{C10638B5-B23C-423B-8CF6-9990CF6D5804}" type="parTrans" cxnId="{148DF7B6-7BC5-4BA3-B57F-013DE057AFE7}">
      <dgm:prSet/>
      <dgm:spPr/>
      <dgm:t>
        <a:bodyPr/>
        <a:lstStyle/>
        <a:p>
          <a:endParaRPr lang="en-US"/>
        </a:p>
      </dgm:t>
    </dgm:pt>
    <dgm:pt modelId="{78FC1783-CD18-436D-9B82-26126BDC8577}" type="sibTrans" cxnId="{148DF7B6-7BC5-4BA3-B57F-013DE057AFE7}">
      <dgm:prSet/>
      <dgm:spPr/>
      <dgm:t>
        <a:bodyPr/>
        <a:lstStyle/>
        <a:p>
          <a:endParaRPr lang="en-US"/>
        </a:p>
      </dgm:t>
    </dgm:pt>
    <dgm:pt modelId="{096D8D12-32F4-438D-BD49-91B84C85F5C9}">
      <dgm:prSet/>
      <dgm:spPr/>
      <dgm:t>
        <a:bodyPr/>
        <a:lstStyle/>
        <a:p>
          <a:r>
            <a:rPr lang="en-US" smtClean="0"/>
            <a:t>Open Source</a:t>
          </a:r>
          <a:endParaRPr lang="en-US" dirty="0" smtClean="0"/>
        </a:p>
      </dgm:t>
    </dgm:pt>
    <dgm:pt modelId="{9405070D-1F40-4478-8ADA-389B7B40C25C}" type="parTrans" cxnId="{EC7716BA-4392-4EB2-8831-8B95DD725178}">
      <dgm:prSet/>
      <dgm:spPr/>
      <dgm:t>
        <a:bodyPr/>
        <a:lstStyle/>
        <a:p>
          <a:endParaRPr lang="en-US"/>
        </a:p>
      </dgm:t>
    </dgm:pt>
    <dgm:pt modelId="{A9415A15-7A89-4037-A734-95FC09AD0F11}" type="sibTrans" cxnId="{EC7716BA-4392-4EB2-8831-8B95DD725178}">
      <dgm:prSet/>
      <dgm:spPr/>
      <dgm:t>
        <a:bodyPr/>
        <a:lstStyle/>
        <a:p>
          <a:endParaRPr lang="en-US"/>
        </a:p>
      </dgm:t>
    </dgm:pt>
    <dgm:pt modelId="{AE8B9998-2CB2-44C1-B26B-924E5BE2D507}" type="pres">
      <dgm:prSet presAssocID="{940D83DE-7D55-4B93-A2AC-15E71432CC8C}" presName="diagram" presStyleCnt="0">
        <dgm:presLayoutVars>
          <dgm:dir/>
          <dgm:resizeHandles val="exact"/>
        </dgm:presLayoutVars>
      </dgm:prSet>
      <dgm:spPr/>
      <dgm:t>
        <a:bodyPr/>
        <a:lstStyle/>
        <a:p>
          <a:endParaRPr lang="en-US"/>
        </a:p>
      </dgm:t>
    </dgm:pt>
    <dgm:pt modelId="{FA1AA428-11A1-48C8-BD56-C5E24AD847F2}" type="pres">
      <dgm:prSet presAssocID="{DEE49F3B-A12E-4CDC-A0D1-1F84797B4FD7}" presName="node" presStyleLbl="node1" presStyleIdx="0" presStyleCnt="3">
        <dgm:presLayoutVars>
          <dgm:bulletEnabled val="1"/>
        </dgm:presLayoutVars>
      </dgm:prSet>
      <dgm:spPr/>
      <dgm:t>
        <a:bodyPr/>
        <a:lstStyle/>
        <a:p>
          <a:endParaRPr lang="en-US"/>
        </a:p>
      </dgm:t>
    </dgm:pt>
    <dgm:pt modelId="{0B555802-89C3-477A-A9F3-7FB33CDD3E10}" type="pres">
      <dgm:prSet presAssocID="{1A6872AF-FC23-41D0-A7FF-AE4ADD6BACE4}" presName="sibTrans" presStyleCnt="0"/>
      <dgm:spPr/>
    </dgm:pt>
    <dgm:pt modelId="{E3185027-94B6-4BCE-B2F6-E309319D7258}" type="pres">
      <dgm:prSet presAssocID="{BABEEA3F-AAD8-4146-9B17-18BEB8946F6E}" presName="node" presStyleLbl="node1" presStyleIdx="1" presStyleCnt="3">
        <dgm:presLayoutVars>
          <dgm:bulletEnabled val="1"/>
        </dgm:presLayoutVars>
      </dgm:prSet>
      <dgm:spPr/>
      <dgm:t>
        <a:bodyPr/>
        <a:lstStyle/>
        <a:p>
          <a:endParaRPr lang="en-US"/>
        </a:p>
      </dgm:t>
    </dgm:pt>
    <dgm:pt modelId="{12C2AB78-D818-4C86-9481-9E0366908E2B}" type="pres">
      <dgm:prSet presAssocID="{78FC1783-CD18-436D-9B82-26126BDC8577}" presName="sibTrans" presStyleCnt="0"/>
      <dgm:spPr/>
    </dgm:pt>
    <dgm:pt modelId="{C6B35550-022C-4021-BF0E-F7A92E1343E7}" type="pres">
      <dgm:prSet presAssocID="{096D8D12-32F4-438D-BD49-91B84C85F5C9}" presName="node" presStyleLbl="node1" presStyleIdx="2" presStyleCnt="3">
        <dgm:presLayoutVars>
          <dgm:bulletEnabled val="1"/>
        </dgm:presLayoutVars>
      </dgm:prSet>
      <dgm:spPr/>
      <dgm:t>
        <a:bodyPr/>
        <a:lstStyle/>
        <a:p>
          <a:endParaRPr lang="en-US"/>
        </a:p>
      </dgm:t>
    </dgm:pt>
  </dgm:ptLst>
  <dgm:cxnLst>
    <dgm:cxn modelId="{699A1FB3-9A6E-48EF-8AA2-43D7987CA6E0}" type="presOf" srcId="{BABEEA3F-AAD8-4146-9B17-18BEB8946F6E}" destId="{E3185027-94B6-4BCE-B2F6-E309319D7258}" srcOrd="0" destOrd="0" presId="urn:microsoft.com/office/officeart/2005/8/layout/default"/>
    <dgm:cxn modelId="{148DF7B6-7BC5-4BA3-B57F-013DE057AFE7}" srcId="{940D83DE-7D55-4B93-A2AC-15E71432CC8C}" destId="{BABEEA3F-AAD8-4146-9B17-18BEB8946F6E}" srcOrd="1" destOrd="0" parTransId="{C10638B5-B23C-423B-8CF6-9990CF6D5804}" sibTransId="{78FC1783-CD18-436D-9B82-26126BDC8577}"/>
    <dgm:cxn modelId="{9C736055-2CDB-47A9-99B6-4531975AE5E4}" type="presOf" srcId="{940D83DE-7D55-4B93-A2AC-15E71432CC8C}" destId="{AE8B9998-2CB2-44C1-B26B-924E5BE2D507}" srcOrd="0" destOrd="0" presId="urn:microsoft.com/office/officeart/2005/8/layout/default"/>
    <dgm:cxn modelId="{3CE0CFC0-98A2-4BB9-A1B2-3D4C0F5DA9E9}" type="presOf" srcId="{096D8D12-32F4-438D-BD49-91B84C85F5C9}" destId="{C6B35550-022C-4021-BF0E-F7A92E1343E7}" srcOrd="0" destOrd="0" presId="urn:microsoft.com/office/officeart/2005/8/layout/default"/>
    <dgm:cxn modelId="{FDE01CC7-53A1-4F2E-8424-5C4E64A6E84F}" type="presOf" srcId="{DEE49F3B-A12E-4CDC-A0D1-1F84797B4FD7}" destId="{FA1AA428-11A1-48C8-BD56-C5E24AD847F2}" srcOrd="0" destOrd="0" presId="urn:microsoft.com/office/officeart/2005/8/layout/default"/>
    <dgm:cxn modelId="{AF51AFA1-2C9D-42D2-BDD5-11EEF8682A72}" srcId="{940D83DE-7D55-4B93-A2AC-15E71432CC8C}" destId="{DEE49F3B-A12E-4CDC-A0D1-1F84797B4FD7}" srcOrd="0" destOrd="0" parTransId="{95952C50-9F79-4C40-8E39-A06DC9EE9958}" sibTransId="{1A6872AF-FC23-41D0-A7FF-AE4ADD6BACE4}"/>
    <dgm:cxn modelId="{EC7716BA-4392-4EB2-8831-8B95DD725178}" srcId="{940D83DE-7D55-4B93-A2AC-15E71432CC8C}" destId="{096D8D12-32F4-438D-BD49-91B84C85F5C9}" srcOrd="2" destOrd="0" parTransId="{9405070D-1F40-4478-8ADA-389B7B40C25C}" sibTransId="{A9415A15-7A89-4037-A734-95FC09AD0F11}"/>
    <dgm:cxn modelId="{6B4C850B-E6C8-45B8-8B35-70D743D88B34}" type="presParOf" srcId="{AE8B9998-2CB2-44C1-B26B-924E5BE2D507}" destId="{FA1AA428-11A1-48C8-BD56-C5E24AD847F2}" srcOrd="0" destOrd="0" presId="urn:microsoft.com/office/officeart/2005/8/layout/default"/>
    <dgm:cxn modelId="{EB9BEE47-467E-4835-8777-8D27EF497440}" type="presParOf" srcId="{AE8B9998-2CB2-44C1-B26B-924E5BE2D507}" destId="{0B555802-89C3-477A-A9F3-7FB33CDD3E10}" srcOrd="1" destOrd="0" presId="urn:microsoft.com/office/officeart/2005/8/layout/default"/>
    <dgm:cxn modelId="{AA34AF2C-9AC5-4554-800C-1F29668AC4EB}" type="presParOf" srcId="{AE8B9998-2CB2-44C1-B26B-924E5BE2D507}" destId="{E3185027-94B6-4BCE-B2F6-E309319D7258}" srcOrd="2" destOrd="0" presId="urn:microsoft.com/office/officeart/2005/8/layout/default"/>
    <dgm:cxn modelId="{C4FB59E4-6877-4498-B571-62821A696EC4}" type="presParOf" srcId="{AE8B9998-2CB2-44C1-B26B-924E5BE2D507}" destId="{12C2AB78-D818-4C86-9481-9E0366908E2B}" srcOrd="3" destOrd="0" presId="urn:microsoft.com/office/officeart/2005/8/layout/default"/>
    <dgm:cxn modelId="{96F7225C-3E1D-4F3C-A97F-892EB10C26A9}" type="presParOf" srcId="{AE8B9998-2CB2-44C1-B26B-924E5BE2D507}" destId="{C6B35550-022C-4021-BF0E-F7A92E1343E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03841-6EDA-45D9-827A-8F2C0441EE49}" type="doc">
      <dgm:prSet loTypeId="urn:microsoft.com/office/officeart/2005/8/layout/process1" loCatId="process" qsTypeId="urn:microsoft.com/office/officeart/2005/8/quickstyle/simple1" qsCatId="simple" csTypeId="urn:microsoft.com/office/officeart/2005/8/colors/colorful1" csCatId="colorful" phldr="1"/>
      <dgm:spPr/>
    </dgm:pt>
    <dgm:pt modelId="{B25C5E94-3CF2-4D2B-9DDA-5DC847A4B7D4}">
      <dgm:prSet phldrT="[Text]"/>
      <dgm:spPr/>
      <dgm:t>
        <a:bodyPr/>
        <a:lstStyle/>
        <a:p>
          <a:r>
            <a:rPr lang="en-US" dirty="0" smtClean="0"/>
            <a:t>HTML received</a:t>
          </a:r>
          <a:endParaRPr lang="en-US" dirty="0"/>
        </a:p>
      </dgm:t>
    </dgm:pt>
    <dgm:pt modelId="{3E1B1E47-092F-440B-93B9-43B046590992}" type="parTrans" cxnId="{15DE6B06-8D61-43FA-BB59-803EF9342B8D}">
      <dgm:prSet/>
      <dgm:spPr/>
      <dgm:t>
        <a:bodyPr/>
        <a:lstStyle/>
        <a:p>
          <a:endParaRPr lang="en-US"/>
        </a:p>
      </dgm:t>
    </dgm:pt>
    <dgm:pt modelId="{DBE9EE03-6798-43CF-83B2-E838CBAD06D1}" type="sibTrans" cxnId="{15DE6B06-8D61-43FA-BB59-803EF9342B8D}">
      <dgm:prSet/>
      <dgm:spPr/>
      <dgm:t>
        <a:bodyPr/>
        <a:lstStyle/>
        <a:p>
          <a:endParaRPr lang="en-US"/>
        </a:p>
      </dgm:t>
    </dgm:pt>
    <dgm:pt modelId="{C021D50B-1298-4B80-80A9-958E8388884B}">
      <dgm:prSet phldrT="[Text]"/>
      <dgm:spPr/>
      <dgm:t>
        <a:bodyPr/>
        <a:lstStyle/>
        <a:p>
          <a:r>
            <a:rPr lang="en-US" dirty="0" smtClean="0"/>
            <a:t>Browser - DOM created</a:t>
          </a:r>
          <a:endParaRPr lang="en-US" dirty="0"/>
        </a:p>
      </dgm:t>
    </dgm:pt>
    <dgm:pt modelId="{34028B8A-C4FD-48B6-9BC8-087C62076C0A}" type="parTrans" cxnId="{837023D2-CFD0-433C-B330-75A77AB210CC}">
      <dgm:prSet/>
      <dgm:spPr/>
      <dgm:t>
        <a:bodyPr/>
        <a:lstStyle/>
        <a:p>
          <a:endParaRPr lang="en-US"/>
        </a:p>
      </dgm:t>
    </dgm:pt>
    <dgm:pt modelId="{F2A3C298-7619-4D81-B2CA-EC8EA7F54333}" type="sibTrans" cxnId="{837023D2-CFD0-433C-B330-75A77AB210CC}">
      <dgm:prSet/>
      <dgm:spPr/>
      <dgm:t>
        <a:bodyPr/>
        <a:lstStyle/>
        <a:p>
          <a:endParaRPr lang="en-US"/>
        </a:p>
      </dgm:t>
    </dgm:pt>
    <dgm:pt modelId="{F7DD5A29-4836-46B5-A522-64BDB086A613}">
      <dgm:prSet phldrT="[Text]"/>
      <dgm:spPr/>
      <dgm:t>
        <a:bodyPr/>
        <a:lstStyle/>
        <a:p>
          <a:r>
            <a:rPr lang="en-US" dirty="0" smtClean="0"/>
            <a:t>Angular started</a:t>
          </a:r>
          <a:endParaRPr lang="en-US" dirty="0"/>
        </a:p>
      </dgm:t>
    </dgm:pt>
    <dgm:pt modelId="{01A392D5-77D2-4E7E-9061-307B8FD117C8}" type="parTrans" cxnId="{06500061-9E00-408B-A049-9A885212FA99}">
      <dgm:prSet/>
      <dgm:spPr/>
      <dgm:t>
        <a:bodyPr/>
        <a:lstStyle/>
        <a:p>
          <a:endParaRPr lang="en-US"/>
        </a:p>
      </dgm:t>
    </dgm:pt>
    <dgm:pt modelId="{9AFB1BF4-C5A6-48E2-8ACC-E7F653AAE648}" type="sibTrans" cxnId="{06500061-9E00-408B-A049-9A885212FA99}">
      <dgm:prSet/>
      <dgm:spPr/>
      <dgm:t>
        <a:bodyPr/>
        <a:lstStyle/>
        <a:p>
          <a:endParaRPr lang="en-US"/>
        </a:p>
      </dgm:t>
    </dgm:pt>
    <dgm:pt modelId="{87DFEB75-FA5B-4B8B-9BAC-ED000B41BE82}">
      <dgm:prSet phldrT="[Text]"/>
      <dgm:spPr/>
      <dgm:t>
        <a:bodyPr/>
        <a:lstStyle/>
        <a:p>
          <a:r>
            <a:rPr lang="en-US" dirty="0" smtClean="0"/>
            <a:t>Angular Compiles</a:t>
          </a:r>
          <a:endParaRPr lang="en-US" dirty="0"/>
        </a:p>
      </dgm:t>
    </dgm:pt>
    <dgm:pt modelId="{766750C5-862D-48D2-99C7-199E0B71F3D0}" type="parTrans" cxnId="{358AD132-9968-436F-906C-8EF8F9BA1636}">
      <dgm:prSet/>
      <dgm:spPr/>
      <dgm:t>
        <a:bodyPr/>
        <a:lstStyle/>
        <a:p>
          <a:endParaRPr lang="en-US"/>
        </a:p>
      </dgm:t>
    </dgm:pt>
    <dgm:pt modelId="{8CD916A3-6E41-4F5F-95AA-FCC8C5BBCE75}" type="sibTrans" cxnId="{358AD132-9968-436F-906C-8EF8F9BA1636}">
      <dgm:prSet/>
      <dgm:spPr/>
      <dgm:t>
        <a:bodyPr/>
        <a:lstStyle/>
        <a:p>
          <a:endParaRPr lang="en-US"/>
        </a:p>
      </dgm:t>
    </dgm:pt>
    <dgm:pt modelId="{FD863E14-A8AD-4687-83E9-A89F382362AA}">
      <dgm:prSet phldrT="[Text]"/>
      <dgm:spPr/>
      <dgm:t>
        <a:bodyPr/>
        <a:lstStyle/>
        <a:p>
          <a:r>
            <a:rPr lang="en-US" dirty="0" smtClean="0"/>
            <a:t>Final DOM</a:t>
          </a:r>
          <a:endParaRPr lang="en-US" dirty="0"/>
        </a:p>
      </dgm:t>
    </dgm:pt>
    <dgm:pt modelId="{6DEBA144-5558-4919-AAF8-26FD8553A526}" type="parTrans" cxnId="{DB7A6E33-288D-4406-B678-5D0663DC178B}">
      <dgm:prSet/>
      <dgm:spPr/>
      <dgm:t>
        <a:bodyPr/>
        <a:lstStyle/>
        <a:p>
          <a:endParaRPr lang="en-US"/>
        </a:p>
      </dgm:t>
    </dgm:pt>
    <dgm:pt modelId="{3B08FD61-2031-4BAD-9DBE-083DF1F5962E}" type="sibTrans" cxnId="{DB7A6E33-288D-4406-B678-5D0663DC178B}">
      <dgm:prSet/>
      <dgm:spPr/>
      <dgm:t>
        <a:bodyPr/>
        <a:lstStyle/>
        <a:p>
          <a:endParaRPr lang="en-US"/>
        </a:p>
      </dgm:t>
    </dgm:pt>
    <dgm:pt modelId="{7FDF9A33-52DF-4080-91AF-28843258EE2B}" type="pres">
      <dgm:prSet presAssocID="{44A03841-6EDA-45D9-827A-8F2C0441EE49}" presName="Name0" presStyleCnt="0">
        <dgm:presLayoutVars>
          <dgm:dir/>
          <dgm:resizeHandles val="exact"/>
        </dgm:presLayoutVars>
      </dgm:prSet>
      <dgm:spPr/>
    </dgm:pt>
    <dgm:pt modelId="{3B1407AE-49FC-4EAE-8A1B-5331B9915A62}" type="pres">
      <dgm:prSet presAssocID="{B25C5E94-3CF2-4D2B-9DDA-5DC847A4B7D4}" presName="node" presStyleLbl="node1" presStyleIdx="0" presStyleCnt="5" custLinFactY="-45533" custLinFactNeighborX="47067" custLinFactNeighborY="-100000">
        <dgm:presLayoutVars>
          <dgm:bulletEnabled val="1"/>
        </dgm:presLayoutVars>
      </dgm:prSet>
      <dgm:spPr/>
      <dgm:t>
        <a:bodyPr/>
        <a:lstStyle/>
        <a:p>
          <a:endParaRPr lang="en-US"/>
        </a:p>
      </dgm:t>
    </dgm:pt>
    <dgm:pt modelId="{0F30E5E8-19F9-4D4A-AA51-87FD05A561E7}" type="pres">
      <dgm:prSet presAssocID="{DBE9EE03-6798-43CF-83B2-E838CBAD06D1}" presName="sibTrans" presStyleLbl="sibTrans2D1" presStyleIdx="0" presStyleCnt="4"/>
      <dgm:spPr/>
      <dgm:t>
        <a:bodyPr/>
        <a:lstStyle/>
        <a:p>
          <a:endParaRPr lang="en-US"/>
        </a:p>
      </dgm:t>
    </dgm:pt>
    <dgm:pt modelId="{D42229CB-39CA-4E5F-B5C7-10B8B79ED325}" type="pres">
      <dgm:prSet presAssocID="{DBE9EE03-6798-43CF-83B2-E838CBAD06D1}" presName="connectorText" presStyleLbl="sibTrans2D1" presStyleIdx="0" presStyleCnt="4"/>
      <dgm:spPr/>
      <dgm:t>
        <a:bodyPr/>
        <a:lstStyle/>
        <a:p>
          <a:endParaRPr lang="en-US"/>
        </a:p>
      </dgm:t>
    </dgm:pt>
    <dgm:pt modelId="{F90560B6-1693-44F8-99B6-2B17D0FEEF3F}" type="pres">
      <dgm:prSet presAssocID="{C021D50B-1298-4B80-80A9-958E8388884B}" presName="node" presStyleLbl="node1" presStyleIdx="1" presStyleCnt="5" custLinFactX="25873" custLinFactY="-44257" custLinFactNeighborX="100000" custLinFactNeighborY="-100000">
        <dgm:presLayoutVars>
          <dgm:bulletEnabled val="1"/>
        </dgm:presLayoutVars>
      </dgm:prSet>
      <dgm:spPr/>
      <dgm:t>
        <a:bodyPr/>
        <a:lstStyle/>
        <a:p>
          <a:endParaRPr lang="en-US"/>
        </a:p>
      </dgm:t>
    </dgm:pt>
    <dgm:pt modelId="{4503637C-F5CA-444C-BD1F-4A87D1EDF544}" type="pres">
      <dgm:prSet presAssocID="{F2A3C298-7619-4D81-B2CA-EC8EA7F54333}" presName="sibTrans" presStyleLbl="sibTrans2D1" presStyleIdx="1" presStyleCnt="4"/>
      <dgm:spPr/>
      <dgm:t>
        <a:bodyPr/>
        <a:lstStyle/>
        <a:p>
          <a:endParaRPr lang="en-US"/>
        </a:p>
      </dgm:t>
    </dgm:pt>
    <dgm:pt modelId="{5ADCC0CA-C35B-4F0F-8489-013B242A1459}" type="pres">
      <dgm:prSet presAssocID="{F2A3C298-7619-4D81-B2CA-EC8EA7F54333}" presName="connectorText" presStyleLbl="sibTrans2D1" presStyleIdx="1" presStyleCnt="4"/>
      <dgm:spPr/>
      <dgm:t>
        <a:bodyPr/>
        <a:lstStyle/>
        <a:p>
          <a:endParaRPr lang="en-US"/>
        </a:p>
      </dgm:t>
    </dgm:pt>
    <dgm:pt modelId="{110A599F-B0C7-4374-B4E4-D54910FB728B}" type="pres">
      <dgm:prSet presAssocID="{F7DD5A29-4836-46B5-A522-64BDB086A613}" presName="node" presStyleLbl="node1" presStyleIdx="2" presStyleCnt="5" custLinFactX="77193" custLinFactY="-45533" custLinFactNeighborX="100000" custLinFactNeighborY="-100000">
        <dgm:presLayoutVars>
          <dgm:bulletEnabled val="1"/>
        </dgm:presLayoutVars>
      </dgm:prSet>
      <dgm:spPr/>
      <dgm:t>
        <a:bodyPr/>
        <a:lstStyle/>
        <a:p>
          <a:endParaRPr lang="en-US"/>
        </a:p>
      </dgm:t>
    </dgm:pt>
    <dgm:pt modelId="{B13D1E9D-8BBC-418D-8CBE-0DFE3F83FE6A}" type="pres">
      <dgm:prSet presAssocID="{9AFB1BF4-C5A6-48E2-8ACC-E7F653AAE648}" presName="sibTrans" presStyleLbl="sibTrans2D1" presStyleIdx="2" presStyleCnt="4"/>
      <dgm:spPr/>
      <dgm:t>
        <a:bodyPr/>
        <a:lstStyle/>
        <a:p>
          <a:endParaRPr lang="en-US"/>
        </a:p>
      </dgm:t>
    </dgm:pt>
    <dgm:pt modelId="{57034EB4-20DD-4B4F-A377-BC2C23B7304E}" type="pres">
      <dgm:prSet presAssocID="{9AFB1BF4-C5A6-48E2-8ACC-E7F653AAE648}" presName="connectorText" presStyleLbl="sibTrans2D1" presStyleIdx="2" presStyleCnt="4"/>
      <dgm:spPr/>
      <dgm:t>
        <a:bodyPr/>
        <a:lstStyle/>
        <a:p>
          <a:endParaRPr lang="en-US"/>
        </a:p>
      </dgm:t>
    </dgm:pt>
    <dgm:pt modelId="{E3F9A3AE-8751-4FCC-9101-BC9EE6E936C4}" type="pres">
      <dgm:prSet presAssocID="{87DFEB75-FA5B-4B8B-9BAC-ED000B41BE82}" presName="node" presStyleLbl="node1" presStyleIdx="3" presStyleCnt="5" custLinFactY="4682" custLinFactNeighborX="-61274" custLinFactNeighborY="100000">
        <dgm:presLayoutVars>
          <dgm:bulletEnabled val="1"/>
        </dgm:presLayoutVars>
      </dgm:prSet>
      <dgm:spPr/>
      <dgm:t>
        <a:bodyPr/>
        <a:lstStyle/>
        <a:p>
          <a:endParaRPr lang="en-US"/>
        </a:p>
      </dgm:t>
    </dgm:pt>
    <dgm:pt modelId="{428174B6-9373-4A40-8307-8B4A39A8FEBB}" type="pres">
      <dgm:prSet presAssocID="{8CD916A3-6E41-4F5F-95AA-FCC8C5BBCE75}" presName="sibTrans" presStyleLbl="sibTrans2D1" presStyleIdx="3" presStyleCnt="4"/>
      <dgm:spPr/>
      <dgm:t>
        <a:bodyPr/>
        <a:lstStyle/>
        <a:p>
          <a:endParaRPr lang="en-US"/>
        </a:p>
      </dgm:t>
    </dgm:pt>
    <dgm:pt modelId="{9FCFE148-1247-42DE-B707-7CBF2657450F}" type="pres">
      <dgm:prSet presAssocID="{8CD916A3-6E41-4F5F-95AA-FCC8C5BBCE75}" presName="connectorText" presStyleLbl="sibTrans2D1" presStyleIdx="3" presStyleCnt="4"/>
      <dgm:spPr/>
      <dgm:t>
        <a:bodyPr/>
        <a:lstStyle/>
        <a:p>
          <a:endParaRPr lang="en-US"/>
        </a:p>
      </dgm:t>
    </dgm:pt>
    <dgm:pt modelId="{918C3260-5D87-47CC-8596-C72DF0E5E96D}" type="pres">
      <dgm:prSet presAssocID="{FD863E14-A8AD-4687-83E9-A89F382362AA}" presName="node" presStyleLbl="node1" presStyleIdx="4" presStyleCnt="5" custLinFactX="-281366" custLinFactY="7235" custLinFactNeighborX="-300000" custLinFactNeighborY="100000">
        <dgm:presLayoutVars>
          <dgm:bulletEnabled val="1"/>
        </dgm:presLayoutVars>
      </dgm:prSet>
      <dgm:spPr/>
      <dgm:t>
        <a:bodyPr/>
        <a:lstStyle/>
        <a:p>
          <a:endParaRPr lang="en-US"/>
        </a:p>
      </dgm:t>
    </dgm:pt>
  </dgm:ptLst>
  <dgm:cxnLst>
    <dgm:cxn modelId="{CF07B742-EFF0-42F7-91A9-3FDA9BC61194}" type="presOf" srcId="{8CD916A3-6E41-4F5F-95AA-FCC8C5BBCE75}" destId="{9FCFE148-1247-42DE-B707-7CBF2657450F}" srcOrd="1" destOrd="0" presId="urn:microsoft.com/office/officeart/2005/8/layout/process1"/>
    <dgm:cxn modelId="{05964692-F53D-4613-B9E6-2A4768444D07}" type="presOf" srcId="{B25C5E94-3CF2-4D2B-9DDA-5DC847A4B7D4}" destId="{3B1407AE-49FC-4EAE-8A1B-5331B9915A62}" srcOrd="0" destOrd="0" presId="urn:microsoft.com/office/officeart/2005/8/layout/process1"/>
    <dgm:cxn modelId="{FC556220-2D9B-49EA-8A3F-081125E81E85}" type="presOf" srcId="{9AFB1BF4-C5A6-48E2-8ACC-E7F653AAE648}" destId="{B13D1E9D-8BBC-418D-8CBE-0DFE3F83FE6A}" srcOrd="0" destOrd="0" presId="urn:microsoft.com/office/officeart/2005/8/layout/process1"/>
    <dgm:cxn modelId="{4786D986-5ADF-421B-9FEB-F260CA5887BB}" type="presOf" srcId="{DBE9EE03-6798-43CF-83B2-E838CBAD06D1}" destId="{0F30E5E8-19F9-4D4A-AA51-87FD05A561E7}" srcOrd="0" destOrd="0" presId="urn:microsoft.com/office/officeart/2005/8/layout/process1"/>
    <dgm:cxn modelId="{837023D2-CFD0-433C-B330-75A77AB210CC}" srcId="{44A03841-6EDA-45D9-827A-8F2C0441EE49}" destId="{C021D50B-1298-4B80-80A9-958E8388884B}" srcOrd="1" destOrd="0" parTransId="{34028B8A-C4FD-48B6-9BC8-087C62076C0A}" sibTransId="{F2A3C298-7619-4D81-B2CA-EC8EA7F54333}"/>
    <dgm:cxn modelId="{4E1A0D83-DDFA-4DA1-B3E8-43C83CD52E3A}" type="presOf" srcId="{87DFEB75-FA5B-4B8B-9BAC-ED000B41BE82}" destId="{E3F9A3AE-8751-4FCC-9101-BC9EE6E936C4}" srcOrd="0" destOrd="0" presId="urn:microsoft.com/office/officeart/2005/8/layout/process1"/>
    <dgm:cxn modelId="{5087798F-86B5-45EF-A7B6-5BA7B59E25DE}" type="presOf" srcId="{8CD916A3-6E41-4F5F-95AA-FCC8C5BBCE75}" destId="{428174B6-9373-4A40-8307-8B4A39A8FEBB}" srcOrd="0" destOrd="0" presId="urn:microsoft.com/office/officeart/2005/8/layout/process1"/>
    <dgm:cxn modelId="{358AD132-9968-436F-906C-8EF8F9BA1636}" srcId="{44A03841-6EDA-45D9-827A-8F2C0441EE49}" destId="{87DFEB75-FA5B-4B8B-9BAC-ED000B41BE82}" srcOrd="3" destOrd="0" parTransId="{766750C5-862D-48D2-99C7-199E0B71F3D0}" sibTransId="{8CD916A3-6E41-4F5F-95AA-FCC8C5BBCE75}"/>
    <dgm:cxn modelId="{9DE3D2BB-ED6D-486E-90D8-E2DCF67D0290}" type="presOf" srcId="{FD863E14-A8AD-4687-83E9-A89F382362AA}" destId="{918C3260-5D87-47CC-8596-C72DF0E5E96D}" srcOrd="0" destOrd="0" presId="urn:microsoft.com/office/officeart/2005/8/layout/process1"/>
    <dgm:cxn modelId="{06500061-9E00-408B-A049-9A885212FA99}" srcId="{44A03841-6EDA-45D9-827A-8F2C0441EE49}" destId="{F7DD5A29-4836-46B5-A522-64BDB086A613}" srcOrd="2" destOrd="0" parTransId="{01A392D5-77D2-4E7E-9061-307B8FD117C8}" sibTransId="{9AFB1BF4-C5A6-48E2-8ACC-E7F653AAE648}"/>
    <dgm:cxn modelId="{0E17FDA7-5E9E-43A6-BE22-FCEEB2D40871}" type="presOf" srcId="{F7DD5A29-4836-46B5-A522-64BDB086A613}" destId="{110A599F-B0C7-4374-B4E4-D54910FB728B}" srcOrd="0" destOrd="0" presId="urn:microsoft.com/office/officeart/2005/8/layout/process1"/>
    <dgm:cxn modelId="{FEC927AD-340B-4F9D-B498-FD1B2EB56DBB}" type="presOf" srcId="{F2A3C298-7619-4D81-B2CA-EC8EA7F54333}" destId="{5ADCC0CA-C35B-4F0F-8489-013B242A1459}" srcOrd="1" destOrd="0" presId="urn:microsoft.com/office/officeart/2005/8/layout/process1"/>
    <dgm:cxn modelId="{B4A760DB-45E9-44BC-9955-818BBCBE28E2}" type="presOf" srcId="{44A03841-6EDA-45D9-827A-8F2C0441EE49}" destId="{7FDF9A33-52DF-4080-91AF-28843258EE2B}" srcOrd="0" destOrd="0" presId="urn:microsoft.com/office/officeart/2005/8/layout/process1"/>
    <dgm:cxn modelId="{DB7A6E33-288D-4406-B678-5D0663DC178B}" srcId="{44A03841-6EDA-45D9-827A-8F2C0441EE49}" destId="{FD863E14-A8AD-4687-83E9-A89F382362AA}" srcOrd="4" destOrd="0" parTransId="{6DEBA144-5558-4919-AAF8-26FD8553A526}" sibTransId="{3B08FD61-2031-4BAD-9DBE-083DF1F5962E}"/>
    <dgm:cxn modelId="{7455E2A7-6C61-405F-A813-529EACF4A8F6}" type="presOf" srcId="{F2A3C298-7619-4D81-B2CA-EC8EA7F54333}" destId="{4503637C-F5CA-444C-BD1F-4A87D1EDF544}" srcOrd="0" destOrd="0" presId="urn:microsoft.com/office/officeart/2005/8/layout/process1"/>
    <dgm:cxn modelId="{6929ECC0-D80D-41EA-B223-2F1D00806389}" type="presOf" srcId="{C021D50B-1298-4B80-80A9-958E8388884B}" destId="{F90560B6-1693-44F8-99B6-2B17D0FEEF3F}" srcOrd="0" destOrd="0" presId="urn:microsoft.com/office/officeart/2005/8/layout/process1"/>
    <dgm:cxn modelId="{2E08CF60-117A-44F2-822F-2968D795406A}" type="presOf" srcId="{9AFB1BF4-C5A6-48E2-8ACC-E7F653AAE648}" destId="{57034EB4-20DD-4B4F-A377-BC2C23B7304E}" srcOrd="1" destOrd="0" presId="urn:microsoft.com/office/officeart/2005/8/layout/process1"/>
    <dgm:cxn modelId="{0DB22514-9E98-4987-A8B1-1BAC7ED4CCFE}" type="presOf" srcId="{DBE9EE03-6798-43CF-83B2-E838CBAD06D1}" destId="{D42229CB-39CA-4E5F-B5C7-10B8B79ED325}" srcOrd="1" destOrd="0" presId="urn:microsoft.com/office/officeart/2005/8/layout/process1"/>
    <dgm:cxn modelId="{15DE6B06-8D61-43FA-BB59-803EF9342B8D}" srcId="{44A03841-6EDA-45D9-827A-8F2C0441EE49}" destId="{B25C5E94-3CF2-4D2B-9DDA-5DC847A4B7D4}" srcOrd="0" destOrd="0" parTransId="{3E1B1E47-092F-440B-93B9-43B046590992}" sibTransId="{DBE9EE03-6798-43CF-83B2-E838CBAD06D1}"/>
    <dgm:cxn modelId="{301F470A-8249-4E80-AD8A-70522ADCE67B}" type="presParOf" srcId="{7FDF9A33-52DF-4080-91AF-28843258EE2B}" destId="{3B1407AE-49FC-4EAE-8A1B-5331B9915A62}" srcOrd="0" destOrd="0" presId="urn:microsoft.com/office/officeart/2005/8/layout/process1"/>
    <dgm:cxn modelId="{FC6D8E83-4F0F-45F1-B3FC-1D1CD1A49154}" type="presParOf" srcId="{7FDF9A33-52DF-4080-91AF-28843258EE2B}" destId="{0F30E5E8-19F9-4D4A-AA51-87FD05A561E7}" srcOrd="1" destOrd="0" presId="urn:microsoft.com/office/officeart/2005/8/layout/process1"/>
    <dgm:cxn modelId="{6BD941BC-5D79-4472-83F8-535070E46551}" type="presParOf" srcId="{0F30E5E8-19F9-4D4A-AA51-87FD05A561E7}" destId="{D42229CB-39CA-4E5F-B5C7-10B8B79ED325}" srcOrd="0" destOrd="0" presId="urn:microsoft.com/office/officeart/2005/8/layout/process1"/>
    <dgm:cxn modelId="{C7C28D30-5FEB-4D2D-AF0A-010908FF99E5}" type="presParOf" srcId="{7FDF9A33-52DF-4080-91AF-28843258EE2B}" destId="{F90560B6-1693-44F8-99B6-2B17D0FEEF3F}" srcOrd="2" destOrd="0" presId="urn:microsoft.com/office/officeart/2005/8/layout/process1"/>
    <dgm:cxn modelId="{B109953C-F073-4CD9-B8C6-C9D807FB1E21}" type="presParOf" srcId="{7FDF9A33-52DF-4080-91AF-28843258EE2B}" destId="{4503637C-F5CA-444C-BD1F-4A87D1EDF544}" srcOrd="3" destOrd="0" presId="urn:microsoft.com/office/officeart/2005/8/layout/process1"/>
    <dgm:cxn modelId="{B908D1CC-1D58-4424-A678-2D77AC35084F}" type="presParOf" srcId="{4503637C-F5CA-444C-BD1F-4A87D1EDF544}" destId="{5ADCC0CA-C35B-4F0F-8489-013B242A1459}" srcOrd="0" destOrd="0" presId="urn:microsoft.com/office/officeart/2005/8/layout/process1"/>
    <dgm:cxn modelId="{D6AC3C48-0AFB-4976-9AC2-F4E2714ADDF2}" type="presParOf" srcId="{7FDF9A33-52DF-4080-91AF-28843258EE2B}" destId="{110A599F-B0C7-4374-B4E4-D54910FB728B}" srcOrd="4" destOrd="0" presId="urn:microsoft.com/office/officeart/2005/8/layout/process1"/>
    <dgm:cxn modelId="{FA034EC1-0227-48FD-ACB1-8AAE575E38BE}" type="presParOf" srcId="{7FDF9A33-52DF-4080-91AF-28843258EE2B}" destId="{B13D1E9D-8BBC-418D-8CBE-0DFE3F83FE6A}" srcOrd="5" destOrd="0" presId="urn:microsoft.com/office/officeart/2005/8/layout/process1"/>
    <dgm:cxn modelId="{E7C293D8-FBBC-49AB-AF69-6E606965149D}" type="presParOf" srcId="{B13D1E9D-8BBC-418D-8CBE-0DFE3F83FE6A}" destId="{57034EB4-20DD-4B4F-A377-BC2C23B7304E}" srcOrd="0" destOrd="0" presId="urn:microsoft.com/office/officeart/2005/8/layout/process1"/>
    <dgm:cxn modelId="{E7F83832-D123-4306-9359-3F90040F6154}" type="presParOf" srcId="{7FDF9A33-52DF-4080-91AF-28843258EE2B}" destId="{E3F9A3AE-8751-4FCC-9101-BC9EE6E936C4}" srcOrd="6" destOrd="0" presId="urn:microsoft.com/office/officeart/2005/8/layout/process1"/>
    <dgm:cxn modelId="{BE0BC3F7-6AA5-4E17-8ACA-CB569367B60B}" type="presParOf" srcId="{7FDF9A33-52DF-4080-91AF-28843258EE2B}" destId="{428174B6-9373-4A40-8307-8B4A39A8FEBB}" srcOrd="7" destOrd="0" presId="urn:microsoft.com/office/officeart/2005/8/layout/process1"/>
    <dgm:cxn modelId="{01F10359-5601-4B34-8FE5-987C85615B87}" type="presParOf" srcId="{428174B6-9373-4A40-8307-8B4A39A8FEBB}" destId="{9FCFE148-1247-42DE-B707-7CBF2657450F}" srcOrd="0" destOrd="0" presId="urn:microsoft.com/office/officeart/2005/8/layout/process1"/>
    <dgm:cxn modelId="{EB4F1CAA-7A78-40D1-A695-B3E2CDC15518}" type="presParOf" srcId="{7FDF9A33-52DF-4080-91AF-28843258EE2B}" destId="{918C3260-5D87-47CC-8596-C72DF0E5E96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AA428-11A1-48C8-BD56-C5E24AD847F2}">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Opinionated</a:t>
          </a:r>
          <a:endParaRPr lang="en-US" sz="3800" kern="1200"/>
        </a:p>
      </dsp:txBody>
      <dsp:txXfrm>
        <a:off x="1748064" y="2975"/>
        <a:ext cx="3342605" cy="2005563"/>
      </dsp:txXfrm>
    </dsp:sp>
    <dsp:sp modelId="{E3185027-94B6-4BCE-B2F6-E309319D7258}">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Comprehensive</a:t>
          </a:r>
          <a:endParaRPr lang="en-US" sz="3800" kern="1200" dirty="0" smtClean="0"/>
        </a:p>
      </dsp:txBody>
      <dsp:txXfrm>
        <a:off x="5424930" y="2975"/>
        <a:ext cx="3342605" cy="2005563"/>
      </dsp:txXfrm>
    </dsp:sp>
    <dsp:sp modelId="{C6B35550-022C-4021-BF0E-F7A92E1343E7}">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smtClean="0"/>
            <a:t>Open Source</a:t>
          </a:r>
          <a:endParaRPr lang="en-US" sz="3800" kern="1200" dirty="0" smtClean="0"/>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407AE-49FC-4EAE-8A1B-5331B9915A62}">
      <dsp:nvSpPr>
        <dsp:cNvPr id="0" name=""/>
        <dsp:cNvSpPr/>
      </dsp:nvSpPr>
      <dsp:spPr>
        <a:xfrm>
          <a:off x="304803" y="308270"/>
          <a:ext cx="1591716" cy="9550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HTML received</a:t>
          </a:r>
          <a:endParaRPr lang="en-US" sz="2000" kern="1200" dirty="0"/>
        </a:p>
      </dsp:txBody>
      <dsp:txXfrm>
        <a:off x="332775" y="336242"/>
        <a:ext cx="1535772" cy="899086"/>
      </dsp:txXfrm>
    </dsp:sp>
    <dsp:sp modelId="{0F30E5E8-19F9-4D4A-AA51-87FD05A561E7}">
      <dsp:nvSpPr>
        <dsp:cNvPr id="0" name=""/>
        <dsp:cNvSpPr/>
      </dsp:nvSpPr>
      <dsp:spPr>
        <a:xfrm rot="14071">
          <a:off x="2242899" y="594590"/>
          <a:ext cx="734336" cy="3947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42899" y="673297"/>
        <a:ext cx="615913" cy="236847"/>
      </dsp:txXfrm>
    </dsp:sp>
    <dsp:sp modelId="{F90560B6-1693-44F8-99B6-2B17D0FEEF3F}">
      <dsp:nvSpPr>
        <dsp:cNvPr id="0" name=""/>
        <dsp:cNvSpPr/>
      </dsp:nvSpPr>
      <dsp:spPr>
        <a:xfrm>
          <a:off x="3282049" y="320456"/>
          <a:ext cx="1591716" cy="9550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Browser - DOM created</a:t>
          </a:r>
          <a:endParaRPr lang="en-US" sz="2000" kern="1200" dirty="0"/>
        </a:p>
      </dsp:txBody>
      <dsp:txXfrm>
        <a:off x="3310021" y="348428"/>
        <a:ext cx="1535772" cy="899086"/>
      </dsp:txXfrm>
    </dsp:sp>
    <dsp:sp modelId="{4503637C-F5CA-444C-BD1F-4A87D1EDF544}">
      <dsp:nvSpPr>
        <dsp:cNvPr id="0" name=""/>
        <dsp:cNvSpPr/>
      </dsp:nvSpPr>
      <dsp:spPr>
        <a:xfrm rot="21586243">
          <a:off x="5237152" y="594418"/>
          <a:ext cx="770390" cy="3947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237152" y="673604"/>
        <a:ext cx="651967" cy="236847"/>
      </dsp:txXfrm>
    </dsp:sp>
    <dsp:sp modelId="{110A599F-B0C7-4374-B4E4-D54910FB728B}">
      <dsp:nvSpPr>
        <dsp:cNvPr id="0" name=""/>
        <dsp:cNvSpPr/>
      </dsp:nvSpPr>
      <dsp:spPr>
        <a:xfrm>
          <a:off x="6327322" y="308270"/>
          <a:ext cx="1591716" cy="9550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Angular started</a:t>
          </a:r>
          <a:endParaRPr lang="en-US" sz="2000" kern="1200" dirty="0"/>
        </a:p>
      </dsp:txBody>
      <dsp:txXfrm>
        <a:off x="6355294" y="336242"/>
        <a:ext cx="1535772" cy="899086"/>
      </dsp:txXfrm>
    </dsp:sp>
    <dsp:sp modelId="{B13D1E9D-8BBC-418D-8CBE-0DFE3F83FE6A}">
      <dsp:nvSpPr>
        <dsp:cNvPr id="0" name=""/>
        <dsp:cNvSpPr/>
      </dsp:nvSpPr>
      <dsp:spPr>
        <a:xfrm rot="5438986">
          <a:off x="6729193" y="1804745"/>
          <a:ext cx="760386" cy="3947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789076" y="1824486"/>
        <a:ext cx="641963" cy="236847"/>
      </dsp:txXfrm>
    </dsp:sp>
    <dsp:sp modelId="{E3F9A3AE-8751-4FCC-9101-BC9EE6E936C4}">
      <dsp:nvSpPr>
        <dsp:cNvPr id="0" name=""/>
        <dsp:cNvSpPr/>
      </dsp:nvSpPr>
      <dsp:spPr>
        <a:xfrm>
          <a:off x="6300221" y="2697898"/>
          <a:ext cx="1591716" cy="9550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Angular Compiles</a:t>
          </a:r>
          <a:endParaRPr lang="en-US" sz="2000" kern="1200" dirty="0"/>
        </a:p>
      </dsp:txBody>
      <dsp:txXfrm>
        <a:off x="6328193" y="2725870"/>
        <a:ext cx="1535772" cy="899086"/>
      </dsp:txXfrm>
    </dsp:sp>
    <dsp:sp modelId="{428174B6-9373-4A40-8307-8B4A39A8FEBB}">
      <dsp:nvSpPr>
        <dsp:cNvPr id="0" name=""/>
        <dsp:cNvSpPr/>
      </dsp:nvSpPr>
      <dsp:spPr>
        <a:xfrm rot="10777768">
          <a:off x="4601083" y="2990442"/>
          <a:ext cx="1154558" cy="39474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719505" y="3069008"/>
        <a:ext cx="1036135" cy="236847"/>
      </dsp:txXfrm>
    </dsp:sp>
    <dsp:sp modelId="{918C3260-5D87-47CC-8596-C72DF0E5E96D}">
      <dsp:nvSpPr>
        <dsp:cNvPr id="0" name=""/>
        <dsp:cNvSpPr/>
      </dsp:nvSpPr>
      <dsp:spPr>
        <a:xfrm>
          <a:off x="2530138" y="2722280"/>
          <a:ext cx="1591716" cy="95503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Final DOM</a:t>
          </a:r>
          <a:endParaRPr lang="en-US" sz="2000" kern="1200" dirty="0"/>
        </a:p>
      </dsp:txBody>
      <dsp:txXfrm>
        <a:off x="2558110" y="2750252"/>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820E3-E5C9-4F8B-BF05-A599AB8E40C3}" type="datetimeFigureOut">
              <a:rPr lang="en-US" smtClean="0"/>
              <a:t>3/3/2015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D70F1-DBFC-400E-BDE8-CE9DB20EB379}" type="slidenum">
              <a:rPr lang="en-US" smtClean="0"/>
              <a:t>‹#›</a:t>
            </a:fld>
            <a:endParaRPr lang="en-US"/>
          </a:p>
        </p:txBody>
      </p:sp>
    </p:spTree>
    <p:extLst>
      <p:ext uri="{BB962C8B-B14F-4D97-AF65-F5344CB8AC3E}">
        <p14:creationId xmlns:p14="http://schemas.microsoft.com/office/powerpoint/2010/main" val="364210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a:t>
            </a:fld>
            <a:endParaRPr lang="en-US"/>
          </a:p>
        </p:txBody>
      </p:sp>
    </p:spTree>
    <p:extLst>
      <p:ext uri="{BB962C8B-B14F-4D97-AF65-F5344CB8AC3E}">
        <p14:creationId xmlns:p14="http://schemas.microsoft.com/office/powerpoint/2010/main" val="229178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6</a:t>
            </a:fld>
            <a:endParaRPr lang="en-US"/>
          </a:p>
        </p:txBody>
      </p:sp>
    </p:spTree>
    <p:extLst>
      <p:ext uri="{BB962C8B-B14F-4D97-AF65-F5344CB8AC3E}">
        <p14:creationId xmlns:p14="http://schemas.microsoft.com/office/powerpoint/2010/main" val="180349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ng-App is a Gotcha</a:t>
            </a:r>
          </a:p>
          <a:p>
            <a:pPr marL="171450" indent="-171450">
              <a:buFont typeface="Arial" panose="020B0604020202020204" pitchFamily="34" charset="0"/>
              <a:buChar char="•"/>
            </a:pPr>
            <a:r>
              <a:rPr lang="en-US" dirty="0" smtClean="0"/>
              <a:t>Ng-App starts the compilation process</a:t>
            </a:r>
          </a:p>
          <a:p>
            <a:pPr marL="171450" indent="-171450">
              <a:buFont typeface="Arial" panose="020B0604020202020204" pitchFamily="34" charset="0"/>
              <a:buChar char="•"/>
            </a:pPr>
            <a:r>
              <a:rPr lang="en-US" dirty="0" smtClean="0"/>
              <a:t>Angular </a:t>
            </a:r>
            <a:r>
              <a:rPr lang="en-US" dirty="0" err="1" smtClean="0"/>
              <a:t>js</a:t>
            </a:r>
            <a:r>
              <a:rPr lang="en-US" dirty="0" smtClean="0"/>
              <a:t> must</a:t>
            </a:r>
            <a:r>
              <a:rPr lang="en-US" baseline="0" dirty="0" smtClean="0"/>
              <a:t> be included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23</a:t>
            </a:fld>
            <a:endParaRPr lang="en-US"/>
          </a:p>
        </p:txBody>
      </p:sp>
    </p:spTree>
    <p:extLst>
      <p:ext uri="{BB962C8B-B14F-4D97-AF65-F5344CB8AC3E}">
        <p14:creationId xmlns:p14="http://schemas.microsoft.com/office/powerpoint/2010/main" val="110252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 {{ 10 * 3 }}</a:t>
            </a:r>
          </a:p>
          <a:p>
            <a:pPr marL="171450" indent="-171450">
              <a:buFont typeface="Arial" panose="020B0604020202020204" pitchFamily="34" charset="0"/>
              <a:buChar char="•"/>
            </a:pPr>
            <a:r>
              <a:rPr lang="en-US" dirty="0" smtClean="0"/>
              <a:t>        {{ 'hello ' + 'world }}</a:t>
            </a:r>
          </a:p>
          <a:p>
            <a:pPr marL="171450" indent="-171450">
              <a:buFont typeface="Arial" panose="020B0604020202020204" pitchFamily="34" charset="0"/>
              <a:buChar char="•"/>
            </a:pPr>
            <a:r>
              <a:rPr lang="en-US" dirty="0" smtClean="0"/>
              <a:t>        {{ [1,2,3][2] }}</a:t>
            </a:r>
          </a:p>
          <a:p>
            <a:pPr marL="171450" indent="-171450">
              <a:buFont typeface="Arial" panose="020B0604020202020204" pitchFamily="34" charset="0"/>
              <a:buChar char="•"/>
            </a:pPr>
            <a:r>
              <a:rPr lang="en-US" dirty="0" smtClean="0"/>
              <a:t>        {{ </a:t>
            </a:r>
            <a:r>
              <a:rPr lang="en-US" dirty="0" err="1" smtClean="0"/>
              <a:t>Math.min</a:t>
            </a:r>
            <a:r>
              <a:rPr lang="en-US" dirty="0" smtClean="0"/>
              <a:t>(2,3) }}</a:t>
            </a:r>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29</a:t>
            </a:fld>
            <a:endParaRPr lang="en-US"/>
          </a:p>
        </p:txBody>
      </p:sp>
    </p:spTree>
    <p:extLst>
      <p:ext uri="{BB962C8B-B14F-4D97-AF65-F5344CB8AC3E}">
        <p14:creationId xmlns:p14="http://schemas.microsoft.com/office/powerpoint/2010/main" val="1917179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ngBind</a:t>
            </a:r>
            <a:r>
              <a:rPr lang="en-US" dirty="0" smtClean="0"/>
              <a:t> – typically not used</a:t>
            </a:r>
          </a:p>
          <a:p>
            <a:endParaRPr lang="en-US" dirty="0" smtClean="0"/>
          </a:p>
          <a:p>
            <a:r>
              <a:rPr lang="en-US" dirty="0" err="1" smtClean="0"/>
              <a:t>ngValue</a:t>
            </a:r>
            <a:r>
              <a:rPr lang="en-US" baseline="0" dirty="0" smtClean="0"/>
              <a:t> – is used for &lt;option&gt; or input[radio]</a:t>
            </a:r>
          </a:p>
          <a:p>
            <a:r>
              <a:rPr lang="en-US" baseline="0" dirty="0" err="1" smtClean="0"/>
              <a:t>ngOptions</a:t>
            </a:r>
            <a:r>
              <a:rPr lang="en-US" baseline="0" dirty="0" smtClean="0"/>
              <a:t> – non string values binding</a:t>
            </a:r>
          </a:p>
          <a:p>
            <a:endParaRPr lang="en-US" baseline="0" dirty="0" smtClean="0"/>
          </a:p>
          <a:p>
            <a:r>
              <a:rPr lang="en-US" baseline="0" dirty="0" smtClean="0"/>
              <a:t>ng-if and ng-switch – used to conditionally swap DOM structure based on scope expression</a:t>
            </a:r>
          </a:p>
          <a:p>
            <a:endParaRPr lang="en-US" baseline="0" dirty="0" smtClean="0"/>
          </a:p>
          <a:p>
            <a:r>
              <a:rPr lang="en-US" sz="1200" b="0" i="0" kern="1200" dirty="0" smtClean="0">
                <a:solidFill>
                  <a:schemeClr val="tx1"/>
                </a:solidFill>
                <a:effectLst/>
                <a:latin typeface="+mn-lt"/>
                <a:ea typeface="+mn-ea"/>
                <a:cs typeface="+mn-cs"/>
              </a:rPr>
              <a:t>he HTML specification does not require browsers to preserve the values of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attributes such as selected. (Their presence means true and their absence means false.) If we put an Angular interpolation expression into such an attribute then the binding information would be lost when the browser removes the attribute. The </a:t>
            </a:r>
            <a:r>
              <a:rPr lang="en-US" sz="1200" kern="1200" dirty="0" err="1" smtClean="0">
                <a:solidFill>
                  <a:schemeClr val="tx1"/>
                </a:solidFill>
                <a:effectLst/>
                <a:latin typeface="+mn-lt"/>
                <a:ea typeface="+mn-ea"/>
                <a:cs typeface="+mn-cs"/>
              </a:rPr>
              <a:t>ngSelected</a:t>
            </a:r>
            <a:r>
              <a:rPr lang="en-US" sz="1200" b="0" i="0" kern="1200" dirty="0" smtClean="0">
                <a:solidFill>
                  <a:schemeClr val="tx1"/>
                </a:solidFill>
                <a:effectLst/>
                <a:latin typeface="+mn-lt"/>
                <a:ea typeface="+mn-ea"/>
                <a:cs typeface="+mn-cs"/>
              </a:rPr>
              <a:t> directive solves this problem for the </a:t>
            </a:r>
            <a:r>
              <a:rPr lang="en-US" sz="1200" kern="1200" dirty="0" smtClean="0">
                <a:solidFill>
                  <a:schemeClr val="tx1"/>
                </a:solidFill>
                <a:effectLst/>
                <a:latin typeface="+mn-lt"/>
                <a:ea typeface="+mn-ea"/>
                <a:cs typeface="+mn-cs"/>
              </a:rPr>
              <a:t>selected</a:t>
            </a:r>
            <a:r>
              <a:rPr lang="en-US" sz="1200" b="0" i="0" kern="1200" dirty="0" smtClean="0">
                <a:solidFill>
                  <a:schemeClr val="tx1"/>
                </a:solidFill>
                <a:effectLst/>
                <a:latin typeface="+mn-lt"/>
                <a:ea typeface="+mn-ea"/>
                <a:cs typeface="+mn-cs"/>
              </a:rPr>
              <a:t> attribute. This complementary directive is not removed by the browser and so provides a permanent reliable place to store the binding information.</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42</a:t>
            </a:fld>
            <a:endParaRPr lang="en-US"/>
          </a:p>
        </p:txBody>
      </p:sp>
    </p:spTree>
    <p:extLst>
      <p:ext uri="{BB962C8B-B14F-4D97-AF65-F5344CB8AC3E}">
        <p14:creationId xmlns:p14="http://schemas.microsoft.com/office/powerpoint/2010/main" val="158148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HTML is case</a:t>
            </a:r>
            <a:r>
              <a:rPr lang="en-US" baseline="0" dirty="0" smtClean="0"/>
              <a:t> insensitive, we use dash-delimited</a:t>
            </a:r>
          </a:p>
          <a:p>
            <a:endParaRPr lang="en-US" dirty="0"/>
          </a:p>
        </p:txBody>
      </p:sp>
      <p:sp>
        <p:nvSpPr>
          <p:cNvPr id="4" name="Slide Number Placeholder 3"/>
          <p:cNvSpPr>
            <a:spLocks noGrp="1"/>
          </p:cNvSpPr>
          <p:nvPr>
            <p:ph type="sldNum" sz="quarter" idx="10"/>
          </p:nvPr>
        </p:nvSpPr>
        <p:spPr/>
        <p:txBody>
          <a:bodyPr/>
          <a:lstStyle/>
          <a:p>
            <a:fld id="{525D70F1-DBFC-400E-BDE8-CE9DB20EB379}" type="slidenum">
              <a:rPr lang="en-US" smtClean="0"/>
              <a:t>45</a:t>
            </a:fld>
            <a:endParaRPr lang="en-US"/>
          </a:p>
        </p:txBody>
      </p:sp>
    </p:spTree>
    <p:extLst>
      <p:ext uri="{BB962C8B-B14F-4D97-AF65-F5344CB8AC3E}">
        <p14:creationId xmlns:p14="http://schemas.microsoft.com/office/powerpoint/2010/main" val="210216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44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4246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592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016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2" descr="http://devgirl.org/wp-content/uploads/2013/03/angular-logo.jpe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73569" y="185738"/>
            <a:ext cx="1160462" cy="116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3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82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37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3/3/2015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605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3/3/2015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724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3/3/2015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643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4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305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3/3/2015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111953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86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linkedin.com/in/abhinavgujja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a:t>
            </a:r>
            <a:r>
              <a:rPr lang="en-US" dirty="0" err="1" smtClean="0"/>
              <a:t>Js</a:t>
            </a:r>
            <a:endParaRPr lang="en-US" dirty="0"/>
          </a:p>
        </p:txBody>
      </p:sp>
      <p:sp>
        <p:nvSpPr>
          <p:cNvPr id="3" name="Subtitle 2"/>
          <p:cNvSpPr>
            <a:spLocks noGrp="1"/>
          </p:cNvSpPr>
          <p:nvPr>
            <p:ph type="subTitle" idx="1"/>
          </p:nvPr>
        </p:nvSpPr>
        <p:spPr/>
        <p:txBody>
          <a:bodyPr/>
          <a:lstStyle/>
          <a:p>
            <a:r>
              <a:rPr lang="en-US" dirty="0" smtClean="0"/>
              <a:t>HTML enhanced </a:t>
            </a:r>
            <a:r>
              <a:rPr lang="en-US" dirty="0" err="1" smtClean="0"/>
              <a:t>forWeb</a:t>
            </a:r>
            <a:r>
              <a:rPr lang="en-US" dirty="0" smtClean="0"/>
              <a:t> Apps</a:t>
            </a:r>
            <a:endParaRPr lang="en-US" dirty="0"/>
          </a:p>
        </p:txBody>
      </p:sp>
      <p:pic>
        <p:nvPicPr>
          <p:cNvPr id="1026" name="Picture 2" descr="http://code.xplorate.com/wp-content/uploads/2013/06/xplorate-angularjs-tutor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1379538"/>
            <a:ext cx="7756524" cy="387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22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I</a:t>
            </a:r>
            <a:endParaRPr lang="en-US" dirty="0"/>
          </a:p>
        </p:txBody>
      </p:sp>
      <p:sp>
        <p:nvSpPr>
          <p:cNvPr id="4" name="Rectangle 3"/>
          <p:cNvSpPr/>
          <p:nvPr/>
        </p:nvSpPr>
        <p:spPr>
          <a:xfrm>
            <a:off x="7432483" y="2367685"/>
            <a:ext cx="2498682" cy="593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PHP </a:t>
            </a:r>
          </a:p>
        </p:txBody>
      </p:sp>
      <p:sp>
        <p:nvSpPr>
          <p:cNvPr id="5" name="Snip and Round Single Corner Rectangle 4"/>
          <p:cNvSpPr/>
          <p:nvPr/>
        </p:nvSpPr>
        <p:spPr>
          <a:xfrm>
            <a:off x="7836363" y="3340989"/>
            <a:ext cx="1049170" cy="745510"/>
          </a:xfrm>
          <a:prstGeom prst="snip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Folder</a:t>
            </a:r>
          </a:p>
        </p:txBody>
      </p:sp>
      <p:sp>
        <p:nvSpPr>
          <p:cNvPr id="6" name="Rounded Rectangle 5"/>
          <p:cNvSpPr/>
          <p:nvPr/>
        </p:nvSpPr>
        <p:spPr>
          <a:xfrm>
            <a:off x="8885534" y="4196945"/>
            <a:ext cx="1325267" cy="6488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Index.php</a:t>
            </a:r>
            <a:endParaRPr lang="en-US" dirty="0"/>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3133902"/>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6" y="3575687"/>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p>
        </p:txBody>
      </p:sp>
      <p:sp>
        <p:nvSpPr>
          <p:cNvPr id="3" name="Can 2"/>
          <p:cNvSpPr/>
          <p:nvPr/>
        </p:nvSpPr>
        <p:spPr>
          <a:xfrm>
            <a:off x="9301637" y="5391141"/>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cxnSp>
        <p:nvCxnSpPr>
          <p:cNvPr id="12" name="Straight Arrow Connector 11"/>
          <p:cNvCxnSpPr>
            <a:endCxn id="3" idx="1"/>
          </p:cNvCxnSpPr>
          <p:nvPr/>
        </p:nvCxnSpPr>
        <p:spPr>
          <a:xfrm>
            <a:off x="9613653" y="4845815"/>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095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II</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Presentation Layer - MVC</a:t>
            </a:r>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2933719"/>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6" y="3216738"/>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89263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frameworks – with Ajax</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Presentation Layer - MVC</a:t>
            </a:r>
          </a:p>
        </p:txBody>
      </p:sp>
      <p:sp>
        <p:nvSpPr>
          <p:cNvPr id="7" name="Frame 6"/>
          <p:cNvSpPr/>
          <p:nvPr/>
        </p:nvSpPr>
        <p:spPr>
          <a:xfrm>
            <a:off x="1981200" y="2153697"/>
            <a:ext cx="2317579" cy="3451433"/>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871681" y="2367685"/>
            <a:ext cx="225019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910697" y="2885399"/>
            <a:ext cx="2211178"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08506"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index.php</a:t>
            </a:r>
            <a:endParaRPr lang="en-US" b="1" dirty="0"/>
          </a:p>
        </p:txBody>
      </p:sp>
      <p:sp>
        <p:nvSpPr>
          <p:cNvPr id="18" name="TextBox 17"/>
          <p:cNvSpPr txBox="1"/>
          <p:nvPr/>
        </p:nvSpPr>
        <p:spPr>
          <a:xfrm>
            <a:off x="4452725" y="3216739"/>
            <a:ext cx="2165272" cy="646331"/>
          </a:xfrm>
          <a:prstGeom prst="rect">
            <a:avLst/>
          </a:prstGeom>
          <a:noFill/>
        </p:spPr>
        <p:txBody>
          <a:bodyPr wrap="square" rtlCol="0">
            <a:spAutoFit/>
          </a:bodyPr>
          <a:lstStyle/>
          <a:p>
            <a:r>
              <a:rPr lang="en-US" dirty="0"/>
              <a:t>200 OK</a:t>
            </a:r>
          </a:p>
          <a:p>
            <a:r>
              <a:rPr lang="en-US" i="1" dirty="0"/>
              <a:t>&lt;html&gt; …. &lt;/html&gt;</a:t>
            </a:r>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2719916" y="4528292"/>
            <a:ext cx="1107795" cy="545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AJAX</a:t>
            </a:r>
          </a:p>
        </p:txBody>
      </p:sp>
      <p:sp>
        <p:nvSpPr>
          <p:cNvPr id="25" name="Hexagon 24"/>
          <p:cNvSpPr/>
          <p:nvPr/>
        </p:nvSpPr>
        <p:spPr>
          <a:xfrm>
            <a:off x="2435123" y="2630000"/>
            <a:ext cx="1297657" cy="85595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DOM</a:t>
            </a:r>
          </a:p>
        </p:txBody>
      </p:sp>
      <p:cxnSp>
        <p:nvCxnSpPr>
          <p:cNvPr id="27" name="Curved Connector 26"/>
          <p:cNvCxnSpPr>
            <a:stCxn id="25" idx="3"/>
            <a:endCxn id="5" idx="1"/>
          </p:cNvCxnSpPr>
          <p:nvPr/>
        </p:nvCxnSpPr>
        <p:spPr>
          <a:xfrm rot="10800000" flipH="1" flipV="1">
            <a:off x="2435122" y="3057977"/>
            <a:ext cx="284793" cy="1742976"/>
          </a:xfrm>
          <a:prstGeom prst="curvedConnector3">
            <a:avLst>
              <a:gd name="adj1" fmla="val -8026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5" idx="3"/>
            <a:endCxn id="25" idx="0"/>
          </p:cNvCxnSpPr>
          <p:nvPr/>
        </p:nvCxnSpPr>
        <p:spPr>
          <a:xfrm flipH="1" flipV="1">
            <a:off x="3732780" y="3057977"/>
            <a:ext cx="94931" cy="1742976"/>
          </a:xfrm>
          <a:prstGeom prst="curvedConnector3">
            <a:avLst>
              <a:gd name="adj1" fmla="val -2408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5" idx="3"/>
          </p:cNvCxnSpPr>
          <p:nvPr/>
        </p:nvCxnSpPr>
        <p:spPr>
          <a:xfrm flipV="1">
            <a:off x="3827711" y="3175325"/>
            <a:ext cx="3294165" cy="1625628"/>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0" name="Elbow Connector 39"/>
          <p:cNvCxnSpPr/>
          <p:nvPr/>
        </p:nvCxnSpPr>
        <p:spPr>
          <a:xfrm rot="10800000" flipV="1">
            <a:off x="4298780" y="3382406"/>
            <a:ext cx="2823097" cy="1711913"/>
          </a:xfrm>
          <a:prstGeom prst="bentConnector3">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86425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Frameworks</a:t>
            </a:r>
            <a:endParaRPr lang="en-US" dirty="0"/>
          </a:p>
        </p:txBody>
      </p:sp>
      <p:sp>
        <p:nvSpPr>
          <p:cNvPr id="4" name="Rectangle 3"/>
          <p:cNvSpPr/>
          <p:nvPr/>
        </p:nvSpPr>
        <p:spPr>
          <a:xfrm>
            <a:off x="7432483" y="2485034"/>
            <a:ext cx="2498682" cy="731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Services Layer</a:t>
            </a:r>
          </a:p>
        </p:txBody>
      </p:sp>
      <p:sp>
        <p:nvSpPr>
          <p:cNvPr id="7" name="Frame 6"/>
          <p:cNvSpPr/>
          <p:nvPr/>
        </p:nvSpPr>
        <p:spPr>
          <a:xfrm>
            <a:off x="1981200" y="2153697"/>
            <a:ext cx="2786945" cy="3796577"/>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452725" y="1812515"/>
            <a:ext cx="3191010" cy="369332"/>
          </a:xfrm>
          <a:prstGeom prst="rect">
            <a:avLst/>
          </a:prstGeom>
          <a:noFill/>
        </p:spPr>
        <p:txBody>
          <a:bodyPr wrap="none" rtlCol="0">
            <a:spAutoFit/>
          </a:bodyPr>
          <a:lstStyle/>
          <a:p>
            <a:r>
              <a:rPr lang="en-US" b="1" dirty="0"/>
              <a:t>GET http://</a:t>
            </a:r>
            <a:r>
              <a:rPr lang="en-US" b="1" dirty="0" err="1"/>
              <a:t>xyz.com</a:t>
            </a:r>
            <a:r>
              <a:rPr lang="en-US" b="1" dirty="0"/>
              <a:t>/employees</a:t>
            </a:r>
          </a:p>
        </p:txBody>
      </p:sp>
      <p:sp>
        <p:nvSpPr>
          <p:cNvPr id="18" name="TextBox 17"/>
          <p:cNvSpPr txBox="1"/>
          <p:nvPr/>
        </p:nvSpPr>
        <p:spPr>
          <a:xfrm>
            <a:off x="4956604" y="5246191"/>
            <a:ext cx="2165272" cy="1477328"/>
          </a:xfrm>
          <a:prstGeom prst="rect">
            <a:avLst/>
          </a:prstGeom>
          <a:noFill/>
        </p:spPr>
        <p:txBody>
          <a:bodyPr wrap="square" rtlCol="0">
            <a:spAutoFit/>
          </a:bodyPr>
          <a:lstStyle/>
          <a:p>
            <a:r>
              <a:rPr lang="en-US" dirty="0"/>
              <a:t>200 OK</a:t>
            </a:r>
          </a:p>
          <a:p>
            <a:r>
              <a:rPr lang="en-US" i="1" dirty="0"/>
              <a:t>{</a:t>
            </a:r>
          </a:p>
          <a:p>
            <a:r>
              <a:rPr lang="en-US" i="1" dirty="0"/>
              <a:t>	id : 1,</a:t>
            </a:r>
          </a:p>
          <a:p>
            <a:r>
              <a:rPr lang="en-US" i="1" dirty="0"/>
              <a:t>	name : ‘John’</a:t>
            </a:r>
          </a:p>
          <a:p>
            <a:r>
              <a:rPr lang="en-US" i="1" dirty="0"/>
              <a:t>}</a:t>
            </a:r>
          </a:p>
        </p:txBody>
      </p:sp>
      <p:sp>
        <p:nvSpPr>
          <p:cNvPr id="3" name="Can 2"/>
          <p:cNvSpPr/>
          <p:nvPr/>
        </p:nvSpPr>
        <p:spPr>
          <a:xfrm>
            <a:off x="8340791" y="5725930"/>
            <a:ext cx="629529" cy="669578"/>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cxnSp>
        <p:nvCxnSpPr>
          <p:cNvPr id="12" name="Straight Arrow Connector 11"/>
          <p:cNvCxnSpPr>
            <a:endCxn id="3" idx="1"/>
          </p:cNvCxnSpPr>
          <p:nvPr/>
        </p:nvCxnSpPr>
        <p:spPr>
          <a:xfrm>
            <a:off x="8652807" y="5180604"/>
            <a:ext cx="2748" cy="545326"/>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7432483" y="3548080"/>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Layer</a:t>
            </a:r>
          </a:p>
        </p:txBody>
      </p:sp>
      <p:sp>
        <p:nvSpPr>
          <p:cNvPr id="19" name="Rectangle 18"/>
          <p:cNvSpPr/>
          <p:nvPr/>
        </p:nvSpPr>
        <p:spPr>
          <a:xfrm>
            <a:off x="7432483" y="4507577"/>
            <a:ext cx="2498682" cy="5867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 Access Layer</a:t>
            </a:r>
          </a:p>
        </p:txBody>
      </p:sp>
      <p:cxnSp>
        <p:nvCxnSpPr>
          <p:cNvPr id="20" name="Straight Arrow Connector 19"/>
          <p:cNvCxnSpPr>
            <a:stCxn id="16" idx="2"/>
            <a:endCxn id="19" idx="0"/>
          </p:cNvCxnSpPr>
          <p:nvPr/>
        </p:nvCxnSpPr>
        <p:spPr>
          <a:xfrm>
            <a:off x="8681824" y="4134823"/>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8646451" y="3175326"/>
            <a:ext cx="0" cy="372755"/>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25" name="Hexagon 24"/>
          <p:cNvSpPr/>
          <p:nvPr/>
        </p:nvSpPr>
        <p:spPr>
          <a:xfrm>
            <a:off x="2435123" y="2630000"/>
            <a:ext cx="1297657" cy="85595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DOM</a:t>
            </a:r>
          </a:p>
        </p:txBody>
      </p:sp>
      <p:cxnSp>
        <p:nvCxnSpPr>
          <p:cNvPr id="27" name="Curved Connector 26"/>
          <p:cNvCxnSpPr>
            <a:stCxn id="25" idx="3"/>
          </p:cNvCxnSpPr>
          <p:nvPr/>
        </p:nvCxnSpPr>
        <p:spPr>
          <a:xfrm rot="10800000" flipH="1" flipV="1">
            <a:off x="2435122" y="3057977"/>
            <a:ext cx="284793" cy="1742976"/>
          </a:xfrm>
          <a:prstGeom prst="curvedConnector3">
            <a:avLst>
              <a:gd name="adj1" fmla="val -8026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endCxn id="25" idx="0"/>
          </p:cNvCxnSpPr>
          <p:nvPr/>
        </p:nvCxnSpPr>
        <p:spPr>
          <a:xfrm flipH="1" flipV="1">
            <a:off x="3732780" y="3057977"/>
            <a:ext cx="94931" cy="1742976"/>
          </a:xfrm>
          <a:prstGeom prst="curvedConnector3">
            <a:avLst>
              <a:gd name="adj1" fmla="val -24080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flipV="1">
            <a:off x="3827710" y="2630001"/>
            <a:ext cx="3411506" cy="2170953"/>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0" name="Elbow Connector 39"/>
          <p:cNvCxnSpPr/>
          <p:nvPr/>
        </p:nvCxnSpPr>
        <p:spPr>
          <a:xfrm rot="10800000" flipV="1">
            <a:off x="4298780" y="3382406"/>
            <a:ext cx="2823097" cy="1711913"/>
          </a:xfrm>
          <a:prstGeom prst="bentConnector3">
            <a:avLst/>
          </a:prstGeom>
          <a:ln>
            <a:tailEnd type="arrow"/>
          </a:ln>
        </p:spPr>
        <p:style>
          <a:lnRef idx="2">
            <a:schemeClr val="accent6"/>
          </a:lnRef>
          <a:fillRef idx="0">
            <a:schemeClr val="accent6"/>
          </a:fillRef>
          <a:effectRef idx="1">
            <a:schemeClr val="accent6"/>
          </a:effectRef>
          <a:fontRef idx="minor">
            <a:schemeClr val="tx1"/>
          </a:fontRef>
        </p:style>
      </p:cxnSp>
      <p:sp>
        <p:nvSpPr>
          <p:cNvPr id="24" name="Rectangle 23"/>
          <p:cNvSpPr/>
          <p:nvPr/>
        </p:nvSpPr>
        <p:spPr>
          <a:xfrm>
            <a:off x="2483438" y="4514487"/>
            <a:ext cx="1580658" cy="7317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Presentation Layer - MVC</a:t>
            </a:r>
          </a:p>
        </p:txBody>
      </p:sp>
      <p:sp>
        <p:nvSpPr>
          <p:cNvPr id="22" name="Rectangle 21"/>
          <p:cNvSpPr/>
          <p:nvPr/>
        </p:nvSpPr>
        <p:spPr>
          <a:xfrm>
            <a:off x="9324931" y="1853423"/>
            <a:ext cx="2676964" cy="7317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Presentation </a:t>
            </a:r>
            <a:r>
              <a:rPr lang="en-US" dirty="0" smtClean="0"/>
              <a:t>Layer</a:t>
            </a:r>
            <a:endParaRPr lang="en-US" dirty="0"/>
          </a:p>
        </p:txBody>
      </p:sp>
      <p:sp>
        <p:nvSpPr>
          <p:cNvPr id="5" name="Multiply 4"/>
          <p:cNvSpPr/>
          <p:nvPr/>
        </p:nvSpPr>
        <p:spPr>
          <a:xfrm>
            <a:off x="9838944" y="1532438"/>
            <a:ext cx="1514856" cy="1320490"/>
          </a:xfrm>
          <a:prstGeom prst="mathMultiply">
            <a:avLst/>
          </a:prstGeom>
          <a:solidFill>
            <a:srgbClr val="FF0000">
              <a:alpha val="46000"/>
            </a:srgb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6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Internet technologies are suited for Web Sites</a:t>
            </a:r>
          </a:p>
          <a:p>
            <a:r>
              <a:rPr lang="en-US" dirty="0" smtClean="0"/>
              <a:t>We need Web frameworks Web applications</a:t>
            </a:r>
          </a:p>
          <a:p>
            <a:pPr lvl="1"/>
            <a:r>
              <a:rPr lang="en-US" dirty="0" smtClean="0"/>
              <a:t>Pure client side frameworks have evolved</a:t>
            </a:r>
          </a:p>
          <a:p>
            <a:endParaRPr lang="en-US" dirty="0"/>
          </a:p>
        </p:txBody>
      </p:sp>
    </p:spTree>
    <p:extLst>
      <p:ext uri="{BB962C8B-B14F-4D97-AF65-F5344CB8AC3E}">
        <p14:creationId xmlns:p14="http://schemas.microsoft.com/office/powerpoint/2010/main" val="2644503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Fundamentals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949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85462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878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Opinionated</a:t>
            </a:r>
            <a:endParaRPr lang="en-US" dirty="0"/>
          </a:p>
        </p:txBody>
      </p:sp>
      <p:sp>
        <p:nvSpPr>
          <p:cNvPr id="3" name="Content Placeholder 2"/>
          <p:cNvSpPr>
            <a:spLocks noGrp="1"/>
          </p:cNvSpPr>
          <p:nvPr>
            <p:ph idx="1"/>
          </p:nvPr>
        </p:nvSpPr>
        <p:spPr/>
        <p:txBody>
          <a:bodyPr/>
          <a:lstStyle/>
          <a:p>
            <a:r>
              <a:rPr lang="en-US" dirty="0" smtClean="0"/>
              <a:t>Very clear idea about *HOW* a Web application should be structured</a:t>
            </a:r>
            <a:endParaRPr lang="en-US" dirty="0"/>
          </a:p>
        </p:txBody>
      </p:sp>
    </p:spTree>
    <p:extLst>
      <p:ext uri="{BB962C8B-B14F-4D97-AF65-F5344CB8AC3E}">
        <p14:creationId xmlns:p14="http://schemas.microsoft.com/office/powerpoint/2010/main" val="3740561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a:t>
            </a:r>
            <a:endParaRPr lang="en-US" dirty="0"/>
          </a:p>
        </p:txBody>
      </p:sp>
      <p:sp>
        <p:nvSpPr>
          <p:cNvPr id="3" name="Content Placeholder 2"/>
          <p:cNvSpPr>
            <a:spLocks noGrp="1"/>
          </p:cNvSpPr>
          <p:nvPr>
            <p:ph idx="1"/>
          </p:nvPr>
        </p:nvSpPr>
        <p:spPr/>
        <p:txBody>
          <a:bodyPr/>
          <a:lstStyle/>
          <a:p>
            <a:r>
              <a:rPr lang="en-US" dirty="0" smtClean="0"/>
              <a:t>Data-binding</a:t>
            </a:r>
          </a:p>
          <a:p>
            <a:r>
              <a:rPr lang="en-US" dirty="0" err="1" smtClean="0"/>
              <a:t>Templating</a:t>
            </a:r>
            <a:endParaRPr lang="en-US" dirty="0" smtClean="0"/>
          </a:p>
          <a:p>
            <a:r>
              <a:rPr lang="en-US" dirty="0" smtClean="0"/>
              <a:t>Form validation</a:t>
            </a:r>
          </a:p>
          <a:p>
            <a:r>
              <a:rPr lang="en-US" dirty="0" smtClean="0"/>
              <a:t>Routing</a:t>
            </a:r>
          </a:p>
          <a:p>
            <a:r>
              <a:rPr lang="en-US" dirty="0" smtClean="0"/>
              <a:t>Reusable components</a:t>
            </a:r>
          </a:p>
          <a:p>
            <a:r>
              <a:rPr lang="en-US" dirty="0" smtClean="0"/>
              <a:t>Dependency Injection</a:t>
            </a:r>
            <a:endParaRPr lang="en-US" dirty="0"/>
          </a:p>
        </p:txBody>
      </p:sp>
    </p:spTree>
    <p:extLst>
      <p:ext uri="{BB962C8B-B14F-4D97-AF65-F5344CB8AC3E}">
        <p14:creationId xmlns:p14="http://schemas.microsoft.com/office/powerpoint/2010/main" val="3004214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a:t>
            </a:r>
            <a:endParaRPr lang="en-US" dirty="0"/>
          </a:p>
        </p:txBody>
      </p:sp>
      <p:sp>
        <p:nvSpPr>
          <p:cNvPr id="3" name="Content Placeholder 2"/>
          <p:cNvSpPr>
            <a:spLocks noGrp="1"/>
          </p:cNvSpPr>
          <p:nvPr>
            <p:ph idx="1"/>
          </p:nvPr>
        </p:nvSpPr>
        <p:spPr/>
        <p:txBody>
          <a:bodyPr/>
          <a:lstStyle/>
          <a:p>
            <a:r>
              <a:rPr lang="en-US" dirty="0" smtClean="0"/>
              <a:t>Good open source </a:t>
            </a:r>
            <a:endParaRPr lang="en-US" dirty="0"/>
          </a:p>
        </p:txBody>
      </p:sp>
    </p:spTree>
    <p:extLst>
      <p:ext uri="{BB962C8B-B14F-4D97-AF65-F5344CB8AC3E}">
        <p14:creationId xmlns:p14="http://schemas.microsoft.com/office/powerpoint/2010/main" val="1990809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whoami</a:t>
            </a:r>
            <a:endParaRPr lang="en-US" dirty="0"/>
          </a:p>
        </p:txBody>
      </p:sp>
      <p:sp>
        <p:nvSpPr>
          <p:cNvPr id="3" name="Content Placeholder 2"/>
          <p:cNvSpPr>
            <a:spLocks noGrp="1"/>
          </p:cNvSpPr>
          <p:nvPr>
            <p:ph idx="1"/>
          </p:nvPr>
        </p:nvSpPr>
        <p:spPr>
          <a:xfrm>
            <a:off x="838200" y="1825625"/>
            <a:ext cx="10515600" cy="2174875"/>
          </a:xfrm>
        </p:spPr>
        <p:txBody>
          <a:bodyPr>
            <a:normAutofit lnSpcReduction="10000"/>
          </a:bodyPr>
          <a:lstStyle/>
          <a:p>
            <a:r>
              <a:rPr lang="en-US" sz="3200" dirty="0" smtClean="0"/>
              <a:t>Abhinav Gujjar</a:t>
            </a:r>
          </a:p>
          <a:p>
            <a:pPr lvl="1"/>
            <a:r>
              <a:rPr lang="en-US" sz="2800" dirty="0" smtClean="0"/>
              <a:t>12+ years of experience</a:t>
            </a:r>
          </a:p>
          <a:p>
            <a:pPr lvl="1"/>
            <a:r>
              <a:rPr lang="en-US" sz="2800" dirty="0" smtClean="0"/>
              <a:t>Microsoft,  Thomson Reuters </a:t>
            </a:r>
          </a:p>
          <a:p>
            <a:pPr lvl="1"/>
            <a:r>
              <a:rPr lang="en-US" sz="2800" dirty="0" smtClean="0"/>
              <a:t>Startup, Consultant, Trainer</a:t>
            </a:r>
          </a:p>
          <a:p>
            <a:pPr lvl="1"/>
            <a:r>
              <a:rPr lang="en-US" sz="2800" dirty="0">
                <a:hlinkClick r:id="rId3"/>
              </a:rPr>
              <a:t>https://</a:t>
            </a:r>
            <a:r>
              <a:rPr lang="en-US" sz="2800" dirty="0" smtClean="0">
                <a:hlinkClick r:id="rId3"/>
              </a:rPr>
              <a:t>in.linkedin.com/in/abhinavgujjar</a:t>
            </a:r>
            <a:endParaRPr lang="en-US" sz="2800" dirty="0" smtClean="0"/>
          </a:p>
          <a:p>
            <a:pPr marL="457200" lvl="1" indent="0">
              <a:buNone/>
            </a:pPr>
            <a:endParaRPr lang="en-US" sz="2800" dirty="0"/>
          </a:p>
        </p:txBody>
      </p:sp>
    </p:spTree>
    <p:extLst>
      <p:ext uri="{BB962C8B-B14F-4D97-AF65-F5344CB8AC3E}">
        <p14:creationId xmlns:p14="http://schemas.microsoft.com/office/powerpoint/2010/main" val="20769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not?</a:t>
            </a:r>
            <a:endParaRPr lang="en-US" dirty="0"/>
          </a:p>
        </p:txBody>
      </p:sp>
      <p:sp>
        <p:nvSpPr>
          <p:cNvPr id="3" name="Content Placeholder 2"/>
          <p:cNvSpPr>
            <a:spLocks noGrp="1"/>
          </p:cNvSpPr>
          <p:nvPr>
            <p:ph idx="1"/>
          </p:nvPr>
        </p:nvSpPr>
        <p:spPr/>
        <p:txBody>
          <a:bodyPr/>
          <a:lstStyle/>
          <a:p>
            <a:r>
              <a:rPr lang="en-US" dirty="0" smtClean="0"/>
              <a:t>Not a low-level library</a:t>
            </a:r>
          </a:p>
          <a:p>
            <a:r>
              <a:rPr lang="en-US" dirty="0" smtClean="0"/>
              <a:t>Not for intense DOM manipulation like games</a:t>
            </a:r>
          </a:p>
          <a:p>
            <a:r>
              <a:rPr lang="en-US" dirty="0" smtClean="0"/>
              <a:t>Not required for static information only web *sites*</a:t>
            </a:r>
            <a:endParaRPr lang="en-US" dirty="0"/>
          </a:p>
        </p:txBody>
      </p:sp>
    </p:spTree>
    <p:extLst>
      <p:ext uri="{BB962C8B-B14F-4D97-AF65-F5344CB8AC3E}">
        <p14:creationId xmlns:p14="http://schemas.microsoft.com/office/powerpoint/2010/main" val="372442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Angular Components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31074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17625"/>
            <a:ext cx="10515600" cy="1325563"/>
          </a:xfrm>
        </p:spPr>
        <p:txBody>
          <a:bodyPr/>
          <a:lstStyle/>
          <a:p>
            <a:r>
              <a:rPr lang="en-US" dirty="0" smtClean="0"/>
              <a:t>Demo – Hello World</a:t>
            </a:r>
            <a:endParaRPr lang="en-US" dirty="0"/>
          </a:p>
        </p:txBody>
      </p:sp>
      <p:pic>
        <p:nvPicPr>
          <p:cNvPr id="4104" name="Picture 8" descr="http://www.brettdaniel.com/pictures/2009/al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275" y="20955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01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Application</a:t>
            </a:r>
            <a:endParaRPr lang="en-US" dirty="0"/>
          </a:p>
        </p:txBody>
      </p:sp>
      <p:sp>
        <p:nvSpPr>
          <p:cNvPr id="3" name="Content Placeholder 2"/>
          <p:cNvSpPr>
            <a:spLocks noGrp="1"/>
          </p:cNvSpPr>
          <p:nvPr>
            <p:ph idx="1"/>
          </p:nvPr>
        </p:nvSpPr>
        <p:spPr/>
        <p:txBody>
          <a:bodyPr>
            <a:normAutofit/>
          </a:bodyPr>
          <a:lstStyle/>
          <a:p>
            <a:r>
              <a:rPr lang="en-US" dirty="0" smtClean="0"/>
              <a:t>Include angular.js in the page</a:t>
            </a:r>
          </a:p>
          <a:p>
            <a:r>
              <a:rPr lang="en-US" dirty="0" smtClean="0"/>
              <a:t>Add ng-app Directive</a:t>
            </a:r>
          </a:p>
          <a:p>
            <a:pPr lvl="1"/>
            <a:r>
              <a:rPr lang="en-US" dirty="0" smtClean="0"/>
              <a:t>Angular Directive</a:t>
            </a:r>
          </a:p>
          <a:p>
            <a:pPr lvl="1"/>
            <a:r>
              <a:rPr lang="en-US" dirty="0" smtClean="0"/>
              <a:t>ng = Angular </a:t>
            </a:r>
            <a:endParaRPr lang="en-US" dirty="0"/>
          </a:p>
        </p:txBody>
      </p:sp>
    </p:spTree>
    <p:extLst>
      <p:ext uri="{BB962C8B-B14F-4D97-AF65-F5344CB8AC3E}">
        <p14:creationId xmlns:p14="http://schemas.microsoft.com/office/powerpoint/2010/main" val="7079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94414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906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Build a Hello World Angular application from scratch and concatenate 2 strings</a:t>
            </a:r>
          </a:p>
          <a:p>
            <a:endParaRPr lang="en-US" dirty="0"/>
          </a:p>
          <a:p>
            <a:pPr marL="0" indent="0">
              <a:buNone/>
            </a:pPr>
            <a:r>
              <a:rPr lang="en-US" dirty="0" smtClean="0">
                <a:latin typeface="Consolas" panose="020B0609020204030204" pitchFamily="49" charset="0"/>
                <a:cs typeface="Consolas" panose="020B0609020204030204" pitchFamily="49" charset="0"/>
              </a:rPr>
              <a:t>{{‘Hello’ + ‘World’}}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2187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a:xfrm>
            <a:off x="1981200" y="1600201"/>
            <a:ext cx="8229600" cy="1721506"/>
          </a:xfrm>
        </p:spPr>
        <p:txBody>
          <a:bodyPr>
            <a:normAutofit/>
          </a:bodyPr>
          <a:lstStyle/>
          <a:p>
            <a:r>
              <a:rPr lang="en-US" sz="2400" dirty="0"/>
              <a:t>HTML with Angular specific markup </a:t>
            </a:r>
          </a:p>
          <a:p>
            <a:r>
              <a:rPr lang="en-US" sz="2400" dirty="0"/>
              <a:t>Compiled to produce the view</a:t>
            </a:r>
          </a:p>
          <a:p>
            <a:r>
              <a:rPr lang="en-US" sz="2400" dirty="0"/>
              <a:t>“View source” = template</a:t>
            </a:r>
          </a:p>
        </p:txBody>
      </p:sp>
      <p:sp>
        <p:nvSpPr>
          <p:cNvPr id="5" name="Right Arrow 4"/>
          <p:cNvSpPr/>
          <p:nvPr/>
        </p:nvSpPr>
        <p:spPr>
          <a:xfrm>
            <a:off x="5152296" y="3475232"/>
            <a:ext cx="1786238" cy="7397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a:t>
            </a:r>
          </a:p>
        </p:txBody>
      </p:sp>
      <p:sp>
        <p:nvSpPr>
          <p:cNvPr id="6" name="Rectangle 5"/>
          <p:cNvSpPr/>
          <p:nvPr/>
        </p:nvSpPr>
        <p:spPr>
          <a:xfrm>
            <a:off x="1981200" y="3475232"/>
            <a:ext cx="2501256" cy="8513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a:t>
            </a:r>
          </a:p>
          <a:p>
            <a:pPr algn="ctr"/>
            <a:r>
              <a:rPr lang="en-US" dirty="0"/>
              <a:t>(HTML)</a:t>
            </a:r>
          </a:p>
        </p:txBody>
      </p:sp>
      <p:sp>
        <p:nvSpPr>
          <p:cNvPr id="7" name="Hexagon 6"/>
          <p:cNvSpPr/>
          <p:nvPr/>
        </p:nvSpPr>
        <p:spPr>
          <a:xfrm>
            <a:off x="7482777" y="3210054"/>
            <a:ext cx="1897877" cy="1116541"/>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VIEW</a:t>
            </a:r>
          </a:p>
          <a:p>
            <a:pPr algn="ctr"/>
            <a:r>
              <a:rPr lang="en-US" dirty="0"/>
              <a:t>(DOM)</a:t>
            </a:r>
          </a:p>
        </p:txBody>
      </p:sp>
    </p:spTree>
    <p:extLst>
      <p:ext uri="{BB962C8B-B14F-4D97-AF65-F5344CB8AC3E}">
        <p14:creationId xmlns:p14="http://schemas.microsoft.com/office/powerpoint/2010/main" val="2607857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smtClean="0"/>
              <a:t>Rendered DOM is the view</a:t>
            </a:r>
          </a:p>
          <a:p>
            <a:r>
              <a:rPr lang="en-US" dirty="0" smtClean="0"/>
              <a:t>“Elements” tab shows view</a:t>
            </a:r>
            <a:endParaRPr lang="en-US" dirty="0"/>
          </a:p>
        </p:txBody>
      </p:sp>
    </p:spTree>
    <p:extLst>
      <p:ext uri="{BB962C8B-B14F-4D97-AF65-F5344CB8AC3E}">
        <p14:creationId xmlns:p14="http://schemas.microsoft.com/office/powerpoint/2010/main" val="3472949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New type of markup</a:t>
            </a:r>
          </a:p>
          <a:p>
            <a:r>
              <a:rPr lang="en-US" dirty="0" smtClean="0"/>
              <a:t>Add behavior to attribute or element of HTML</a:t>
            </a:r>
          </a:p>
          <a:p>
            <a:r>
              <a:rPr lang="en-US" dirty="0" smtClean="0"/>
              <a:t>ONLY understood by angular compilation process</a:t>
            </a:r>
          </a:p>
          <a:p>
            <a:r>
              <a:rPr lang="en-US" dirty="0" smtClean="0"/>
              <a:t>Can create custom directives</a:t>
            </a:r>
          </a:p>
          <a:p>
            <a:endParaRPr lang="en-US" dirty="0"/>
          </a:p>
        </p:txBody>
      </p:sp>
    </p:spTree>
    <p:extLst>
      <p:ext uri="{BB962C8B-B14F-4D97-AF65-F5344CB8AC3E}">
        <p14:creationId xmlns:p14="http://schemas.microsoft.com/office/powerpoint/2010/main" val="2795005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a:bodyPr>
          <a:lstStyle/>
          <a:p>
            <a:r>
              <a:rPr lang="en-US" dirty="0" err="1" smtClean="0"/>
              <a:t>Javascript</a:t>
            </a:r>
            <a:r>
              <a:rPr lang="en-US" dirty="0" smtClean="0"/>
              <a:t> like code snippets</a:t>
            </a:r>
          </a:p>
          <a:p>
            <a:r>
              <a:rPr lang="en-US" dirty="0" smtClean="0"/>
              <a:t>Read and write variables</a:t>
            </a:r>
          </a:p>
          <a:p>
            <a:r>
              <a:rPr lang="en-US" dirty="0" smtClean="0"/>
              <a:t>Forgiving</a:t>
            </a:r>
          </a:p>
          <a:p>
            <a:r>
              <a:rPr lang="en-US" dirty="0" smtClean="0"/>
              <a:t>No Control flow</a:t>
            </a:r>
          </a:p>
        </p:txBody>
      </p:sp>
    </p:spTree>
    <p:extLst>
      <p:ext uri="{BB962C8B-B14F-4D97-AF65-F5344CB8AC3E}">
        <p14:creationId xmlns:p14="http://schemas.microsoft.com/office/powerpoint/2010/main" val="155236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r>
              <a:rPr lang="en-US" sz="3200" dirty="0" smtClean="0"/>
              <a:t>Phones on Silent</a:t>
            </a:r>
          </a:p>
          <a:p>
            <a:r>
              <a:rPr lang="en-US" sz="3200" dirty="0" smtClean="0"/>
              <a:t>Concepts, not Syntax</a:t>
            </a:r>
          </a:p>
          <a:p>
            <a:r>
              <a:rPr lang="en-US" sz="3200" dirty="0" smtClean="0"/>
              <a:t>Questions…. Lots ! </a:t>
            </a:r>
            <a:endParaRPr lang="en-US" sz="3200" dirty="0"/>
          </a:p>
        </p:txBody>
      </p:sp>
      <p:pic>
        <p:nvPicPr>
          <p:cNvPr id="1026" name="Picture 2" descr="http://technoinfo24.com/wp-content/uploads/2014/05/phone-silent.jpg"/>
          <p:cNvPicPr>
            <a:picLocks noChangeAspect="1" noChangeArrowheads="1"/>
          </p:cNvPicPr>
          <p:nvPr/>
        </p:nvPicPr>
        <p:blipFill rotWithShape="1">
          <a:blip r:embed="rId2">
            <a:extLst>
              <a:ext uri="{28A0092B-C50C-407E-A947-70E740481C1C}">
                <a14:useLocalDpi xmlns:a14="http://schemas.microsoft.com/office/drawing/2010/main" val="0"/>
              </a:ext>
            </a:extLst>
          </a:blip>
          <a:srcRect r="53213"/>
          <a:stretch/>
        </p:blipFill>
        <p:spPr bwMode="auto">
          <a:xfrm>
            <a:off x="7155464" y="1277007"/>
            <a:ext cx="3170950" cy="423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4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3" name="Content Placeholder 2"/>
          <p:cNvSpPr>
            <a:spLocks noGrp="1"/>
          </p:cNvSpPr>
          <p:nvPr>
            <p:ph idx="1"/>
          </p:nvPr>
        </p:nvSpPr>
        <p:spPr/>
        <p:txBody>
          <a:bodyPr/>
          <a:lstStyle/>
          <a:p>
            <a:r>
              <a:rPr lang="en-US" dirty="0" smtClean="0"/>
              <a:t>UI related logic</a:t>
            </a:r>
          </a:p>
          <a:p>
            <a:r>
              <a:rPr lang="en-US" dirty="0" smtClean="0"/>
              <a:t>Prepare the model for the view</a:t>
            </a:r>
          </a:p>
          <a:p>
            <a:r>
              <a:rPr lang="en-US" dirty="0" smtClean="0"/>
              <a:t>Attach it to the scope</a:t>
            </a:r>
          </a:p>
          <a:p>
            <a:endParaRPr lang="en-US" dirty="0"/>
          </a:p>
        </p:txBody>
      </p:sp>
    </p:spTree>
    <p:extLst>
      <p:ext uri="{BB962C8B-B14F-4D97-AF65-F5344CB8AC3E}">
        <p14:creationId xmlns:p14="http://schemas.microsoft.com/office/powerpoint/2010/main" val="2396467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“Main” method</a:t>
            </a:r>
          </a:p>
          <a:p>
            <a:r>
              <a:rPr lang="en-US" dirty="0" smtClean="0"/>
              <a:t>Can contain directives, controllers, filters, services</a:t>
            </a:r>
          </a:p>
          <a:p>
            <a:r>
              <a:rPr lang="en-US" dirty="0" err="1" smtClean="0"/>
              <a:t>Resuability</a:t>
            </a:r>
            <a:r>
              <a:rPr lang="en-US" dirty="0" smtClean="0"/>
              <a:t> and modularity (obviously)</a:t>
            </a:r>
          </a:p>
          <a:p>
            <a:endParaRPr lang="en-US" dirty="0"/>
          </a:p>
        </p:txBody>
      </p:sp>
    </p:spTree>
    <p:extLst>
      <p:ext uri="{BB962C8B-B14F-4D97-AF65-F5344CB8AC3E}">
        <p14:creationId xmlns:p14="http://schemas.microsoft.com/office/powerpoint/2010/main" val="3749372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Is an </a:t>
            </a:r>
            <a:r>
              <a:rPr lang="en-US" b="1" dirty="0" smtClean="0"/>
              <a:t>Object </a:t>
            </a:r>
            <a:r>
              <a:rPr lang="en-US" dirty="0" smtClean="0"/>
              <a:t>that refers to the application model. </a:t>
            </a:r>
          </a:p>
          <a:p>
            <a:r>
              <a:rPr lang="en-US" dirty="0" smtClean="0"/>
              <a:t>Execution context for expression</a:t>
            </a:r>
          </a:p>
          <a:p>
            <a:r>
              <a:rPr lang="en-US" dirty="0" smtClean="0"/>
              <a:t>Arranged in hierarchical structure mimicking the DOM</a:t>
            </a:r>
            <a:endParaRPr lang="en-US" dirty="0"/>
          </a:p>
        </p:txBody>
      </p:sp>
    </p:spTree>
    <p:extLst>
      <p:ext uri="{BB962C8B-B14F-4D97-AF65-F5344CB8AC3E}">
        <p14:creationId xmlns:p14="http://schemas.microsoft.com/office/powerpoint/2010/main" val="3986567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pic>
        <p:nvPicPr>
          <p:cNvPr id="6" name="Picture 5"/>
          <p:cNvPicPr>
            <a:picLocks noChangeAspect="1"/>
          </p:cNvPicPr>
          <p:nvPr/>
        </p:nvPicPr>
        <p:blipFill>
          <a:blip r:embed="rId2"/>
          <a:stretch>
            <a:fillRect/>
          </a:stretch>
        </p:blipFill>
        <p:spPr>
          <a:xfrm>
            <a:off x="3416451" y="2048073"/>
            <a:ext cx="5080000" cy="3683000"/>
          </a:xfrm>
          <a:prstGeom prst="rect">
            <a:avLst/>
          </a:prstGeom>
        </p:spPr>
      </p:pic>
    </p:spTree>
    <p:extLst>
      <p:ext uri="{BB962C8B-B14F-4D97-AF65-F5344CB8AC3E}">
        <p14:creationId xmlns:p14="http://schemas.microsoft.com/office/powerpoint/2010/main" val="3101189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4" name="Rectangle 3"/>
          <p:cNvSpPr/>
          <p:nvPr/>
        </p:nvSpPr>
        <p:spPr>
          <a:xfrm>
            <a:off x="3102945" y="1690687"/>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5" name="Oval 4"/>
          <p:cNvSpPr/>
          <p:nvPr/>
        </p:nvSpPr>
        <p:spPr>
          <a:xfrm>
            <a:off x="248169" y="3670558"/>
            <a:ext cx="209098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6" name="Rounded Rectangle 5"/>
          <p:cNvSpPr/>
          <p:nvPr/>
        </p:nvSpPr>
        <p:spPr>
          <a:xfrm>
            <a:off x="3342455" y="3483377"/>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7" name="Rectangle 6"/>
          <p:cNvSpPr/>
          <p:nvPr/>
        </p:nvSpPr>
        <p:spPr>
          <a:xfrm>
            <a:off x="8893260" y="3483377"/>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8" name="Up-Down Arrow 7"/>
          <p:cNvSpPr/>
          <p:nvPr/>
        </p:nvSpPr>
        <p:spPr>
          <a:xfrm>
            <a:off x="4116151" y="2524350"/>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urved Down Arrow 13"/>
          <p:cNvSpPr/>
          <p:nvPr/>
        </p:nvSpPr>
        <p:spPr>
          <a:xfrm>
            <a:off x="6011266" y="3060839"/>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flipH="1">
            <a:off x="5903312" y="4216400"/>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309444" y="3709272"/>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18" name="Right Arrow 17"/>
          <p:cNvSpPr/>
          <p:nvPr/>
        </p:nvSpPr>
        <p:spPr>
          <a:xfrm>
            <a:off x="2459421" y="3788669"/>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and Round Single Corner Rectangle 18"/>
          <p:cNvSpPr/>
          <p:nvPr/>
        </p:nvSpPr>
        <p:spPr>
          <a:xfrm>
            <a:off x="9856075" y="4581812"/>
            <a:ext cx="1731163"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20" name="Snip and Round Single Corner Rectangle 19"/>
          <p:cNvSpPr/>
          <p:nvPr/>
        </p:nvSpPr>
        <p:spPr>
          <a:xfrm>
            <a:off x="9836430" y="5349038"/>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Tree>
    <p:extLst>
      <p:ext uri="{BB962C8B-B14F-4D97-AF65-F5344CB8AC3E}">
        <p14:creationId xmlns:p14="http://schemas.microsoft.com/office/powerpoint/2010/main" val="3994203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Template</a:t>
            </a:r>
          </a:p>
          <a:p>
            <a:r>
              <a:rPr lang="en-US" dirty="0"/>
              <a:t>Expression</a:t>
            </a:r>
            <a:endParaRPr lang="en-US" dirty="0" smtClean="0"/>
          </a:p>
          <a:p>
            <a:r>
              <a:rPr lang="en-US" dirty="0" smtClean="0"/>
              <a:t>View</a:t>
            </a:r>
          </a:p>
          <a:p>
            <a:r>
              <a:rPr lang="en-US" dirty="0" smtClean="0"/>
              <a:t>Controller</a:t>
            </a:r>
          </a:p>
          <a:p>
            <a:r>
              <a:rPr lang="en-US" dirty="0" smtClean="0"/>
              <a:t>Directive</a:t>
            </a:r>
          </a:p>
          <a:p>
            <a:r>
              <a:rPr lang="en-US" dirty="0" smtClean="0"/>
              <a:t>Data Binding</a:t>
            </a:r>
            <a:endParaRPr lang="en-US" dirty="0"/>
          </a:p>
        </p:txBody>
      </p:sp>
    </p:spTree>
    <p:extLst>
      <p:ext uri="{BB962C8B-B14F-4D97-AF65-F5344CB8AC3E}">
        <p14:creationId xmlns:p14="http://schemas.microsoft.com/office/powerpoint/2010/main" val="832463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202294"/>
            <a:ext cx="10515600" cy="1777958"/>
          </a:xfrm>
        </p:spPr>
        <p:txBody>
          <a:bodyPr/>
          <a:lstStyle/>
          <a:p>
            <a:r>
              <a:rPr lang="en-US" dirty="0" smtClean="0">
                <a:solidFill>
                  <a:schemeClr val="bg1"/>
                </a:solidFill>
              </a:rPr>
              <a:t>Controllers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550096"/>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40" name="Donut 39"/>
          <p:cNvSpPr/>
          <p:nvPr/>
        </p:nvSpPr>
        <p:spPr>
          <a:xfrm>
            <a:off x="481593" y="1922675"/>
            <a:ext cx="2325202" cy="1673563"/>
          </a:xfrm>
          <a:prstGeom prst="donut">
            <a:avLst>
              <a:gd name="adj" fmla="val 253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1224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Controllers</a:t>
            </a:r>
            <a:endParaRPr lang="en-US" dirty="0"/>
          </a:p>
        </p:txBody>
      </p:sp>
      <p:sp>
        <p:nvSpPr>
          <p:cNvPr id="5" name="Content Placeholder 4"/>
          <p:cNvSpPr>
            <a:spLocks noGrp="1"/>
          </p:cNvSpPr>
          <p:nvPr>
            <p:ph idx="1"/>
          </p:nvPr>
        </p:nvSpPr>
        <p:spPr/>
        <p:txBody>
          <a:bodyPr>
            <a:normAutofit lnSpcReduction="10000"/>
          </a:bodyPr>
          <a:lstStyle/>
          <a:p>
            <a:r>
              <a:rPr lang="en-US" dirty="0" err="1" smtClean="0"/>
              <a:t>Javascript</a:t>
            </a:r>
            <a:r>
              <a:rPr lang="en-US" dirty="0" smtClean="0"/>
              <a:t> constructor </a:t>
            </a:r>
            <a:r>
              <a:rPr lang="en-US" b="1" dirty="0" smtClean="0"/>
              <a:t>function </a:t>
            </a:r>
            <a:r>
              <a:rPr lang="en-US" dirty="0" smtClean="0"/>
              <a:t>that is used to augment the Scope</a:t>
            </a:r>
          </a:p>
          <a:p>
            <a:r>
              <a:rPr lang="en-US" dirty="0" smtClean="0"/>
              <a:t>New scope object is created and available as an injectable parameter</a:t>
            </a:r>
          </a:p>
          <a:p>
            <a:r>
              <a:rPr lang="en-US" dirty="0" smtClean="0"/>
              <a:t>Use</a:t>
            </a:r>
          </a:p>
          <a:p>
            <a:pPr lvl="1"/>
            <a:r>
              <a:rPr lang="en-US" dirty="0" smtClean="0"/>
              <a:t>To setup the initial state of the $scope</a:t>
            </a:r>
          </a:p>
          <a:p>
            <a:pPr lvl="1"/>
            <a:r>
              <a:rPr lang="en-US" dirty="0" smtClean="0"/>
              <a:t>Attach behavior to the $scope</a:t>
            </a:r>
          </a:p>
          <a:p>
            <a:r>
              <a:rPr lang="en-US" dirty="0" smtClean="0"/>
              <a:t>DON’T USE</a:t>
            </a:r>
          </a:p>
          <a:p>
            <a:pPr lvl="1"/>
            <a:r>
              <a:rPr lang="en-US" dirty="0" smtClean="0"/>
              <a:t>Manipulate DOM</a:t>
            </a:r>
          </a:p>
          <a:p>
            <a:pPr lvl="1"/>
            <a:r>
              <a:rPr lang="en-US" dirty="0" smtClean="0"/>
              <a:t>Format input</a:t>
            </a:r>
          </a:p>
          <a:p>
            <a:pPr lvl="1"/>
            <a:r>
              <a:rPr lang="en-US" dirty="0" smtClean="0"/>
              <a:t>Filter output</a:t>
            </a:r>
          </a:p>
          <a:p>
            <a:pPr lvl="1"/>
            <a:r>
              <a:rPr lang="en-US" dirty="0" smtClean="0"/>
              <a:t>Share code or state</a:t>
            </a:r>
            <a:endParaRPr lang="en-US" dirty="0"/>
          </a:p>
        </p:txBody>
      </p:sp>
    </p:spTree>
    <p:extLst>
      <p:ext uri="{BB962C8B-B14F-4D97-AF65-F5344CB8AC3E}">
        <p14:creationId xmlns:p14="http://schemas.microsoft.com/office/powerpoint/2010/main" val="2114826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Scope Inheritance</a:t>
            </a:r>
            <a:endParaRPr lang="en-US" dirty="0"/>
          </a:p>
        </p:txBody>
      </p:sp>
      <p:sp>
        <p:nvSpPr>
          <p:cNvPr id="5" name="Content Placeholder 4"/>
          <p:cNvSpPr>
            <a:spLocks noGrp="1"/>
          </p:cNvSpPr>
          <p:nvPr>
            <p:ph idx="1"/>
          </p:nvPr>
        </p:nvSpPr>
        <p:spPr/>
        <p:txBody>
          <a:bodyPr>
            <a:normAutofit/>
          </a:bodyPr>
          <a:lstStyle/>
          <a:p>
            <a:r>
              <a:rPr lang="en-US" dirty="0" smtClean="0"/>
              <a:t>Follows the DOM hierarchy</a:t>
            </a:r>
          </a:p>
          <a:p>
            <a:r>
              <a:rPr lang="en-US" dirty="0" smtClean="0"/>
              <a:t>Each controller will be provided a different scope object by Angular</a:t>
            </a:r>
          </a:p>
          <a:p>
            <a:pPr lvl="1"/>
            <a:r>
              <a:rPr lang="en-US" dirty="0" smtClean="0"/>
              <a:t>Prototypical inheritance from the parent scope</a:t>
            </a:r>
          </a:p>
          <a:p>
            <a:r>
              <a:rPr lang="en-US" dirty="0" smtClean="0"/>
              <a:t>One single root scope</a:t>
            </a:r>
          </a:p>
          <a:p>
            <a:r>
              <a:rPr lang="en-US" dirty="0" smtClean="0"/>
              <a:t>ng-repeat, ng-switch, ng-view and ng-include create new child scopes</a:t>
            </a:r>
          </a:p>
          <a:p>
            <a:endParaRPr lang="en-US" dirty="0" smtClean="0"/>
          </a:p>
          <a:p>
            <a:endParaRPr lang="en-US" dirty="0"/>
          </a:p>
        </p:txBody>
      </p:sp>
    </p:spTree>
    <p:extLst>
      <p:ext uri="{BB962C8B-B14F-4D97-AF65-F5344CB8AC3E}">
        <p14:creationId xmlns:p14="http://schemas.microsoft.com/office/powerpoint/2010/main" val="228071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202294"/>
            <a:ext cx="10515600" cy="1777958"/>
          </a:xfrm>
        </p:spPr>
        <p:txBody>
          <a:bodyPr/>
          <a:lstStyle/>
          <a:p>
            <a:r>
              <a:rPr lang="en-US" dirty="0" smtClean="0">
                <a:solidFill>
                  <a:schemeClr val="bg1"/>
                </a:solidFill>
              </a:rPr>
              <a:t>Directives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40" name="Donut 39"/>
          <p:cNvSpPr/>
          <p:nvPr/>
        </p:nvSpPr>
        <p:spPr>
          <a:xfrm>
            <a:off x="9885940" y="2838091"/>
            <a:ext cx="2266895" cy="1439711"/>
          </a:xfrm>
          <a:prstGeom prst="donut">
            <a:avLst>
              <a:gd name="adj" fmla="val 212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457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sz="3200" dirty="0" err="1" smtClean="0"/>
              <a:t>Javascript</a:t>
            </a:r>
            <a:r>
              <a:rPr lang="en-US" sz="3200" dirty="0" smtClean="0"/>
              <a:t> knowledge</a:t>
            </a:r>
          </a:p>
          <a:p>
            <a:r>
              <a:rPr lang="en-US" sz="3200" dirty="0" smtClean="0"/>
              <a:t>Editor</a:t>
            </a:r>
          </a:p>
          <a:p>
            <a:r>
              <a:rPr lang="en-US" sz="3200" dirty="0" smtClean="0"/>
              <a:t>Chrome preferably</a:t>
            </a:r>
          </a:p>
          <a:p>
            <a:r>
              <a:rPr lang="en-US" dirty="0" err="1" smtClean="0"/>
              <a:t>Git</a:t>
            </a:r>
            <a:r>
              <a:rPr lang="en-US" dirty="0" smtClean="0"/>
              <a:t> (</a:t>
            </a:r>
            <a:r>
              <a:rPr lang="en-US" dirty="0" err="1" smtClean="0"/>
              <a:t>SourceTree</a:t>
            </a:r>
            <a:r>
              <a:rPr lang="en-US" dirty="0" smtClean="0"/>
              <a:t>)</a:t>
            </a:r>
            <a:endParaRPr lang="en-US" sz="3200" dirty="0" smtClean="0"/>
          </a:p>
          <a:p>
            <a:pPr marL="0" indent="0">
              <a:buNone/>
            </a:pPr>
            <a:endParaRPr lang="en-US" sz="3200" dirty="0"/>
          </a:p>
        </p:txBody>
      </p:sp>
    </p:spTree>
    <p:extLst>
      <p:ext uri="{BB962C8B-B14F-4D97-AF65-F5344CB8AC3E}">
        <p14:creationId xmlns:p14="http://schemas.microsoft.com/office/powerpoint/2010/main" val="3699870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Angular application wiring</a:t>
            </a:r>
            <a:endParaRPr lang="en-US" dirty="0"/>
          </a:p>
        </p:txBody>
      </p:sp>
      <p:sp>
        <p:nvSpPr>
          <p:cNvPr id="3" name="Content Placeholder 2"/>
          <p:cNvSpPr>
            <a:spLocks noGrp="1"/>
          </p:cNvSpPr>
          <p:nvPr>
            <p:ph idx="1"/>
          </p:nvPr>
        </p:nvSpPr>
        <p:spPr>
          <a:xfrm>
            <a:off x="841756" y="2024380"/>
            <a:ext cx="8399779" cy="3766185"/>
          </a:xfrm>
        </p:spPr>
        <p:txBody>
          <a:bodyPr>
            <a:normAutofit/>
          </a:bodyPr>
          <a:lstStyle/>
          <a:p>
            <a:r>
              <a:rPr lang="en-US" b="1" dirty="0" err="1" smtClean="0"/>
              <a:t>ngApp</a:t>
            </a:r>
            <a:endParaRPr lang="en-US" b="1" dirty="0" smtClean="0"/>
          </a:p>
          <a:p>
            <a:pPr lvl="1"/>
            <a:r>
              <a:rPr lang="en-US" dirty="0" smtClean="0"/>
              <a:t>Auto-bootstrap an application.</a:t>
            </a:r>
          </a:p>
          <a:p>
            <a:pPr lvl="1"/>
            <a:r>
              <a:rPr lang="en-US" dirty="0" smtClean="0"/>
              <a:t>Only once per HTML document</a:t>
            </a:r>
          </a:p>
          <a:p>
            <a:r>
              <a:rPr lang="en-US" b="1" dirty="0" err="1" smtClean="0"/>
              <a:t>ngController</a:t>
            </a:r>
            <a:endParaRPr lang="en-US" b="1" dirty="0" smtClean="0"/>
          </a:p>
          <a:p>
            <a:pPr lvl="1"/>
            <a:r>
              <a:rPr lang="en-US" dirty="0" smtClean="0"/>
              <a:t>Attaches a controller class to a view</a:t>
            </a:r>
          </a:p>
          <a:p>
            <a:pPr lvl="1"/>
            <a:r>
              <a:rPr lang="en-US" dirty="0" smtClean="0"/>
              <a:t>Creates a new scope</a:t>
            </a:r>
            <a:endParaRPr lang="en-US" dirty="0"/>
          </a:p>
        </p:txBody>
      </p:sp>
    </p:spTree>
    <p:extLst>
      <p:ext uri="{BB962C8B-B14F-4D97-AF65-F5344CB8AC3E}">
        <p14:creationId xmlns:p14="http://schemas.microsoft.com/office/powerpoint/2010/main" val="659936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Standard html elements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&lt;a&gt;</a:t>
            </a:r>
          </a:p>
          <a:p>
            <a:pPr lvl="1"/>
            <a:r>
              <a:rPr lang="en-US" dirty="0" smtClean="0"/>
              <a:t>Prevents default action when empty </a:t>
            </a:r>
            <a:r>
              <a:rPr lang="en-US" dirty="0" err="1" smtClean="0"/>
              <a:t>href</a:t>
            </a:r>
            <a:endParaRPr lang="en-US" dirty="0" smtClean="0"/>
          </a:p>
          <a:p>
            <a:r>
              <a:rPr lang="en-US" b="1" dirty="0" smtClean="0"/>
              <a:t>&lt;form&gt; ng-submit</a:t>
            </a:r>
          </a:p>
          <a:p>
            <a:pPr lvl="1"/>
            <a:r>
              <a:rPr lang="en-US" dirty="0" smtClean="0"/>
              <a:t>Instantiates </a:t>
            </a:r>
            <a:r>
              <a:rPr lang="en-US" dirty="0" err="1" smtClean="0"/>
              <a:t>formcontroller</a:t>
            </a:r>
            <a:r>
              <a:rPr lang="en-US" dirty="0" smtClean="0"/>
              <a:t>… more on this later.</a:t>
            </a:r>
          </a:p>
          <a:p>
            <a:pPr lvl="1"/>
            <a:r>
              <a:rPr lang="en-US" dirty="0" smtClean="0"/>
              <a:t>Alters the behavior of submit action</a:t>
            </a:r>
          </a:p>
          <a:p>
            <a:r>
              <a:rPr lang="en-US" b="1" dirty="0" smtClean="0"/>
              <a:t>&lt;input&gt; &lt;select&gt; &lt;</a:t>
            </a:r>
            <a:r>
              <a:rPr lang="en-US" b="1" dirty="0" err="1" smtClean="0"/>
              <a:t>textarea</a:t>
            </a:r>
            <a:r>
              <a:rPr lang="en-US" b="1" dirty="0" smtClean="0"/>
              <a:t>&gt;</a:t>
            </a:r>
          </a:p>
          <a:p>
            <a:pPr lvl="1"/>
            <a:r>
              <a:rPr lang="en-US" dirty="0" smtClean="0"/>
              <a:t>For data binding along with ng-model</a:t>
            </a:r>
          </a:p>
          <a:p>
            <a:pPr lvl="1"/>
            <a:r>
              <a:rPr lang="en-US" dirty="0" smtClean="0"/>
              <a:t>And validation based on “type”</a:t>
            </a:r>
          </a:p>
          <a:p>
            <a:r>
              <a:rPr lang="en-US" b="1" dirty="0" smtClean="0"/>
              <a:t>&lt;script&gt;</a:t>
            </a:r>
          </a:p>
          <a:p>
            <a:pPr lvl="1"/>
            <a:r>
              <a:rPr lang="en-US" dirty="0" smtClean="0"/>
              <a:t>Loads content into template cache</a:t>
            </a:r>
          </a:p>
          <a:p>
            <a:pPr marL="0" indent="0">
              <a:buNone/>
            </a:pPr>
            <a:endParaRPr lang="en-US" dirty="0"/>
          </a:p>
        </p:txBody>
      </p:sp>
    </p:spTree>
    <p:extLst>
      <p:ext uri="{BB962C8B-B14F-4D97-AF65-F5344CB8AC3E}">
        <p14:creationId xmlns:p14="http://schemas.microsoft.com/office/powerpoint/2010/main" val="1660926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Binding</a:t>
            </a:r>
            <a:endParaRPr lang="en-US" dirty="0"/>
          </a:p>
        </p:txBody>
      </p:sp>
      <p:sp>
        <p:nvSpPr>
          <p:cNvPr id="3" name="Content Placeholder 2"/>
          <p:cNvSpPr>
            <a:spLocks noGrp="1"/>
          </p:cNvSpPr>
          <p:nvPr>
            <p:ph idx="1"/>
          </p:nvPr>
        </p:nvSpPr>
        <p:spPr>
          <a:xfrm>
            <a:off x="838200" y="1804416"/>
            <a:ext cx="2937763" cy="3727576"/>
          </a:xfrm>
          <a:ln>
            <a:solidFill>
              <a:schemeClr val="tx1"/>
            </a:solidFill>
            <a:prstDash val="dash"/>
          </a:ln>
        </p:spPr>
        <p:txBody>
          <a:bodyPr>
            <a:normAutofit lnSpcReduction="10000"/>
          </a:bodyPr>
          <a:lstStyle/>
          <a:p>
            <a:endParaRPr lang="en-US" dirty="0" smtClean="0"/>
          </a:p>
          <a:p>
            <a:r>
              <a:rPr lang="en-US" dirty="0" err="1" smtClean="0"/>
              <a:t>ngBind</a:t>
            </a:r>
            <a:endParaRPr lang="en-US" dirty="0"/>
          </a:p>
          <a:p>
            <a:pPr lvl="1"/>
            <a:r>
              <a:rPr lang="en-US" dirty="0" err="1" smtClean="0"/>
              <a:t>ngBindHtml</a:t>
            </a:r>
            <a:endParaRPr lang="en-US" dirty="0"/>
          </a:p>
          <a:p>
            <a:pPr lvl="1"/>
            <a:r>
              <a:rPr lang="en-US" dirty="0" err="1"/>
              <a:t>ngBindTemplate</a:t>
            </a:r>
            <a:endParaRPr lang="en-US" dirty="0"/>
          </a:p>
          <a:p>
            <a:r>
              <a:rPr lang="en-US" dirty="0" err="1" smtClean="0"/>
              <a:t>ngModel</a:t>
            </a:r>
            <a:endParaRPr lang="en-US" dirty="0" smtClean="0"/>
          </a:p>
          <a:p>
            <a:r>
              <a:rPr lang="en-US" dirty="0" err="1" smtClean="0"/>
              <a:t>ngNonBindable</a:t>
            </a:r>
            <a:endParaRPr lang="en-US" dirty="0" smtClean="0"/>
          </a:p>
          <a:p>
            <a:r>
              <a:rPr lang="en-US" dirty="0" err="1" smtClean="0"/>
              <a:t>ngValue</a:t>
            </a:r>
            <a:endParaRPr lang="en-US" dirty="0" smtClean="0"/>
          </a:p>
          <a:p>
            <a:r>
              <a:rPr lang="en-US" dirty="0" err="1" smtClean="0"/>
              <a:t>ngOptions</a:t>
            </a:r>
            <a:endParaRPr lang="en-US" dirty="0"/>
          </a:p>
        </p:txBody>
      </p:sp>
      <p:sp>
        <p:nvSpPr>
          <p:cNvPr id="4" name="Content Placeholder 2"/>
          <p:cNvSpPr txBox="1">
            <a:spLocks/>
          </p:cNvSpPr>
          <p:nvPr/>
        </p:nvSpPr>
        <p:spPr>
          <a:xfrm>
            <a:off x="4299366" y="1804417"/>
            <a:ext cx="2991334" cy="3727576"/>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2800" dirty="0" smtClean="0">
              <a:solidFill>
                <a:schemeClr val="tx1"/>
              </a:solidFill>
            </a:endParaRPr>
          </a:p>
          <a:p>
            <a:r>
              <a:rPr lang="en-US" sz="2800" dirty="0" err="1" smtClean="0">
                <a:solidFill>
                  <a:schemeClr val="tx1"/>
                </a:solidFill>
              </a:rPr>
              <a:t>ngIf</a:t>
            </a:r>
            <a:endParaRPr lang="en-US" sz="2800" dirty="0" smtClean="0">
              <a:solidFill>
                <a:schemeClr val="tx1"/>
              </a:solidFill>
            </a:endParaRPr>
          </a:p>
          <a:p>
            <a:r>
              <a:rPr lang="en-US" sz="2800" dirty="0" err="1" smtClean="0">
                <a:solidFill>
                  <a:schemeClr val="tx1"/>
                </a:solidFill>
              </a:rPr>
              <a:t>ngSwitch</a:t>
            </a:r>
            <a:endParaRPr lang="en-US" sz="2800" dirty="0" smtClean="0">
              <a:solidFill>
                <a:schemeClr val="tx1"/>
              </a:solidFill>
            </a:endParaRPr>
          </a:p>
          <a:p>
            <a:r>
              <a:rPr lang="en-US" sz="2800" dirty="0" err="1" smtClean="0">
                <a:solidFill>
                  <a:schemeClr val="tx1"/>
                </a:solidFill>
              </a:rPr>
              <a:t>ngInclude</a:t>
            </a:r>
            <a:endParaRPr lang="en-US" sz="2800" dirty="0" smtClean="0">
              <a:solidFill>
                <a:schemeClr val="tx1"/>
              </a:solidFill>
            </a:endParaRPr>
          </a:p>
          <a:p>
            <a:r>
              <a:rPr lang="en-US" sz="2800" dirty="0" err="1" smtClean="0">
                <a:solidFill>
                  <a:schemeClr val="tx1"/>
                </a:solidFill>
              </a:rPr>
              <a:t>ngShow</a:t>
            </a:r>
            <a:endParaRPr lang="en-US" sz="2800" dirty="0" smtClean="0">
              <a:solidFill>
                <a:schemeClr val="tx1"/>
              </a:solidFill>
            </a:endParaRPr>
          </a:p>
          <a:p>
            <a:r>
              <a:rPr lang="en-US" sz="2800" dirty="0" err="1" smtClean="0">
                <a:solidFill>
                  <a:schemeClr val="tx1"/>
                </a:solidFill>
              </a:rPr>
              <a:t>ngHide</a:t>
            </a:r>
            <a:endParaRPr lang="en-US" sz="2800" dirty="0" smtClean="0">
              <a:solidFill>
                <a:schemeClr val="tx1"/>
              </a:solidFill>
            </a:endParaRPr>
          </a:p>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p:txBody>
      </p:sp>
      <p:sp>
        <p:nvSpPr>
          <p:cNvPr id="5" name="Content Placeholder 2"/>
          <p:cNvSpPr txBox="1">
            <a:spLocks/>
          </p:cNvSpPr>
          <p:nvPr/>
        </p:nvSpPr>
        <p:spPr>
          <a:xfrm>
            <a:off x="7814103" y="1804416"/>
            <a:ext cx="3161283" cy="3727576"/>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2800" dirty="0" smtClean="0">
              <a:solidFill>
                <a:schemeClr val="tx1"/>
              </a:solidFill>
            </a:endParaRPr>
          </a:p>
          <a:p>
            <a:r>
              <a:rPr lang="en-US" sz="2800" dirty="0" err="1" smtClean="0">
                <a:solidFill>
                  <a:schemeClr val="tx1"/>
                </a:solidFill>
              </a:rPr>
              <a:t>ngSelected</a:t>
            </a:r>
            <a:endParaRPr lang="en-US" sz="2800" dirty="0" smtClean="0">
              <a:solidFill>
                <a:schemeClr val="tx1"/>
              </a:solidFill>
            </a:endParaRPr>
          </a:p>
          <a:p>
            <a:r>
              <a:rPr lang="en-US" sz="2800" dirty="0" err="1">
                <a:solidFill>
                  <a:schemeClr val="tx1"/>
                </a:solidFill>
              </a:rPr>
              <a:t>ngDisabled</a:t>
            </a:r>
            <a:endParaRPr lang="en-US" sz="2800" dirty="0">
              <a:solidFill>
                <a:schemeClr val="tx1"/>
              </a:solidFill>
            </a:endParaRPr>
          </a:p>
          <a:p>
            <a:r>
              <a:rPr lang="en-US" sz="2800" dirty="0" err="1" smtClean="0">
                <a:solidFill>
                  <a:schemeClr val="tx1"/>
                </a:solidFill>
              </a:rPr>
              <a:t>ngChecked</a:t>
            </a:r>
            <a:endParaRPr lang="en-US" sz="2800" dirty="0" smtClean="0">
              <a:solidFill>
                <a:schemeClr val="tx1"/>
              </a:solidFill>
            </a:endParaRPr>
          </a:p>
          <a:p>
            <a:r>
              <a:rPr lang="en-US" sz="2800" dirty="0" err="1" smtClean="0">
                <a:solidFill>
                  <a:schemeClr val="tx1"/>
                </a:solidFill>
              </a:rPr>
              <a:t>ngReadonly</a:t>
            </a:r>
            <a:endParaRPr lang="en-US" sz="2800" dirty="0" smtClean="0">
              <a:solidFill>
                <a:schemeClr val="tx1"/>
              </a:solidFill>
            </a:endParaRPr>
          </a:p>
        </p:txBody>
      </p:sp>
    </p:spTree>
    <p:extLst>
      <p:ext uri="{BB962C8B-B14F-4D97-AF65-F5344CB8AC3E}">
        <p14:creationId xmlns:p14="http://schemas.microsoft.com/office/powerpoint/2010/main" val="30603526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Binding </a:t>
            </a:r>
            <a:endParaRPr lang="en-US" dirty="0"/>
          </a:p>
        </p:txBody>
      </p:sp>
      <p:sp>
        <p:nvSpPr>
          <p:cNvPr id="4" name="Content Placeholder 2"/>
          <p:cNvSpPr txBox="1">
            <a:spLocks/>
          </p:cNvSpPr>
          <p:nvPr/>
        </p:nvSpPr>
        <p:spPr>
          <a:xfrm>
            <a:off x="838200" y="2219359"/>
            <a:ext cx="2991334"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smtClean="0">
                <a:solidFill>
                  <a:schemeClr val="tx1"/>
                </a:solidFill>
              </a:rPr>
              <a:t>ngStyle</a:t>
            </a:r>
            <a:endParaRPr lang="en-US" sz="3200" dirty="0" smtClean="0">
              <a:solidFill>
                <a:schemeClr val="tx1"/>
              </a:solidFill>
            </a:endParaRPr>
          </a:p>
          <a:p>
            <a:r>
              <a:rPr lang="en-US" sz="3200" dirty="0" err="1">
                <a:solidFill>
                  <a:schemeClr val="tx1"/>
                </a:solidFill>
              </a:rPr>
              <a:t>ngClass</a:t>
            </a:r>
            <a:endParaRPr lang="en-US" sz="3200" dirty="0">
              <a:solidFill>
                <a:schemeClr val="tx1"/>
              </a:solidFill>
            </a:endParaRPr>
          </a:p>
          <a:p>
            <a:r>
              <a:rPr lang="en-US" sz="3200" dirty="0" err="1">
                <a:solidFill>
                  <a:schemeClr val="tx1"/>
                </a:solidFill>
              </a:rPr>
              <a:t>ngClassEven</a:t>
            </a:r>
            <a:endParaRPr lang="en-US" sz="3200" dirty="0">
              <a:solidFill>
                <a:schemeClr val="tx1"/>
              </a:solidFill>
            </a:endParaRPr>
          </a:p>
          <a:p>
            <a:r>
              <a:rPr lang="en-US" sz="3200" dirty="0" err="1">
                <a:solidFill>
                  <a:schemeClr val="tx1"/>
                </a:solidFill>
              </a:rPr>
              <a:t>ngClassOdd</a:t>
            </a:r>
            <a:endParaRPr lang="en-US" sz="3200" dirty="0">
              <a:solidFill>
                <a:schemeClr val="tx1"/>
              </a:solidFill>
            </a:endParaRPr>
          </a:p>
          <a:p>
            <a:pPr marL="0" indent="0">
              <a:buNone/>
            </a:pPr>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sp>
        <p:nvSpPr>
          <p:cNvPr id="6" name="Content Placeholder 2"/>
          <p:cNvSpPr txBox="1">
            <a:spLocks/>
          </p:cNvSpPr>
          <p:nvPr/>
        </p:nvSpPr>
        <p:spPr>
          <a:xfrm>
            <a:off x="4188373" y="2219359"/>
            <a:ext cx="2779986"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smtClean="0">
                <a:solidFill>
                  <a:schemeClr val="tx1"/>
                </a:solidFill>
              </a:rPr>
              <a:t>ngHref</a:t>
            </a:r>
            <a:endParaRPr lang="en-US" sz="3200" dirty="0" smtClean="0">
              <a:solidFill>
                <a:schemeClr val="tx1"/>
              </a:solidFill>
            </a:endParaRPr>
          </a:p>
          <a:p>
            <a:r>
              <a:rPr lang="en-US" sz="3200" dirty="0" err="1" smtClean="0">
                <a:solidFill>
                  <a:schemeClr val="tx1"/>
                </a:solidFill>
              </a:rPr>
              <a:t>ngSrc</a:t>
            </a:r>
            <a:endParaRPr lang="en-US" sz="3200" dirty="0" smtClean="0">
              <a:solidFill>
                <a:schemeClr val="tx1"/>
              </a:solidFill>
            </a:endParaRPr>
          </a:p>
          <a:p>
            <a:endParaRPr lang="en-US" sz="3200" dirty="0">
              <a:solidFill>
                <a:schemeClr val="tx1"/>
              </a:solidFill>
            </a:endParaRPr>
          </a:p>
        </p:txBody>
      </p:sp>
      <p:sp>
        <p:nvSpPr>
          <p:cNvPr id="7" name="Content Placeholder 2"/>
          <p:cNvSpPr txBox="1">
            <a:spLocks/>
          </p:cNvSpPr>
          <p:nvPr/>
        </p:nvSpPr>
        <p:spPr>
          <a:xfrm>
            <a:off x="7462345" y="2219359"/>
            <a:ext cx="2779986" cy="3235510"/>
          </a:xfrm>
          <a:prstGeom prst="rect">
            <a:avLst/>
          </a:prstGeom>
          <a:ln>
            <a:solidFill>
              <a:schemeClr val="tx1"/>
            </a:solidFill>
            <a:prstDash val="dash"/>
          </a:ln>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endParaRPr lang="en-US" sz="3200" dirty="0" smtClean="0">
              <a:solidFill>
                <a:schemeClr val="tx1"/>
              </a:solidFill>
            </a:endParaRPr>
          </a:p>
          <a:p>
            <a:r>
              <a:rPr lang="en-US" sz="3200" dirty="0" err="1">
                <a:solidFill>
                  <a:schemeClr val="tx1"/>
                </a:solidFill>
              </a:rPr>
              <a:t>ngInclude</a:t>
            </a:r>
            <a:endParaRPr lang="en-US" sz="3200" dirty="0">
              <a:solidFill>
                <a:schemeClr val="tx1"/>
              </a:solidFill>
            </a:endParaRPr>
          </a:p>
          <a:p>
            <a:r>
              <a:rPr lang="en-US" sz="3200" dirty="0" err="1">
                <a:solidFill>
                  <a:schemeClr val="tx1"/>
                </a:solidFill>
              </a:rPr>
              <a:t>ngTransclude</a:t>
            </a:r>
            <a:endParaRPr lang="en-US" sz="3200" dirty="0" smtClean="0">
              <a:solidFill>
                <a:schemeClr val="tx1"/>
              </a:solidFill>
            </a:endParaRPr>
          </a:p>
          <a:p>
            <a:r>
              <a:rPr lang="en-US" sz="3200" dirty="0" err="1" smtClean="0">
                <a:solidFill>
                  <a:schemeClr val="tx1"/>
                </a:solidFill>
              </a:rPr>
              <a:t>ngSrc</a:t>
            </a:r>
            <a:endParaRPr lang="en-US" sz="3200" dirty="0" smtClean="0">
              <a:solidFill>
                <a:schemeClr val="tx1"/>
              </a:solidFill>
            </a:endParaRPr>
          </a:p>
          <a:p>
            <a:endParaRPr lang="en-US" sz="3200" dirty="0">
              <a:solidFill>
                <a:schemeClr val="tx1"/>
              </a:solidFill>
            </a:endParaRPr>
          </a:p>
        </p:txBody>
      </p:sp>
    </p:spTree>
    <p:extLst>
      <p:ext uri="{BB962C8B-B14F-4D97-AF65-F5344CB8AC3E}">
        <p14:creationId xmlns:p14="http://schemas.microsoft.com/office/powerpoint/2010/main" val="1384202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 Events</a:t>
            </a:r>
            <a:endParaRPr lang="en-US" dirty="0"/>
          </a:p>
        </p:txBody>
      </p:sp>
      <p:sp>
        <p:nvSpPr>
          <p:cNvPr id="3" name="Content Placeholder 2"/>
          <p:cNvSpPr>
            <a:spLocks noGrp="1"/>
          </p:cNvSpPr>
          <p:nvPr>
            <p:ph idx="1"/>
          </p:nvPr>
        </p:nvSpPr>
        <p:spPr>
          <a:xfrm>
            <a:off x="841755" y="2987040"/>
            <a:ext cx="2937765" cy="3502660"/>
          </a:xfrm>
          <a:ln>
            <a:solidFill>
              <a:schemeClr val="tx1"/>
            </a:solidFill>
            <a:prstDash val="dash"/>
          </a:ln>
        </p:spPr>
        <p:txBody>
          <a:bodyPr>
            <a:normAutofit lnSpcReduction="10000"/>
          </a:bodyPr>
          <a:lstStyle/>
          <a:p>
            <a:pPr marL="0" indent="0">
              <a:buNone/>
            </a:pPr>
            <a:r>
              <a:rPr lang="en-US" sz="2800" dirty="0" err="1">
                <a:latin typeface="Consolas" panose="020B0609020204030204" pitchFamily="49" charset="0"/>
                <a:cs typeface="Consolas" panose="020B0609020204030204" pitchFamily="49" charset="0"/>
              </a:rPr>
              <a:t>ngBlur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ngChange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ngChecked</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ngClick</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ngCopy</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ngCut</a:t>
            </a:r>
            <a:endParaRPr lang="en-US" sz="2800" dirty="0" smtClean="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ngDblclick</a:t>
            </a:r>
            <a:endParaRPr lang="en-US" sz="2800" dirty="0">
              <a:latin typeface="Consolas" panose="020B0609020204030204" pitchFamily="49" charset="0"/>
              <a:cs typeface="Consolas" panose="020B0609020204030204" pitchFamily="49" charset="0"/>
            </a:endParaRPr>
          </a:p>
          <a:p>
            <a:pPr marL="0" indent="0">
              <a:buNone/>
            </a:pPr>
            <a:endParaRPr lang="en-US" sz="2800" dirty="0">
              <a:latin typeface="Consolas" panose="020B0609020204030204" pitchFamily="49" charset="0"/>
              <a:cs typeface="Consolas" panose="020B0609020204030204" pitchFamily="49" charset="0"/>
            </a:endParaRPr>
          </a:p>
        </p:txBody>
      </p:sp>
      <p:sp>
        <p:nvSpPr>
          <p:cNvPr id="4" name="Content Placeholder 2"/>
          <p:cNvSpPr txBox="1">
            <a:spLocks/>
          </p:cNvSpPr>
          <p:nvPr/>
        </p:nvSpPr>
        <p:spPr>
          <a:xfrm>
            <a:off x="4122929" y="2987040"/>
            <a:ext cx="3265424" cy="3502660"/>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err="1" smtClean="0">
                <a:latin typeface="Consolas" panose="020B0609020204030204" pitchFamily="49" charset="0"/>
                <a:cs typeface="Consolas" panose="020B0609020204030204" pitchFamily="49" charset="0"/>
              </a:rPr>
              <a:t>ngKeydown</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2800" dirty="0" err="1" smtClean="0">
                <a:latin typeface="Consolas" panose="020B0609020204030204" pitchFamily="49" charset="0"/>
                <a:cs typeface="Consolas" panose="020B0609020204030204" pitchFamily="49" charset="0"/>
              </a:rPr>
              <a:t>ngKeypress</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2800" dirty="0" err="1" smtClean="0">
                <a:latin typeface="Consolas" panose="020B0609020204030204" pitchFamily="49" charset="0"/>
                <a:cs typeface="Consolas" panose="020B0609020204030204" pitchFamily="49" charset="0"/>
              </a:rPr>
              <a:t>ngKeyup</a:t>
            </a:r>
            <a:endParaRPr lang="en-US" sz="2800" dirty="0" smtClean="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ngOpen</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ngPaste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ngFocus</a:t>
            </a:r>
            <a:endParaRPr lang="en-US" sz="2800" dirty="0" smtClean="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800" dirty="0" smtClean="0">
              <a:latin typeface="Consolas" panose="020B0609020204030204" pitchFamily="49" charset="0"/>
              <a:cs typeface="Consolas" panose="020B0609020204030204" pitchFamily="49" charset="0"/>
            </a:endParaRPr>
          </a:p>
        </p:txBody>
      </p:sp>
      <p:sp>
        <p:nvSpPr>
          <p:cNvPr id="5" name="Content Placeholder 2"/>
          <p:cNvSpPr txBox="1">
            <a:spLocks/>
          </p:cNvSpPr>
          <p:nvPr/>
        </p:nvSpPr>
        <p:spPr>
          <a:xfrm>
            <a:off x="7729728" y="2987040"/>
            <a:ext cx="3125215" cy="3502660"/>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err="1">
                <a:latin typeface="Consolas" panose="020B0609020204030204" pitchFamily="49" charset="0"/>
                <a:cs typeface="Consolas" panose="020B0609020204030204" pitchFamily="49" charset="0"/>
              </a:rPr>
              <a:t>ngMousedown</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ngMouseenter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ngMouseleave</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ngMousemove</a:t>
            </a:r>
            <a:endParaRPr lang="en-US"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ngMouseover</a:t>
            </a:r>
            <a:endParaRPr lang="en-US"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ngMouseup</a:t>
            </a:r>
            <a:endParaRPr lang="en-US" sz="2800" dirty="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cs typeface="Consolas" panose="020B0609020204030204" pitchFamily="49" charset="0"/>
            </a:endParaRPr>
          </a:p>
        </p:txBody>
      </p:sp>
      <p:sp>
        <p:nvSpPr>
          <p:cNvPr id="6" name="TextBox 5"/>
          <p:cNvSpPr txBox="1"/>
          <p:nvPr/>
        </p:nvSpPr>
        <p:spPr>
          <a:xfrm>
            <a:off x="822960" y="1877198"/>
            <a:ext cx="5913120" cy="461665"/>
          </a:xfrm>
          <a:prstGeom prst="rect">
            <a:avLst/>
          </a:prstGeom>
          <a:noFill/>
        </p:spPr>
        <p:txBody>
          <a:bodyPr wrap="square" rtlCol="0">
            <a:spAutoFit/>
          </a:bodyPr>
          <a:lstStyle/>
          <a:p>
            <a:r>
              <a:rPr lang="en-US" sz="2400" dirty="0" smtClean="0"/>
              <a:t>Specify custom behavior on event</a:t>
            </a:r>
            <a:endParaRPr lang="en-US" sz="2400" dirty="0"/>
          </a:p>
        </p:txBody>
      </p:sp>
    </p:spTree>
    <p:extLst>
      <p:ext uri="{BB962C8B-B14F-4D97-AF65-F5344CB8AC3E}">
        <p14:creationId xmlns:p14="http://schemas.microsoft.com/office/powerpoint/2010/main" val="20797240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GOTCHA!</a:t>
            </a:r>
            <a:endParaRPr lang="en-US" dirty="0"/>
          </a:p>
        </p:txBody>
      </p:sp>
      <p:sp>
        <p:nvSpPr>
          <p:cNvPr id="3" name="Content Placeholder 2"/>
          <p:cNvSpPr>
            <a:spLocks noGrp="1"/>
          </p:cNvSpPr>
          <p:nvPr>
            <p:ph idx="1"/>
          </p:nvPr>
        </p:nvSpPr>
        <p:spPr/>
        <p:txBody>
          <a:bodyPr/>
          <a:lstStyle/>
          <a:p>
            <a:pPr marL="0" indent="0">
              <a:buNone/>
            </a:pPr>
            <a:r>
              <a:rPr lang="en-US" dirty="0" err="1" smtClean="0"/>
              <a:t>ngClassEven</a:t>
            </a:r>
            <a:r>
              <a:rPr lang="en-US" dirty="0" smtClean="0"/>
              <a:t> in HTML = </a:t>
            </a:r>
            <a:r>
              <a:rPr lang="en-US" dirty="0" smtClean="0">
                <a:solidFill>
                  <a:srgbClr val="FF0000"/>
                </a:solidFill>
              </a:rPr>
              <a:t>ng-class-even</a:t>
            </a:r>
            <a:endParaRPr lang="en-US" dirty="0">
              <a:solidFill>
                <a:srgbClr val="FF0000"/>
              </a:solidFill>
            </a:endParaRPr>
          </a:p>
        </p:txBody>
      </p:sp>
    </p:spTree>
    <p:extLst>
      <p:ext uri="{BB962C8B-B14F-4D97-AF65-F5344CB8AC3E}">
        <p14:creationId xmlns:p14="http://schemas.microsoft.com/office/powerpoint/2010/main" val="38778163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Data Binding</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48017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746382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7" name="Donut 6"/>
          <p:cNvSpPr/>
          <p:nvPr/>
        </p:nvSpPr>
        <p:spPr>
          <a:xfrm>
            <a:off x="6464909" y="624160"/>
            <a:ext cx="2065283" cy="1889635"/>
          </a:xfrm>
          <a:prstGeom prst="donut">
            <a:avLst>
              <a:gd name="adj" fmla="val 2517"/>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entagon 9"/>
          <p:cNvSpPr/>
          <p:nvPr/>
        </p:nvSpPr>
        <p:spPr>
          <a:xfrm>
            <a:off x="7059972" y="1124653"/>
            <a:ext cx="1106566" cy="977462"/>
          </a:xfrm>
          <a:prstGeom prst="homePlate">
            <a:avLst>
              <a:gd name="adj" fmla="val 3709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Tree>
    <p:extLst>
      <p:ext uri="{BB962C8B-B14F-4D97-AF65-F5344CB8AC3E}">
        <p14:creationId xmlns:p14="http://schemas.microsoft.com/office/powerpoint/2010/main" val="1320617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a:xfrm>
            <a:off x="676656" y="2011681"/>
            <a:ext cx="10753725" cy="2280920"/>
          </a:xfrm>
        </p:spPr>
        <p:txBody>
          <a:bodyPr/>
          <a:lstStyle/>
          <a:p>
            <a:r>
              <a:rPr lang="en-US" dirty="0" smtClean="0"/>
              <a:t>Modifying output</a:t>
            </a:r>
          </a:p>
          <a:p>
            <a:r>
              <a:rPr lang="en-US" dirty="0" smtClean="0"/>
              <a:t>Formatting output</a:t>
            </a:r>
          </a:p>
          <a:p>
            <a:r>
              <a:rPr lang="en-US" dirty="0" smtClean="0"/>
              <a:t>Sorting</a:t>
            </a:r>
          </a:p>
          <a:p>
            <a:r>
              <a:rPr lang="en-US" dirty="0" smtClean="0"/>
              <a:t>Filtering</a:t>
            </a:r>
          </a:p>
        </p:txBody>
      </p:sp>
      <p:sp>
        <p:nvSpPr>
          <p:cNvPr id="4" name="Rectangle 3"/>
          <p:cNvSpPr/>
          <p:nvPr/>
        </p:nvSpPr>
        <p:spPr>
          <a:xfrm>
            <a:off x="3943734" y="4069080"/>
            <a:ext cx="7257666" cy="6807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 expression | filter }}</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185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Rectangle 4"/>
          <p:cNvSpPr/>
          <p:nvPr/>
        </p:nvSpPr>
        <p:spPr>
          <a:xfrm>
            <a:off x="838200" y="1690688"/>
            <a:ext cx="4198749" cy="4524315"/>
          </a:xfrm>
          <a:prstGeom prst="rect">
            <a:avLst/>
          </a:prstGeom>
        </p:spPr>
        <p:txBody>
          <a:bodyPr wrap="square">
            <a:spAutoFit/>
          </a:bodyPr>
          <a:lstStyle/>
          <a:p>
            <a:pPr marL="285750" indent="-285750">
              <a:buFont typeface="Arial" panose="020B0604020202020204" pitchFamily="34" charset="0"/>
              <a:buChar char="•"/>
            </a:pPr>
            <a:r>
              <a:rPr lang="en-US" sz="3200" dirty="0"/>
              <a:t>Web Frameworks</a:t>
            </a:r>
          </a:p>
          <a:p>
            <a:pPr marL="285750" indent="-285750">
              <a:buFont typeface="Arial" panose="020B0604020202020204" pitchFamily="34" charset="0"/>
              <a:buChar char="•"/>
            </a:pPr>
            <a:r>
              <a:rPr lang="en-US" sz="3200" dirty="0"/>
              <a:t>Angular Philosophy</a:t>
            </a:r>
          </a:p>
          <a:p>
            <a:pPr marL="285750" indent="-285750">
              <a:buFont typeface="Arial" panose="020B0604020202020204" pitchFamily="34" charset="0"/>
              <a:buChar char="•"/>
            </a:pPr>
            <a:r>
              <a:rPr lang="en-US" sz="3200" dirty="0"/>
              <a:t>Angular components</a:t>
            </a:r>
          </a:p>
          <a:p>
            <a:pPr marL="742950" lvl="1" indent="-285750">
              <a:buFont typeface="Arial" panose="020B0604020202020204" pitchFamily="34" charset="0"/>
              <a:buChar char="•"/>
            </a:pPr>
            <a:r>
              <a:rPr lang="en-US" sz="3200" dirty="0"/>
              <a:t>Templates &amp; Views</a:t>
            </a:r>
          </a:p>
          <a:p>
            <a:pPr marL="742950" lvl="1" indent="-285750">
              <a:buFont typeface="Arial" panose="020B0604020202020204" pitchFamily="34" charset="0"/>
              <a:buChar char="•"/>
            </a:pPr>
            <a:r>
              <a:rPr lang="en-US" sz="3200" dirty="0"/>
              <a:t>Directives</a:t>
            </a:r>
          </a:p>
          <a:p>
            <a:pPr marL="742950" lvl="1" indent="-285750">
              <a:buFont typeface="Arial" panose="020B0604020202020204" pitchFamily="34" charset="0"/>
              <a:buChar char="•"/>
            </a:pPr>
            <a:r>
              <a:rPr lang="en-US" sz="3200" dirty="0"/>
              <a:t>Data Binding</a:t>
            </a:r>
          </a:p>
          <a:p>
            <a:pPr marL="742950" lvl="1" indent="-285750">
              <a:buFont typeface="Arial" panose="020B0604020202020204" pitchFamily="34" charset="0"/>
              <a:buChar char="•"/>
            </a:pPr>
            <a:r>
              <a:rPr lang="en-US" sz="3200" dirty="0"/>
              <a:t>Controllers</a:t>
            </a:r>
          </a:p>
          <a:p>
            <a:pPr marL="742950" lvl="1" indent="-285750">
              <a:buFont typeface="Arial" panose="020B0604020202020204" pitchFamily="34" charset="0"/>
              <a:buChar char="•"/>
            </a:pPr>
            <a:r>
              <a:rPr lang="en-US" sz="3200" dirty="0"/>
              <a:t>Models</a:t>
            </a:r>
          </a:p>
          <a:p>
            <a:pPr marL="742950" lvl="1" indent="-285750">
              <a:buFont typeface="Arial" panose="020B0604020202020204" pitchFamily="34" charset="0"/>
              <a:buChar char="•"/>
            </a:pPr>
            <a:r>
              <a:rPr lang="en-US" sz="3200" dirty="0" smtClean="0"/>
              <a:t>Filters</a:t>
            </a:r>
          </a:p>
        </p:txBody>
      </p:sp>
      <p:sp>
        <p:nvSpPr>
          <p:cNvPr id="6" name="Rectangle 5"/>
          <p:cNvSpPr/>
          <p:nvPr/>
        </p:nvSpPr>
        <p:spPr>
          <a:xfrm>
            <a:off x="5361122" y="1690688"/>
            <a:ext cx="5992678" cy="4031873"/>
          </a:xfrm>
          <a:prstGeom prst="rect">
            <a:avLst/>
          </a:prstGeom>
        </p:spPr>
        <p:txBody>
          <a:bodyPr wrap="square">
            <a:spAutoFit/>
          </a:bodyPr>
          <a:lstStyle/>
          <a:p>
            <a:pPr marL="285750" indent="-285750">
              <a:buFont typeface="Arial" panose="020B0604020202020204" pitchFamily="34" charset="0"/>
              <a:buChar char="•"/>
            </a:pPr>
            <a:r>
              <a:rPr lang="en-US" sz="3200" dirty="0" smtClean="0"/>
              <a:t>Navigation</a:t>
            </a:r>
          </a:p>
          <a:p>
            <a:pPr marL="742950" lvl="1" indent="-285750">
              <a:buFont typeface="Arial" panose="020B0604020202020204" pitchFamily="34" charset="0"/>
              <a:buChar char="•"/>
            </a:pPr>
            <a:r>
              <a:rPr lang="en-US" sz="3200" dirty="0" smtClean="0"/>
              <a:t>Single page applications</a:t>
            </a:r>
          </a:p>
          <a:p>
            <a:pPr marL="742950" lvl="1" indent="-285750">
              <a:buFont typeface="Arial" panose="020B0604020202020204" pitchFamily="34" charset="0"/>
              <a:buChar char="•"/>
            </a:pPr>
            <a:r>
              <a:rPr lang="en-US" sz="3200" dirty="0" smtClean="0"/>
              <a:t>Angular Route &amp; State Router</a:t>
            </a:r>
          </a:p>
          <a:p>
            <a:pPr marL="285750" indent="-285750">
              <a:buFont typeface="Arial" panose="020B0604020202020204" pitchFamily="34" charset="0"/>
              <a:buChar char="•"/>
            </a:pPr>
            <a:r>
              <a:rPr lang="en-US" sz="3200" dirty="0" smtClean="0"/>
              <a:t>Advanced</a:t>
            </a:r>
          </a:p>
          <a:p>
            <a:pPr marL="742950" lvl="1" indent="-285750">
              <a:buFont typeface="Arial" panose="020B0604020202020204" pitchFamily="34" charset="0"/>
              <a:buChar char="•"/>
            </a:pPr>
            <a:r>
              <a:rPr lang="en-US" sz="3200" dirty="0" smtClean="0"/>
              <a:t>Custom Directives</a:t>
            </a:r>
          </a:p>
          <a:p>
            <a:pPr marL="742950" lvl="1" indent="-285750">
              <a:buFont typeface="Arial" panose="020B0604020202020204" pitchFamily="34" charset="0"/>
              <a:buChar char="•"/>
            </a:pPr>
            <a:r>
              <a:rPr lang="en-US" sz="3200" dirty="0" smtClean="0"/>
              <a:t>Communication between scopes</a:t>
            </a:r>
          </a:p>
          <a:p>
            <a:pPr marL="742950" lvl="1" indent="-285750">
              <a:buFont typeface="Arial" panose="020B0604020202020204" pitchFamily="34" charset="0"/>
              <a:buChar char="•"/>
            </a:pPr>
            <a:r>
              <a:rPr lang="en-US" sz="3200" dirty="0" smtClean="0"/>
              <a:t>Unit Testing Angular</a:t>
            </a:r>
            <a:endParaRPr lang="en-US" sz="3200" dirty="0"/>
          </a:p>
        </p:txBody>
      </p:sp>
    </p:spTree>
    <p:extLst>
      <p:ext uri="{BB962C8B-B14F-4D97-AF65-F5344CB8AC3E}">
        <p14:creationId xmlns:p14="http://schemas.microsoft.com/office/powerpoint/2010/main" val="2480038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Filters</a:t>
            </a:r>
            <a:endParaRPr lang="en-US" dirty="0"/>
          </a:p>
        </p:txBody>
      </p:sp>
      <p:sp>
        <p:nvSpPr>
          <p:cNvPr id="3" name="Content Placeholder 2"/>
          <p:cNvSpPr>
            <a:spLocks noGrp="1"/>
          </p:cNvSpPr>
          <p:nvPr>
            <p:ph idx="1"/>
          </p:nvPr>
        </p:nvSpPr>
        <p:spPr>
          <a:xfrm>
            <a:off x="838200" y="1825625"/>
            <a:ext cx="2882462" cy="4351338"/>
          </a:xfrm>
        </p:spPr>
        <p:txBody>
          <a:bodyPr>
            <a:normAutofit/>
          </a:bodyPr>
          <a:lstStyle/>
          <a:p>
            <a:r>
              <a:rPr lang="en-US" dirty="0" smtClean="0"/>
              <a:t>uppercase </a:t>
            </a:r>
          </a:p>
          <a:p>
            <a:r>
              <a:rPr lang="en-US" dirty="0" smtClean="0"/>
              <a:t>lowercase</a:t>
            </a:r>
          </a:p>
          <a:p>
            <a:r>
              <a:rPr lang="en-US" dirty="0"/>
              <a:t>n</a:t>
            </a:r>
            <a:r>
              <a:rPr lang="en-US" dirty="0" smtClean="0"/>
              <a:t>umber</a:t>
            </a:r>
          </a:p>
          <a:p>
            <a:r>
              <a:rPr lang="en-US" dirty="0"/>
              <a:t>c</a:t>
            </a:r>
            <a:r>
              <a:rPr lang="en-US" dirty="0" smtClean="0"/>
              <a:t>urrency</a:t>
            </a:r>
          </a:p>
          <a:p>
            <a:r>
              <a:rPr lang="en-US" dirty="0"/>
              <a:t>d</a:t>
            </a:r>
            <a:r>
              <a:rPr lang="en-US" dirty="0" smtClean="0"/>
              <a:t>ate</a:t>
            </a:r>
          </a:p>
          <a:p>
            <a:r>
              <a:rPr lang="en-US" dirty="0" err="1" smtClean="0"/>
              <a:t>json</a:t>
            </a:r>
            <a:endParaRPr lang="en-US" dirty="0" smtClean="0"/>
          </a:p>
        </p:txBody>
      </p:sp>
      <p:sp>
        <p:nvSpPr>
          <p:cNvPr id="5" name="Content Placeholder 2"/>
          <p:cNvSpPr txBox="1">
            <a:spLocks/>
          </p:cNvSpPr>
          <p:nvPr/>
        </p:nvSpPr>
        <p:spPr>
          <a:xfrm>
            <a:off x="5105400" y="1978025"/>
            <a:ext cx="2882462" cy="30827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orderBy</a:t>
            </a:r>
            <a:endParaRPr lang="en-US" dirty="0"/>
          </a:p>
          <a:p>
            <a:r>
              <a:rPr lang="en-US" dirty="0" err="1"/>
              <a:t>limitTo</a:t>
            </a:r>
            <a:endParaRPr lang="en-US" dirty="0"/>
          </a:p>
          <a:p>
            <a:r>
              <a:rPr lang="en-US" dirty="0"/>
              <a:t>filter</a:t>
            </a:r>
          </a:p>
        </p:txBody>
      </p:sp>
    </p:spTree>
    <p:extLst>
      <p:ext uri="{BB962C8B-B14F-4D97-AF65-F5344CB8AC3E}">
        <p14:creationId xmlns:p14="http://schemas.microsoft.com/office/powerpoint/2010/main" val="33874540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Return a function</a:t>
            </a:r>
            <a:endParaRPr lang="en-US" dirty="0"/>
          </a:p>
        </p:txBody>
      </p:sp>
    </p:spTree>
    <p:extLst>
      <p:ext uri="{BB962C8B-B14F-4D97-AF65-F5344CB8AC3E}">
        <p14:creationId xmlns:p14="http://schemas.microsoft.com/office/powerpoint/2010/main" val="28169342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Excercises</a:t>
            </a:r>
            <a:endParaRPr lang="en-US" dirty="0"/>
          </a:p>
        </p:txBody>
      </p:sp>
      <p:sp>
        <p:nvSpPr>
          <p:cNvPr id="3" name="Content Placeholder 2"/>
          <p:cNvSpPr>
            <a:spLocks noGrp="1"/>
          </p:cNvSpPr>
          <p:nvPr>
            <p:ph idx="1"/>
          </p:nvPr>
        </p:nvSpPr>
        <p:spPr/>
        <p:txBody>
          <a:bodyPr/>
          <a:lstStyle/>
          <a:p>
            <a:r>
              <a:rPr lang="en-US" dirty="0" smtClean="0"/>
              <a:t>Write a custom filter to convert the area displayed from </a:t>
            </a:r>
            <a:r>
              <a:rPr lang="en-US" dirty="0" err="1" smtClean="0"/>
              <a:t>sq</a:t>
            </a:r>
            <a:r>
              <a:rPr lang="en-US" dirty="0" smtClean="0"/>
              <a:t> feet to </a:t>
            </a:r>
            <a:r>
              <a:rPr lang="en-US" dirty="0" err="1" smtClean="0"/>
              <a:t>sq</a:t>
            </a:r>
            <a:r>
              <a:rPr lang="en-US" dirty="0" smtClean="0"/>
              <a:t> meters</a:t>
            </a:r>
          </a:p>
          <a:p>
            <a:endParaRPr lang="en-US" dirty="0" smtClean="0"/>
          </a:p>
        </p:txBody>
      </p:sp>
    </p:spTree>
    <p:extLst>
      <p:ext uri="{BB962C8B-B14F-4D97-AF65-F5344CB8AC3E}">
        <p14:creationId xmlns:p14="http://schemas.microsoft.com/office/powerpoint/2010/main" val="148790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7" name="Donut 6"/>
          <p:cNvSpPr/>
          <p:nvPr/>
        </p:nvSpPr>
        <p:spPr>
          <a:xfrm>
            <a:off x="7838142" y="2463891"/>
            <a:ext cx="2065283" cy="1889635"/>
          </a:xfrm>
          <a:prstGeom prst="donut">
            <a:avLst>
              <a:gd name="adj" fmla="val 1710"/>
            </a:avLst>
          </a:prstGeom>
          <a:solidFill>
            <a:srgbClr val="FFFF00"/>
          </a:solidFill>
          <a:ln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entagon 9"/>
          <p:cNvSpPr/>
          <p:nvPr/>
        </p:nvSpPr>
        <p:spPr>
          <a:xfrm>
            <a:off x="7059972" y="1124653"/>
            <a:ext cx="1106566" cy="977462"/>
          </a:xfrm>
          <a:prstGeom prst="homePlate">
            <a:avLst>
              <a:gd name="adj" fmla="val 3709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
        <p:nvSpPr>
          <p:cNvPr id="16" name="Rectangle 15"/>
          <p:cNvSpPr/>
          <p:nvPr/>
        </p:nvSpPr>
        <p:spPr>
          <a:xfrm>
            <a:off x="8230563" y="2978244"/>
            <a:ext cx="1316393" cy="7820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FORMS</a:t>
            </a:r>
            <a:endParaRPr lang="en-US" dirty="0"/>
          </a:p>
        </p:txBody>
      </p:sp>
    </p:spTree>
    <p:extLst>
      <p:ext uri="{BB962C8B-B14F-4D97-AF65-F5344CB8AC3E}">
        <p14:creationId xmlns:p14="http://schemas.microsoft.com/office/powerpoint/2010/main" val="1240210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Directive</a:t>
            </a:r>
            <a:endParaRPr lang="en-US" dirty="0"/>
          </a:p>
        </p:txBody>
      </p:sp>
      <p:sp>
        <p:nvSpPr>
          <p:cNvPr id="5" name="Content Placeholder 4"/>
          <p:cNvSpPr>
            <a:spLocks noGrp="1"/>
          </p:cNvSpPr>
          <p:nvPr>
            <p:ph idx="1"/>
          </p:nvPr>
        </p:nvSpPr>
        <p:spPr/>
        <p:txBody>
          <a:bodyPr/>
          <a:lstStyle/>
          <a:p>
            <a:r>
              <a:rPr lang="en-US" dirty="0" smtClean="0"/>
              <a:t>Unlike HTML, angular does not submit to the server</a:t>
            </a:r>
          </a:p>
          <a:p>
            <a:r>
              <a:rPr lang="en-US" dirty="0" smtClean="0"/>
              <a:t>Inserts a form controller into the scope</a:t>
            </a:r>
          </a:p>
          <a:p>
            <a:r>
              <a:rPr lang="en-US" dirty="0" err="1" smtClean="0"/>
              <a:t>ngSubmit</a:t>
            </a:r>
            <a:r>
              <a:rPr lang="en-US" dirty="0" smtClean="0"/>
              <a:t> Directive</a:t>
            </a:r>
          </a:p>
          <a:p>
            <a:pPr lvl="1"/>
            <a:r>
              <a:rPr lang="en-US" dirty="0" smtClean="0"/>
              <a:t>Overrides the submit behavior </a:t>
            </a:r>
          </a:p>
          <a:p>
            <a:endParaRPr lang="en-US" dirty="0"/>
          </a:p>
        </p:txBody>
      </p:sp>
    </p:spTree>
    <p:extLst>
      <p:ext uri="{BB962C8B-B14F-4D97-AF65-F5344CB8AC3E}">
        <p14:creationId xmlns:p14="http://schemas.microsoft.com/office/powerpoint/2010/main" val="3104319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States</a:t>
            </a:r>
            <a:endParaRPr lang="en-US" dirty="0"/>
          </a:p>
        </p:txBody>
      </p:sp>
      <p:sp>
        <p:nvSpPr>
          <p:cNvPr id="13" name="Rectangle 12"/>
          <p:cNvSpPr/>
          <p:nvPr/>
        </p:nvSpPr>
        <p:spPr>
          <a:xfrm>
            <a:off x="6101252" y="1876719"/>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DIRTY</a:t>
            </a:r>
            <a:endParaRPr lang="en-US" sz="2000" b="1" dirty="0"/>
          </a:p>
        </p:txBody>
      </p:sp>
      <p:sp>
        <p:nvSpPr>
          <p:cNvPr id="14" name="Rectangle 13"/>
          <p:cNvSpPr/>
          <p:nvPr/>
        </p:nvSpPr>
        <p:spPr>
          <a:xfrm>
            <a:off x="3809999" y="1876718"/>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PRISTINE</a:t>
            </a:r>
            <a:endParaRPr lang="en-US" sz="2000" b="1" dirty="0"/>
          </a:p>
        </p:txBody>
      </p:sp>
      <p:sp>
        <p:nvSpPr>
          <p:cNvPr id="15" name="Rectangle 14"/>
          <p:cNvSpPr/>
          <p:nvPr/>
        </p:nvSpPr>
        <p:spPr>
          <a:xfrm>
            <a:off x="1545021" y="3141109"/>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VALID</a:t>
            </a:r>
            <a:endParaRPr lang="en-US" sz="2000" b="1" dirty="0"/>
          </a:p>
        </p:txBody>
      </p:sp>
      <p:sp>
        <p:nvSpPr>
          <p:cNvPr id="16" name="Rectangle 15"/>
          <p:cNvSpPr/>
          <p:nvPr/>
        </p:nvSpPr>
        <p:spPr>
          <a:xfrm>
            <a:off x="1539763" y="4394465"/>
            <a:ext cx="2207172" cy="1201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INVALID</a:t>
            </a:r>
            <a:endParaRPr lang="en-US" sz="2000" b="1" dirty="0"/>
          </a:p>
        </p:txBody>
      </p:sp>
      <p:sp>
        <p:nvSpPr>
          <p:cNvPr id="17" name="Rectangle 16"/>
          <p:cNvSpPr/>
          <p:nvPr/>
        </p:nvSpPr>
        <p:spPr>
          <a:xfrm>
            <a:off x="3817881" y="3141109"/>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101252" y="3141109"/>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3809999" y="4394464"/>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101252" y="4394464"/>
            <a:ext cx="2207172" cy="1201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30115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 </a:t>
            </a:r>
            <a:endParaRPr lang="en-US" dirty="0"/>
          </a:p>
        </p:txBody>
      </p:sp>
      <p:sp>
        <p:nvSpPr>
          <p:cNvPr id="3" name="Content Placeholder 2"/>
          <p:cNvSpPr>
            <a:spLocks noGrp="1"/>
          </p:cNvSpPr>
          <p:nvPr>
            <p:ph idx="1"/>
          </p:nvPr>
        </p:nvSpPr>
        <p:spPr>
          <a:xfrm>
            <a:off x="838200" y="1825625"/>
            <a:ext cx="3087414" cy="4351338"/>
          </a:xfrm>
        </p:spPr>
        <p:txBody>
          <a:bodyPr>
            <a:normAutofit/>
          </a:bodyPr>
          <a:lstStyle/>
          <a:p>
            <a:r>
              <a:rPr lang="en-US" dirty="0" smtClean="0"/>
              <a:t>Input types</a:t>
            </a:r>
          </a:p>
          <a:p>
            <a:pPr lvl="1"/>
            <a:r>
              <a:rPr lang="en-US" dirty="0"/>
              <a:t>t</a:t>
            </a:r>
            <a:r>
              <a:rPr lang="en-US" dirty="0" smtClean="0"/>
              <a:t>ext</a:t>
            </a:r>
          </a:p>
          <a:p>
            <a:pPr lvl="1"/>
            <a:r>
              <a:rPr lang="en-US" dirty="0"/>
              <a:t>n</a:t>
            </a:r>
            <a:r>
              <a:rPr lang="en-US" dirty="0" smtClean="0"/>
              <a:t>umber</a:t>
            </a:r>
          </a:p>
          <a:p>
            <a:pPr lvl="1"/>
            <a:r>
              <a:rPr lang="en-US" dirty="0" err="1" smtClean="0"/>
              <a:t>url</a:t>
            </a:r>
            <a:endParaRPr lang="en-US" dirty="0" smtClean="0"/>
          </a:p>
          <a:p>
            <a:pPr lvl="1"/>
            <a:r>
              <a:rPr lang="en-US" dirty="0"/>
              <a:t>e</a:t>
            </a:r>
            <a:r>
              <a:rPr lang="en-US" dirty="0" smtClean="0"/>
              <a:t>mail</a:t>
            </a:r>
          </a:p>
          <a:p>
            <a:pPr lvl="1"/>
            <a:r>
              <a:rPr lang="en-US" dirty="0"/>
              <a:t>d</a:t>
            </a:r>
            <a:r>
              <a:rPr lang="en-US" dirty="0" smtClean="0"/>
              <a:t>ate</a:t>
            </a:r>
          </a:p>
          <a:p>
            <a:pPr lvl="1"/>
            <a:r>
              <a:rPr lang="en-US" dirty="0"/>
              <a:t>r</a:t>
            </a:r>
            <a:r>
              <a:rPr lang="en-US" dirty="0" smtClean="0"/>
              <a:t>adio</a:t>
            </a:r>
          </a:p>
          <a:p>
            <a:pPr lvl="1"/>
            <a:r>
              <a:rPr lang="en-US" dirty="0" smtClean="0"/>
              <a:t>checkbox</a:t>
            </a:r>
          </a:p>
        </p:txBody>
      </p:sp>
      <p:sp>
        <p:nvSpPr>
          <p:cNvPr id="4" name="Content Placeholder 2"/>
          <p:cNvSpPr txBox="1">
            <a:spLocks/>
          </p:cNvSpPr>
          <p:nvPr/>
        </p:nvSpPr>
        <p:spPr>
          <a:xfrm>
            <a:off x="6603125" y="1825625"/>
            <a:ext cx="30874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required</a:t>
            </a:r>
          </a:p>
          <a:p>
            <a:r>
              <a:rPr lang="en-US" dirty="0" err="1" smtClean="0"/>
              <a:t>minLength</a:t>
            </a:r>
            <a:endParaRPr lang="en-US" dirty="0" smtClean="0"/>
          </a:p>
          <a:p>
            <a:r>
              <a:rPr lang="en-US" dirty="0" err="1" smtClean="0"/>
              <a:t>maxLength</a:t>
            </a:r>
            <a:endParaRPr lang="en-US" dirty="0" smtClean="0"/>
          </a:p>
          <a:p>
            <a:r>
              <a:rPr lang="en-US" dirty="0" smtClean="0"/>
              <a:t>min</a:t>
            </a:r>
          </a:p>
          <a:p>
            <a:r>
              <a:rPr lang="en-US" dirty="0" smtClean="0"/>
              <a:t>max</a:t>
            </a:r>
          </a:p>
          <a:p>
            <a:r>
              <a:rPr lang="en-US" dirty="0" smtClean="0"/>
              <a:t>pattern</a:t>
            </a:r>
          </a:p>
        </p:txBody>
      </p:sp>
    </p:spTree>
    <p:extLst>
      <p:ext uri="{BB962C8B-B14F-4D97-AF65-F5344CB8AC3E}">
        <p14:creationId xmlns:p14="http://schemas.microsoft.com/office/powerpoint/2010/main" val="29936832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CSS classes</a:t>
            </a:r>
            <a:endParaRPr lang="en-US" dirty="0"/>
          </a:p>
        </p:txBody>
      </p:sp>
      <p:sp>
        <p:nvSpPr>
          <p:cNvPr id="3" name="Content Placeholder 2"/>
          <p:cNvSpPr>
            <a:spLocks noGrp="1"/>
          </p:cNvSpPr>
          <p:nvPr>
            <p:ph idx="1"/>
          </p:nvPr>
        </p:nvSpPr>
        <p:spPr>
          <a:xfrm>
            <a:off x="838200" y="1825625"/>
            <a:ext cx="3197772" cy="4351338"/>
          </a:xfrm>
        </p:spPr>
        <p:txBody>
          <a:bodyPr>
            <a:normAutofit/>
          </a:bodyPr>
          <a:lstStyle/>
          <a:p>
            <a:r>
              <a:rPr lang="en-US" dirty="0"/>
              <a:t>ng-valid</a:t>
            </a:r>
          </a:p>
          <a:p>
            <a:r>
              <a:rPr lang="en-US" dirty="0"/>
              <a:t>ng-invalid</a:t>
            </a:r>
          </a:p>
          <a:p>
            <a:r>
              <a:rPr lang="en-US" dirty="0" smtClean="0"/>
              <a:t>ng-valid-[key]</a:t>
            </a:r>
            <a:endParaRPr lang="en-US" dirty="0"/>
          </a:p>
          <a:p>
            <a:r>
              <a:rPr lang="en-US" dirty="0" smtClean="0"/>
              <a:t>ng-invalid-[key]</a:t>
            </a:r>
            <a:endParaRPr lang="en-US" dirty="0"/>
          </a:p>
          <a:p>
            <a:r>
              <a:rPr lang="en-US" dirty="0"/>
              <a:t>ng-pristine</a:t>
            </a:r>
          </a:p>
          <a:p>
            <a:r>
              <a:rPr lang="en-US" dirty="0" smtClean="0"/>
              <a:t>ng-dirty</a:t>
            </a:r>
            <a:endParaRPr lang="en-US" dirty="0"/>
          </a:p>
        </p:txBody>
      </p:sp>
      <p:sp>
        <p:nvSpPr>
          <p:cNvPr id="4" name="Content Placeholder 2"/>
          <p:cNvSpPr txBox="1">
            <a:spLocks/>
          </p:cNvSpPr>
          <p:nvPr/>
        </p:nvSpPr>
        <p:spPr>
          <a:xfrm>
            <a:off x="5263055" y="1825625"/>
            <a:ext cx="31977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ng-touched</a:t>
            </a:r>
            <a:endParaRPr lang="en-US" dirty="0"/>
          </a:p>
          <a:p>
            <a:r>
              <a:rPr lang="en-US" dirty="0"/>
              <a:t>ng-untouched</a:t>
            </a:r>
          </a:p>
          <a:p>
            <a:r>
              <a:rPr lang="en-US" dirty="0"/>
              <a:t>ng-pending</a:t>
            </a:r>
          </a:p>
        </p:txBody>
      </p:sp>
    </p:spTree>
    <p:extLst>
      <p:ext uri="{BB962C8B-B14F-4D97-AF65-F5344CB8AC3E}">
        <p14:creationId xmlns:p14="http://schemas.microsoft.com/office/powerpoint/2010/main" val="8250271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of forms</a:t>
            </a:r>
            <a:endParaRPr lang="en-US" dirty="0"/>
          </a:p>
        </p:txBody>
      </p:sp>
      <p:sp>
        <p:nvSpPr>
          <p:cNvPr id="3" name="Content Placeholder 2"/>
          <p:cNvSpPr>
            <a:spLocks noGrp="1"/>
          </p:cNvSpPr>
          <p:nvPr>
            <p:ph idx="1"/>
          </p:nvPr>
        </p:nvSpPr>
        <p:spPr/>
        <p:txBody>
          <a:bodyPr/>
          <a:lstStyle/>
          <a:p>
            <a:r>
              <a:rPr lang="en-US" dirty="0"/>
              <a:t>&lt;form&gt; </a:t>
            </a:r>
            <a:r>
              <a:rPr lang="en-US" dirty="0" smtClean="0"/>
              <a:t>element cannot be nested in HTML</a:t>
            </a:r>
          </a:p>
          <a:p>
            <a:r>
              <a:rPr lang="en-US" dirty="0" smtClean="0"/>
              <a:t>Use the alias &lt;ng-form&gt; for nesting</a:t>
            </a:r>
          </a:p>
          <a:p>
            <a:pPr lvl="1"/>
            <a:r>
              <a:rPr lang="en-US" dirty="0" smtClean="0"/>
              <a:t>Parent form valid only if all the child forms are valid</a:t>
            </a:r>
          </a:p>
          <a:p>
            <a:endParaRPr lang="en-US" dirty="0"/>
          </a:p>
        </p:txBody>
      </p:sp>
    </p:spTree>
    <p:extLst>
      <p:ext uri="{BB962C8B-B14F-4D97-AF65-F5344CB8AC3E}">
        <p14:creationId xmlns:p14="http://schemas.microsoft.com/office/powerpoint/2010/main" val="3133172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7000"/>
              </a:schemeClr>
            </a:gs>
            <a:gs pos="48000">
              <a:schemeClr val="accent2">
                <a:lumMod val="97000"/>
                <a:lumOff val="3000"/>
              </a:schemeClr>
            </a:gs>
            <a:gs pos="100000">
              <a:schemeClr val="accent2">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33929" y="4648365"/>
            <a:ext cx="10515600" cy="1618611"/>
          </a:xfrm>
        </p:spPr>
        <p:txBody>
          <a:bodyPr/>
          <a:lstStyle/>
          <a:p>
            <a:r>
              <a:rPr lang="en-US" dirty="0" smtClean="0">
                <a:solidFill>
                  <a:schemeClr val="bg1"/>
                </a:solidFill>
              </a:rPr>
              <a:t>FILTERS</a:t>
            </a:r>
            <a:endParaRPr lang="en-US" dirty="0">
              <a:solidFill>
                <a:schemeClr val="bg1"/>
              </a:solidFill>
            </a:endParaRPr>
          </a:p>
        </p:txBody>
      </p:sp>
      <p:sp>
        <p:nvSpPr>
          <p:cNvPr id="29" name="Rectangle 28"/>
          <p:cNvSpPr/>
          <p:nvPr/>
        </p:nvSpPr>
        <p:spPr>
          <a:xfrm>
            <a:off x="3418255" y="343628"/>
            <a:ext cx="2573743" cy="65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TEMPLATE</a:t>
            </a:r>
            <a:endParaRPr lang="en-US" dirty="0"/>
          </a:p>
        </p:txBody>
      </p:sp>
      <p:sp>
        <p:nvSpPr>
          <p:cNvPr id="30" name="Oval 29"/>
          <p:cNvSpPr/>
          <p:nvPr/>
        </p:nvSpPr>
        <p:spPr>
          <a:xfrm>
            <a:off x="633929" y="2323499"/>
            <a:ext cx="2020530" cy="790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31" name="Rounded Rectangle 30"/>
          <p:cNvSpPr/>
          <p:nvPr/>
        </p:nvSpPr>
        <p:spPr>
          <a:xfrm>
            <a:off x="3657765" y="2136318"/>
            <a:ext cx="1938325" cy="12462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SCOPE / MODEL</a:t>
            </a:r>
            <a:endParaRPr lang="en-US" dirty="0"/>
          </a:p>
        </p:txBody>
      </p:sp>
      <p:sp>
        <p:nvSpPr>
          <p:cNvPr id="32" name="Rectangle 31"/>
          <p:cNvSpPr/>
          <p:nvPr/>
        </p:nvSpPr>
        <p:spPr>
          <a:xfrm>
            <a:off x="9208570" y="2136318"/>
            <a:ext cx="1889059" cy="97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33" name="Up-Down Arrow 32"/>
          <p:cNvSpPr/>
          <p:nvPr/>
        </p:nvSpPr>
        <p:spPr>
          <a:xfrm>
            <a:off x="4431461" y="1177291"/>
            <a:ext cx="390932" cy="785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urved Down Arrow 33"/>
          <p:cNvSpPr/>
          <p:nvPr/>
        </p:nvSpPr>
        <p:spPr>
          <a:xfrm>
            <a:off x="6326576" y="1713780"/>
            <a:ext cx="2346075" cy="6097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Up Arrow 34"/>
          <p:cNvSpPr/>
          <p:nvPr/>
        </p:nvSpPr>
        <p:spPr>
          <a:xfrm flipH="1">
            <a:off x="6218622" y="2869341"/>
            <a:ext cx="2430295" cy="684597"/>
          </a:xfrm>
          <a:prstGeom prst="curvedUpArrow">
            <a:avLst>
              <a:gd name="adj1" fmla="val 25000"/>
              <a:gd name="adj2" fmla="val 75138"/>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6624754" y="2362213"/>
            <a:ext cx="1905438" cy="400110"/>
          </a:xfrm>
          <a:prstGeom prst="rect">
            <a:avLst/>
          </a:prstGeom>
          <a:noFill/>
        </p:spPr>
        <p:txBody>
          <a:bodyPr wrap="square" rtlCol="0">
            <a:spAutoFit/>
          </a:bodyPr>
          <a:lstStyle/>
          <a:p>
            <a:r>
              <a:rPr lang="en-US" sz="2000" b="1" dirty="0" smtClean="0"/>
              <a:t>DATA BINDING</a:t>
            </a:r>
            <a:endParaRPr lang="en-US" sz="2000" b="1" dirty="0"/>
          </a:p>
        </p:txBody>
      </p:sp>
      <p:sp>
        <p:nvSpPr>
          <p:cNvPr id="37" name="Right Arrow 36"/>
          <p:cNvSpPr/>
          <p:nvPr/>
        </p:nvSpPr>
        <p:spPr>
          <a:xfrm>
            <a:off x="2774731" y="2441610"/>
            <a:ext cx="772509" cy="383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nip and Round Single Corner Rectangle 37"/>
          <p:cNvSpPr/>
          <p:nvPr/>
        </p:nvSpPr>
        <p:spPr>
          <a:xfrm>
            <a:off x="10171385" y="3234753"/>
            <a:ext cx="1731163" cy="646386"/>
          </a:xfrm>
          <a:prstGeom prst="snip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DIRECTIVES</a:t>
            </a:r>
            <a:endParaRPr lang="en-US" dirty="0"/>
          </a:p>
        </p:txBody>
      </p:sp>
      <p:sp>
        <p:nvSpPr>
          <p:cNvPr id="39" name="Snip and Round Single Corner Rectangle 38"/>
          <p:cNvSpPr/>
          <p:nvPr/>
        </p:nvSpPr>
        <p:spPr>
          <a:xfrm>
            <a:off x="10151740" y="4001979"/>
            <a:ext cx="1750808" cy="646386"/>
          </a:xfrm>
          <a:prstGeom prst="snip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EXPRESSIONS</a:t>
            </a:r>
            <a:endParaRPr lang="en-US" dirty="0"/>
          </a:p>
        </p:txBody>
      </p:sp>
      <p:sp>
        <p:nvSpPr>
          <p:cNvPr id="10" name="Pentagon 9"/>
          <p:cNvSpPr/>
          <p:nvPr/>
        </p:nvSpPr>
        <p:spPr>
          <a:xfrm>
            <a:off x="7059972" y="1124653"/>
            <a:ext cx="1106566" cy="977462"/>
          </a:xfrm>
          <a:prstGeom prst="homePlate">
            <a:avLst>
              <a:gd name="adj" fmla="val 3709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FILTER</a:t>
            </a:r>
            <a:endParaRPr lang="en-US" dirty="0"/>
          </a:p>
        </p:txBody>
      </p:sp>
      <p:sp>
        <p:nvSpPr>
          <p:cNvPr id="17" name="Rectangle 16"/>
          <p:cNvSpPr/>
          <p:nvPr/>
        </p:nvSpPr>
        <p:spPr>
          <a:xfrm>
            <a:off x="633929" y="38273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8" name="Rectangle 17"/>
          <p:cNvSpPr/>
          <p:nvPr/>
        </p:nvSpPr>
        <p:spPr>
          <a:xfrm>
            <a:off x="786329" y="39797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19" name="Rectangle 18"/>
          <p:cNvSpPr/>
          <p:nvPr/>
        </p:nvSpPr>
        <p:spPr>
          <a:xfrm>
            <a:off x="938729" y="4132147"/>
            <a:ext cx="1889059" cy="97759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sp>
        <p:nvSpPr>
          <p:cNvPr id="2" name="Down Arrow 1"/>
          <p:cNvSpPr/>
          <p:nvPr/>
        </p:nvSpPr>
        <p:spPr>
          <a:xfrm>
            <a:off x="1416649" y="3145009"/>
            <a:ext cx="402956" cy="713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nut 6"/>
          <p:cNvSpPr/>
          <p:nvPr/>
        </p:nvSpPr>
        <p:spPr>
          <a:xfrm>
            <a:off x="220955" y="3493811"/>
            <a:ext cx="3197300" cy="1889635"/>
          </a:xfrm>
          <a:prstGeom prst="donut">
            <a:avLst>
              <a:gd name="adj" fmla="val 889"/>
            </a:avLst>
          </a:prstGeom>
          <a:solidFill>
            <a:srgbClr val="FFFF00"/>
          </a:solidFill>
          <a:ln w="12700" cap="rnd">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8900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Tree>
    <p:extLst>
      <p:ext uri="{BB962C8B-B14F-4D97-AF65-F5344CB8AC3E}">
        <p14:creationId xmlns:p14="http://schemas.microsoft.com/office/powerpoint/2010/main" val="3436411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Not Web Services</a:t>
            </a:r>
          </a:p>
          <a:p>
            <a:r>
              <a:rPr lang="en-US" dirty="0" smtClean="0"/>
              <a:t>Some worker object really</a:t>
            </a:r>
          </a:p>
          <a:p>
            <a:r>
              <a:rPr lang="en-US" dirty="0" smtClean="0"/>
              <a:t>Typically stateless</a:t>
            </a:r>
          </a:p>
          <a:p>
            <a:endParaRPr lang="en-US" dirty="0"/>
          </a:p>
        </p:txBody>
      </p:sp>
    </p:spTree>
    <p:extLst>
      <p:ext uri="{BB962C8B-B14F-4D97-AF65-F5344CB8AC3E}">
        <p14:creationId xmlns:p14="http://schemas.microsoft.com/office/powerpoint/2010/main" val="4620832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a:t>
            </a:r>
            <a:endParaRPr lang="en-US" dirty="0"/>
          </a:p>
        </p:txBody>
      </p:sp>
      <p:sp>
        <p:nvSpPr>
          <p:cNvPr id="3" name="Content Placeholder 2"/>
          <p:cNvSpPr>
            <a:spLocks noGrp="1"/>
          </p:cNvSpPr>
          <p:nvPr>
            <p:ph idx="1"/>
          </p:nvPr>
        </p:nvSpPr>
        <p:spPr/>
        <p:txBody>
          <a:bodyPr/>
          <a:lstStyle/>
          <a:p>
            <a:r>
              <a:rPr lang="en-US" dirty="0" smtClean="0"/>
              <a:t>Single Responsibility principle</a:t>
            </a:r>
          </a:p>
          <a:p>
            <a:r>
              <a:rPr lang="en-US" dirty="0" smtClean="0"/>
              <a:t>Reusable</a:t>
            </a:r>
          </a:p>
          <a:p>
            <a:r>
              <a:rPr lang="en-US" dirty="0" smtClean="0"/>
              <a:t>Dependency Injection</a:t>
            </a:r>
          </a:p>
          <a:p>
            <a:r>
              <a:rPr lang="en-US" dirty="0" smtClean="0"/>
              <a:t>Testable</a:t>
            </a:r>
          </a:p>
          <a:p>
            <a:endParaRPr lang="en-US" dirty="0" smtClean="0"/>
          </a:p>
        </p:txBody>
      </p:sp>
    </p:spTree>
    <p:extLst>
      <p:ext uri="{BB962C8B-B14F-4D97-AF65-F5344CB8AC3E}">
        <p14:creationId xmlns:p14="http://schemas.microsoft.com/office/powerpoint/2010/main" val="27707159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Registration required</a:t>
            </a:r>
          </a:p>
          <a:p>
            <a:r>
              <a:rPr lang="en-US" dirty="0" smtClean="0"/>
              <a:t>Can be then injected</a:t>
            </a:r>
          </a:p>
          <a:p>
            <a:endParaRPr lang="en-US" dirty="0"/>
          </a:p>
        </p:txBody>
      </p:sp>
    </p:spTree>
    <p:extLst>
      <p:ext uri="{BB962C8B-B14F-4D97-AF65-F5344CB8AC3E}">
        <p14:creationId xmlns:p14="http://schemas.microsoft.com/office/powerpoint/2010/main" val="36931928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Services</a:t>
            </a:r>
            <a:endParaRPr lang="en-US" dirty="0"/>
          </a:p>
        </p:txBody>
      </p:sp>
      <p:sp>
        <p:nvSpPr>
          <p:cNvPr id="3" name="Content Placeholder 2"/>
          <p:cNvSpPr>
            <a:spLocks noGrp="1"/>
          </p:cNvSpPr>
          <p:nvPr>
            <p:ph idx="1"/>
          </p:nvPr>
        </p:nvSpPr>
        <p:spPr/>
        <p:txBody>
          <a:bodyPr/>
          <a:lstStyle/>
          <a:p>
            <a:r>
              <a:rPr lang="en-US" dirty="0" smtClean="0"/>
              <a:t>Navigation</a:t>
            </a:r>
          </a:p>
          <a:p>
            <a:r>
              <a:rPr lang="en-US" dirty="0" smtClean="0"/>
              <a:t>Location</a:t>
            </a:r>
          </a:p>
          <a:p>
            <a:r>
              <a:rPr lang="en-US" dirty="0" smtClean="0"/>
              <a:t>http</a:t>
            </a:r>
          </a:p>
          <a:p>
            <a:r>
              <a:rPr lang="en-US" dirty="0" smtClean="0"/>
              <a:t>q</a:t>
            </a:r>
          </a:p>
        </p:txBody>
      </p:sp>
    </p:spTree>
    <p:extLst>
      <p:ext uri="{BB962C8B-B14F-4D97-AF65-F5344CB8AC3E}">
        <p14:creationId xmlns:p14="http://schemas.microsoft.com/office/powerpoint/2010/main" val="1719907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Service	</a:t>
            </a:r>
            <a:endParaRPr lang="en-US" dirty="0"/>
          </a:p>
        </p:txBody>
      </p:sp>
      <p:sp>
        <p:nvSpPr>
          <p:cNvPr id="3" name="Content Placeholder 2"/>
          <p:cNvSpPr>
            <a:spLocks noGrp="1"/>
          </p:cNvSpPr>
          <p:nvPr>
            <p:ph idx="1"/>
          </p:nvPr>
        </p:nvSpPr>
        <p:spPr/>
        <p:txBody>
          <a:bodyPr/>
          <a:lstStyle/>
          <a:p>
            <a:r>
              <a:rPr lang="en-US" dirty="0" smtClean="0"/>
              <a:t>Value </a:t>
            </a:r>
          </a:p>
          <a:p>
            <a:r>
              <a:rPr lang="en-US" dirty="0" smtClean="0"/>
              <a:t>Factory</a:t>
            </a:r>
          </a:p>
          <a:p>
            <a:endParaRPr lang="en-US" dirty="0"/>
          </a:p>
        </p:txBody>
      </p:sp>
    </p:spTree>
    <p:extLst>
      <p:ext uri="{BB962C8B-B14F-4D97-AF65-F5344CB8AC3E}">
        <p14:creationId xmlns:p14="http://schemas.microsoft.com/office/powerpoint/2010/main" val="15726180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Single Page Application</a:t>
            </a:r>
          </a:p>
          <a:p>
            <a:r>
              <a:rPr lang="en-US" dirty="0" smtClean="0"/>
              <a:t>$route service</a:t>
            </a:r>
          </a:p>
          <a:p>
            <a:r>
              <a:rPr lang="en-US" dirty="0" smtClean="0"/>
              <a:t>$location service</a:t>
            </a:r>
          </a:p>
          <a:p>
            <a:r>
              <a:rPr lang="en-US" dirty="0" smtClean="0"/>
              <a:t>Browser history</a:t>
            </a:r>
          </a:p>
          <a:p>
            <a:endParaRPr lang="en-US" dirty="0"/>
          </a:p>
        </p:txBody>
      </p:sp>
    </p:spTree>
    <p:extLst>
      <p:ext uri="{BB962C8B-B14F-4D97-AF65-F5344CB8AC3E}">
        <p14:creationId xmlns:p14="http://schemas.microsoft.com/office/powerpoint/2010/main" val="2153705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service</a:t>
            </a:r>
            <a:endParaRPr lang="en-US" dirty="0"/>
          </a:p>
        </p:txBody>
      </p:sp>
      <p:sp>
        <p:nvSpPr>
          <p:cNvPr id="3" name="Content Placeholder 2"/>
          <p:cNvSpPr>
            <a:spLocks noGrp="1"/>
          </p:cNvSpPr>
          <p:nvPr>
            <p:ph idx="1"/>
          </p:nvPr>
        </p:nvSpPr>
        <p:spPr/>
        <p:txBody>
          <a:bodyPr/>
          <a:lstStyle/>
          <a:p>
            <a:r>
              <a:rPr lang="en-US" dirty="0" smtClean="0"/>
              <a:t>When you need to REACT to a change in the URL</a:t>
            </a:r>
          </a:p>
          <a:p>
            <a:r>
              <a:rPr lang="en-US" dirty="0" smtClean="0"/>
              <a:t>When you need to MAKE a change to the URL</a:t>
            </a:r>
          </a:p>
          <a:p>
            <a:endParaRPr lang="en-US" dirty="0" smtClean="0"/>
          </a:p>
          <a:p>
            <a:endParaRPr lang="en-US" dirty="0"/>
          </a:p>
        </p:txBody>
      </p:sp>
    </p:spTree>
    <p:extLst>
      <p:ext uri="{BB962C8B-B14F-4D97-AF65-F5344CB8AC3E}">
        <p14:creationId xmlns:p14="http://schemas.microsoft.com/office/powerpoint/2010/main" val="2085707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service</a:t>
            </a:r>
            <a:endParaRPr lang="en-US" dirty="0"/>
          </a:p>
        </p:txBody>
      </p:sp>
      <p:sp>
        <p:nvSpPr>
          <p:cNvPr id="3" name="Content Placeholder 2"/>
          <p:cNvSpPr>
            <a:spLocks noGrp="1"/>
          </p:cNvSpPr>
          <p:nvPr>
            <p:ph idx="1"/>
          </p:nvPr>
        </p:nvSpPr>
        <p:spPr/>
        <p:txBody>
          <a:bodyPr/>
          <a:lstStyle/>
          <a:p>
            <a:r>
              <a:rPr lang="en-US" dirty="0" smtClean="0"/>
              <a:t>Access information about a route</a:t>
            </a:r>
          </a:p>
          <a:p>
            <a:pPr lvl="1"/>
            <a:r>
              <a:rPr lang="en-US" dirty="0" smtClean="0"/>
              <a:t>current</a:t>
            </a:r>
          </a:p>
          <a:p>
            <a:pPr lvl="1"/>
            <a:r>
              <a:rPr lang="en-US" dirty="0" smtClean="0"/>
              <a:t>routes </a:t>
            </a:r>
          </a:p>
          <a:p>
            <a:pPr lvl="1"/>
            <a:endParaRPr lang="en-US" dirty="0"/>
          </a:p>
          <a:p>
            <a:r>
              <a:rPr lang="en-US" dirty="0" smtClean="0"/>
              <a:t>Reload !</a:t>
            </a:r>
          </a:p>
          <a:p>
            <a:pPr marL="0" indent="0">
              <a:buNone/>
            </a:pPr>
            <a:endParaRPr lang="en-US" dirty="0" smtClean="0"/>
          </a:p>
          <a:p>
            <a:endParaRPr lang="en-US" dirty="0"/>
          </a:p>
        </p:txBody>
      </p:sp>
    </p:spTree>
    <p:extLst>
      <p:ext uri="{BB962C8B-B14F-4D97-AF65-F5344CB8AC3E}">
        <p14:creationId xmlns:p14="http://schemas.microsoft.com/office/powerpoint/2010/main" val="32194169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and Resolve</a:t>
            </a:r>
            <a:endParaRPr lang="en-US" dirty="0"/>
          </a:p>
        </p:txBody>
      </p:sp>
      <p:sp>
        <p:nvSpPr>
          <p:cNvPr id="3" name="Content Placeholder 2"/>
          <p:cNvSpPr>
            <a:spLocks noGrp="1"/>
          </p:cNvSpPr>
          <p:nvPr>
            <p:ph idx="1"/>
          </p:nvPr>
        </p:nvSpPr>
        <p:spPr/>
        <p:txBody>
          <a:bodyPr/>
          <a:lstStyle/>
          <a:p>
            <a:r>
              <a:rPr lang="en-US" dirty="0" smtClean="0"/>
              <a:t>Template</a:t>
            </a:r>
          </a:p>
          <a:p>
            <a:pPr lvl="1"/>
            <a:r>
              <a:rPr lang="en-US" dirty="0" smtClean="0"/>
              <a:t>Custom inline HTML</a:t>
            </a:r>
          </a:p>
          <a:p>
            <a:r>
              <a:rPr lang="en-US" dirty="0" smtClean="0"/>
              <a:t>Resolve</a:t>
            </a:r>
          </a:p>
        </p:txBody>
      </p:sp>
    </p:spTree>
    <p:extLst>
      <p:ext uri="{BB962C8B-B14F-4D97-AF65-F5344CB8AC3E}">
        <p14:creationId xmlns:p14="http://schemas.microsoft.com/office/powerpoint/2010/main" val="24929549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History</a:t>
            </a:r>
            <a:endParaRPr lang="en-US" dirty="0"/>
          </a:p>
        </p:txBody>
      </p:sp>
      <p:sp>
        <p:nvSpPr>
          <p:cNvPr id="3" name="Content Placeholder 2"/>
          <p:cNvSpPr>
            <a:spLocks noGrp="1"/>
          </p:cNvSpPr>
          <p:nvPr>
            <p:ph idx="1"/>
          </p:nvPr>
        </p:nvSpPr>
        <p:spPr/>
        <p:txBody>
          <a:bodyPr/>
          <a:lstStyle/>
          <a:p>
            <a:r>
              <a:rPr lang="en-US" dirty="0" smtClean="0"/>
              <a:t>Automatically managed by </a:t>
            </a:r>
            <a:r>
              <a:rPr lang="en-US" dirty="0" err="1" smtClean="0"/>
              <a:t>AngularJs</a:t>
            </a:r>
            <a:endParaRPr lang="en-US" dirty="0"/>
          </a:p>
        </p:txBody>
      </p:sp>
    </p:spTree>
    <p:extLst>
      <p:ext uri="{BB962C8B-B14F-4D97-AF65-F5344CB8AC3E}">
        <p14:creationId xmlns:p14="http://schemas.microsoft.com/office/powerpoint/2010/main" val="2817955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technologies suited for Web Sites</a:t>
            </a:r>
          </a:p>
          <a:p>
            <a:pPr lvl="1"/>
            <a:r>
              <a:rPr lang="en-US" dirty="0" smtClean="0"/>
              <a:t>http, URL, http methods</a:t>
            </a:r>
          </a:p>
          <a:p>
            <a:r>
              <a:rPr lang="en-US" dirty="0" smtClean="0"/>
              <a:t>Frameworks required for Web Applications</a:t>
            </a:r>
          </a:p>
          <a:p>
            <a:pPr lvl="1"/>
            <a:r>
              <a:rPr lang="en-US" dirty="0" smtClean="0"/>
              <a:t>Server side</a:t>
            </a:r>
          </a:p>
          <a:p>
            <a:pPr lvl="1"/>
            <a:r>
              <a:rPr lang="en-US" dirty="0" smtClean="0"/>
              <a:t>Client Side</a:t>
            </a:r>
          </a:p>
        </p:txBody>
      </p:sp>
    </p:spTree>
    <p:extLst>
      <p:ext uri="{BB962C8B-B14F-4D97-AF65-F5344CB8AC3E}">
        <p14:creationId xmlns:p14="http://schemas.microsoft.com/office/powerpoint/2010/main" val="1956743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route parameters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routeParams</a:t>
            </a:r>
            <a:r>
              <a:rPr lang="en-US" dirty="0" smtClean="0"/>
              <a:t>	</a:t>
            </a:r>
            <a:endParaRPr lang="en-US" dirty="0"/>
          </a:p>
        </p:txBody>
      </p:sp>
    </p:spTree>
    <p:extLst>
      <p:ext uri="{BB962C8B-B14F-4D97-AF65-F5344CB8AC3E}">
        <p14:creationId xmlns:p14="http://schemas.microsoft.com/office/powerpoint/2010/main" val="8840081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idx="1"/>
          </p:nvPr>
        </p:nvSpPr>
        <p:spPr/>
        <p:txBody>
          <a:bodyPr/>
          <a:lstStyle/>
          <a:p>
            <a:r>
              <a:rPr lang="en-US" dirty="0" smtClean="0"/>
              <a:t>Dynamic HTML</a:t>
            </a:r>
          </a:p>
          <a:p>
            <a:r>
              <a:rPr lang="en-US" dirty="0" smtClean="0"/>
              <a:t>Separating markup from logic</a:t>
            </a:r>
          </a:p>
          <a:p>
            <a:r>
              <a:rPr lang="en-US" dirty="0" smtClean="0"/>
              <a:t>Isolate scope</a:t>
            </a:r>
          </a:p>
          <a:p>
            <a:endParaRPr lang="en-US" dirty="0"/>
          </a:p>
        </p:txBody>
      </p:sp>
    </p:spTree>
    <p:extLst>
      <p:ext uri="{BB962C8B-B14F-4D97-AF65-F5344CB8AC3E}">
        <p14:creationId xmlns:p14="http://schemas.microsoft.com/office/powerpoint/2010/main" val="36764410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lstStyle/>
          <a:p>
            <a:r>
              <a:rPr lang="en-US" dirty="0" smtClean="0"/>
              <a:t>Custom Elements</a:t>
            </a:r>
          </a:p>
          <a:p>
            <a:r>
              <a:rPr lang="en-US" dirty="0" smtClean="0"/>
              <a:t>Custom Events</a:t>
            </a:r>
          </a:p>
          <a:p>
            <a:r>
              <a:rPr lang="en-US" dirty="0" smtClean="0"/>
              <a:t>Observe and react to changes</a:t>
            </a:r>
            <a:endParaRPr lang="en-US" dirty="0"/>
          </a:p>
        </p:txBody>
      </p:sp>
    </p:spTree>
    <p:extLst>
      <p:ext uri="{BB962C8B-B14F-4D97-AF65-F5344CB8AC3E}">
        <p14:creationId xmlns:p14="http://schemas.microsoft.com/office/powerpoint/2010/main" val="25650533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a:t>
            </a:r>
            <a:endParaRPr lang="en-US" dirty="0"/>
          </a:p>
        </p:txBody>
      </p:sp>
      <p:sp>
        <p:nvSpPr>
          <p:cNvPr id="3" name="Content Placeholder 2"/>
          <p:cNvSpPr>
            <a:spLocks noGrp="1"/>
          </p:cNvSpPr>
          <p:nvPr>
            <p:ph idx="1"/>
          </p:nvPr>
        </p:nvSpPr>
        <p:spPr/>
        <p:txBody>
          <a:bodyPr/>
          <a:lstStyle/>
          <a:p>
            <a:r>
              <a:rPr lang="en-US" dirty="0" smtClean="0"/>
              <a:t>Inherited Scopes</a:t>
            </a:r>
          </a:p>
          <a:p>
            <a:r>
              <a:rPr lang="en-US" dirty="0" smtClean="0"/>
              <a:t>Events </a:t>
            </a:r>
          </a:p>
          <a:p>
            <a:r>
              <a:rPr lang="en-US" smtClean="0"/>
              <a:t>Shared Service</a:t>
            </a:r>
            <a:endParaRPr lang="en-US" dirty="0"/>
          </a:p>
        </p:txBody>
      </p:sp>
    </p:spTree>
    <p:extLst>
      <p:ext uri="{BB962C8B-B14F-4D97-AF65-F5344CB8AC3E}">
        <p14:creationId xmlns:p14="http://schemas.microsoft.com/office/powerpoint/2010/main" val="42484013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44897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Single Page Applications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686500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Best Practices</a:t>
            </a:r>
            <a:endParaRPr lang="en-US" dirty="0"/>
          </a:p>
        </p:txBody>
      </p:sp>
      <p:sp>
        <p:nvSpPr>
          <p:cNvPr id="5" name="Content Placeholder 4"/>
          <p:cNvSpPr>
            <a:spLocks noGrp="1"/>
          </p:cNvSpPr>
          <p:nvPr>
            <p:ph idx="1"/>
          </p:nvPr>
        </p:nvSpPr>
        <p:spPr/>
        <p:txBody>
          <a:bodyPr/>
          <a:lstStyle/>
          <a:p>
            <a:r>
              <a:rPr lang="en-US" dirty="0" smtClean="0"/>
              <a:t>Directory Structure- Angular-seed</a:t>
            </a:r>
          </a:p>
          <a:p>
            <a:r>
              <a:rPr lang="en-US" dirty="0" smtClean="0"/>
              <a:t>Script tags at the bottom – loading is blocking</a:t>
            </a:r>
          </a:p>
          <a:p>
            <a:endParaRPr lang="en-US" dirty="0" smtClean="0"/>
          </a:p>
          <a:p>
            <a:endParaRPr lang="en-US" dirty="0"/>
          </a:p>
        </p:txBody>
      </p:sp>
    </p:spTree>
    <p:extLst>
      <p:ext uri="{BB962C8B-B14F-4D97-AF65-F5344CB8AC3E}">
        <p14:creationId xmlns:p14="http://schemas.microsoft.com/office/powerpoint/2010/main" val="151542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Frameworks</a:t>
            </a:r>
            <a:endParaRPr lang="en-US" dirty="0"/>
          </a:p>
        </p:txBody>
      </p:sp>
      <p:sp>
        <p:nvSpPr>
          <p:cNvPr id="3" name="Content Placeholder 2"/>
          <p:cNvSpPr>
            <a:spLocks noGrp="1"/>
          </p:cNvSpPr>
          <p:nvPr>
            <p:ph idx="1"/>
          </p:nvPr>
        </p:nvSpPr>
        <p:spPr/>
        <p:txBody>
          <a:bodyPr/>
          <a:lstStyle/>
          <a:p>
            <a:r>
              <a:rPr lang="en-US" dirty="0" smtClean="0"/>
              <a:t>Static Files</a:t>
            </a:r>
          </a:p>
          <a:p>
            <a:r>
              <a:rPr lang="en-US" dirty="0" smtClean="0"/>
              <a:t>Web Frameworks</a:t>
            </a:r>
          </a:p>
          <a:p>
            <a:pPr lvl="1"/>
            <a:r>
              <a:rPr lang="en-US" dirty="0" smtClean="0"/>
              <a:t>PHP / ASP</a:t>
            </a:r>
          </a:p>
          <a:p>
            <a:pPr lvl="1"/>
            <a:r>
              <a:rPr lang="en-US" dirty="0" smtClean="0"/>
              <a:t>Spring / </a:t>
            </a:r>
            <a:r>
              <a:rPr lang="en-US" dirty="0" err="1" smtClean="0"/>
              <a:t>ASP.Net</a:t>
            </a:r>
            <a:r>
              <a:rPr lang="en-US" dirty="0" smtClean="0"/>
              <a:t> MVC</a:t>
            </a:r>
          </a:p>
          <a:p>
            <a:r>
              <a:rPr lang="en-US" dirty="0" smtClean="0"/>
              <a:t>Client Side Frameworks</a:t>
            </a:r>
            <a:endParaRPr lang="en-US" dirty="0"/>
          </a:p>
        </p:txBody>
      </p:sp>
    </p:spTree>
    <p:extLst>
      <p:ext uri="{BB962C8B-B14F-4D97-AF65-F5344CB8AC3E}">
        <p14:creationId xmlns:p14="http://schemas.microsoft.com/office/powerpoint/2010/main" val="593985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4" name="Rectangle 3"/>
          <p:cNvSpPr/>
          <p:nvPr/>
        </p:nvSpPr>
        <p:spPr>
          <a:xfrm>
            <a:off x="7432483" y="2367685"/>
            <a:ext cx="2498682" cy="5936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Static Files Server</a:t>
            </a:r>
          </a:p>
        </p:txBody>
      </p:sp>
      <p:sp>
        <p:nvSpPr>
          <p:cNvPr id="5" name="Snip and Round Single Corner Rectangle 4"/>
          <p:cNvSpPr/>
          <p:nvPr/>
        </p:nvSpPr>
        <p:spPr>
          <a:xfrm>
            <a:off x="8067508" y="3589492"/>
            <a:ext cx="1049170" cy="745510"/>
          </a:xfrm>
          <a:prstGeom prst="snip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Folder</a:t>
            </a:r>
          </a:p>
        </p:txBody>
      </p:sp>
      <p:sp>
        <p:nvSpPr>
          <p:cNvPr id="6" name="Rounded Rectangle 5"/>
          <p:cNvSpPr/>
          <p:nvPr/>
        </p:nvSpPr>
        <p:spPr>
          <a:xfrm>
            <a:off x="8885534" y="4569700"/>
            <a:ext cx="1325267" cy="9802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Index.html</a:t>
            </a:r>
            <a:endParaRPr lang="en-US" dirty="0"/>
          </a:p>
        </p:txBody>
      </p:sp>
      <p:sp>
        <p:nvSpPr>
          <p:cNvPr id="7" name="Frame 6"/>
          <p:cNvSpPr/>
          <p:nvPr/>
        </p:nvSpPr>
        <p:spPr>
          <a:xfrm>
            <a:off x="1981200" y="2153697"/>
            <a:ext cx="2125950" cy="1421990"/>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browser</a:t>
            </a:r>
          </a:p>
        </p:txBody>
      </p:sp>
      <p:sp>
        <p:nvSpPr>
          <p:cNvPr id="8" name="TextBox 7"/>
          <p:cNvSpPr txBox="1"/>
          <p:nvPr/>
        </p:nvSpPr>
        <p:spPr>
          <a:xfrm>
            <a:off x="2435123" y="1532438"/>
            <a:ext cx="838691" cy="369332"/>
          </a:xfrm>
          <a:prstGeom prst="rect">
            <a:avLst/>
          </a:prstGeom>
          <a:noFill/>
        </p:spPr>
        <p:txBody>
          <a:bodyPr wrap="none" rtlCol="0">
            <a:spAutoFit/>
          </a:bodyPr>
          <a:lstStyle/>
          <a:p>
            <a:r>
              <a:rPr lang="en-US" dirty="0"/>
              <a:t>CLIENT</a:t>
            </a:r>
          </a:p>
        </p:txBody>
      </p:sp>
      <p:sp>
        <p:nvSpPr>
          <p:cNvPr id="9" name="TextBox 8"/>
          <p:cNvSpPr txBox="1"/>
          <p:nvPr/>
        </p:nvSpPr>
        <p:spPr>
          <a:xfrm>
            <a:off x="8067509" y="1546243"/>
            <a:ext cx="902811" cy="369332"/>
          </a:xfrm>
          <a:prstGeom prst="rect">
            <a:avLst/>
          </a:prstGeom>
          <a:noFill/>
        </p:spPr>
        <p:txBody>
          <a:bodyPr wrap="none" rtlCol="0">
            <a:spAutoFit/>
          </a:bodyPr>
          <a:lstStyle/>
          <a:p>
            <a:r>
              <a:rPr lang="en-US" dirty="0"/>
              <a:t>SERVER</a:t>
            </a:r>
          </a:p>
        </p:txBody>
      </p:sp>
      <p:cxnSp>
        <p:nvCxnSpPr>
          <p:cNvPr id="11" name="Straight Connector 10"/>
          <p:cNvCxnSpPr/>
          <p:nvPr/>
        </p:nvCxnSpPr>
        <p:spPr>
          <a:xfrm>
            <a:off x="5996778" y="1546243"/>
            <a:ext cx="0" cy="451447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98779" y="2367685"/>
            <a:ext cx="265053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flipH="1">
            <a:off x="4298779" y="3133902"/>
            <a:ext cx="265053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7" name="TextBox 16"/>
          <p:cNvSpPr txBox="1"/>
          <p:nvPr/>
        </p:nvSpPr>
        <p:spPr>
          <a:xfrm>
            <a:off x="4452725" y="1812515"/>
            <a:ext cx="3185262" cy="369332"/>
          </a:xfrm>
          <a:prstGeom prst="rect">
            <a:avLst/>
          </a:prstGeom>
          <a:noFill/>
        </p:spPr>
        <p:txBody>
          <a:bodyPr wrap="none" rtlCol="0">
            <a:spAutoFit/>
          </a:bodyPr>
          <a:lstStyle/>
          <a:p>
            <a:r>
              <a:rPr lang="en-US" b="1" dirty="0"/>
              <a:t>GET http://</a:t>
            </a:r>
            <a:r>
              <a:rPr lang="en-US" b="1" dirty="0" err="1"/>
              <a:t>xyz.com</a:t>
            </a:r>
            <a:r>
              <a:rPr lang="en-US" b="1" dirty="0"/>
              <a:t>/</a:t>
            </a:r>
            <a:r>
              <a:rPr lang="en-US" b="1" dirty="0" err="1"/>
              <a:t>index.html</a:t>
            </a:r>
            <a:endParaRPr lang="en-US" b="1" dirty="0"/>
          </a:p>
        </p:txBody>
      </p:sp>
      <p:sp>
        <p:nvSpPr>
          <p:cNvPr id="18" name="TextBox 17"/>
          <p:cNvSpPr txBox="1"/>
          <p:nvPr/>
        </p:nvSpPr>
        <p:spPr>
          <a:xfrm>
            <a:off x="4452726" y="3575687"/>
            <a:ext cx="1999613" cy="1477328"/>
          </a:xfrm>
          <a:prstGeom prst="rect">
            <a:avLst/>
          </a:prstGeom>
          <a:noFill/>
        </p:spPr>
        <p:txBody>
          <a:bodyPr wrap="square" rtlCol="0">
            <a:spAutoFit/>
          </a:bodyPr>
          <a:lstStyle/>
          <a:p>
            <a:r>
              <a:rPr lang="en-US" dirty="0"/>
              <a:t>RESPONSE</a:t>
            </a:r>
          </a:p>
          <a:p>
            <a:r>
              <a:rPr lang="en-US" dirty="0"/>
              <a:t>200 OK</a:t>
            </a:r>
          </a:p>
          <a:p>
            <a:r>
              <a:rPr lang="en-US" i="1" dirty="0"/>
              <a:t>&lt;html&gt;</a:t>
            </a:r>
          </a:p>
          <a:p>
            <a:r>
              <a:rPr lang="en-US" i="1" dirty="0"/>
              <a:t>….</a:t>
            </a:r>
          </a:p>
          <a:p>
            <a:r>
              <a:rPr lang="en-US" i="1" dirty="0"/>
              <a:t>&lt;/html&gt;</a:t>
            </a:r>
          </a:p>
        </p:txBody>
      </p:sp>
    </p:spTree>
    <p:extLst>
      <p:ext uri="{BB962C8B-B14F-4D97-AF65-F5344CB8AC3E}">
        <p14:creationId xmlns:p14="http://schemas.microsoft.com/office/powerpoint/2010/main" val="75883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39389</TotalTime>
  <Words>1301</Words>
  <Application>Microsoft Office PowerPoint</Application>
  <PresentationFormat>Widescreen</PresentationFormat>
  <Paragraphs>491</Paragraphs>
  <Slides>76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Consolas</vt:lpstr>
      <vt:lpstr>Courier New</vt:lpstr>
      <vt:lpstr>Office Theme</vt:lpstr>
      <vt:lpstr>Angular Js</vt:lpstr>
      <vt:lpstr>whoami</vt:lpstr>
      <vt:lpstr>Guidelines</vt:lpstr>
      <vt:lpstr>Pre-requisites</vt:lpstr>
      <vt:lpstr>Agenda</vt:lpstr>
      <vt:lpstr>Context</vt:lpstr>
      <vt:lpstr>Web Applications</vt:lpstr>
      <vt:lpstr>Evolution of Frameworks</vt:lpstr>
      <vt:lpstr>Static</vt:lpstr>
      <vt:lpstr>Server Frameworks - I</vt:lpstr>
      <vt:lpstr>Server Frameworks - II</vt:lpstr>
      <vt:lpstr>Server frameworks – with Ajax</vt:lpstr>
      <vt:lpstr>Client Side Frameworks</vt:lpstr>
      <vt:lpstr>Summary</vt:lpstr>
      <vt:lpstr>Angular Fundamentals </vt:lpstr>
      <vt:lpstr>Philosophy</vt:lpstr>
      <vt:lpstr>Opinionated</vt:lpstr>
      <vt:lpstr>Comprehensive</vt:lpstr>
      <vt:lpstr>Open Source</vt:lpstr>
      <vt:lpstr>What is Angular not?</vt:lpstr>
      <vt:lpstr>Angular Components</vt:lpstr>
      <vt:lpstr>Demo – Hello World</vt:lpstr>
      <vt:lpstr>Basic Application</vt:lpstr>
      <vt:lpstr>Steps</vt:lpstr>
      <vt:lpstr>Exercise 1</vt:lpstr>
      <vt:lpstr>Template</vt:lpstr>
      <vt:lpstr>View</vt:lpstr>
      <vt:lpstr>Directives</vt:lpstr>
      <vt:lpstr>Expressions</vt:lpstr>
      <vt:lpstr>Controllers </vt:lpstr>
      <vt:lpstr>Modules</vt:lpstr>
      <vt:lpstr>Scope</vt:lpstr>
      <vt:lpstr>Data Binding</vt:lpstr>
      <vt:lpstr>High level view</vt:lpstr>
      <vt:lpstr>Summary</vt:lpstr>
      <vt:lpstr>Controllers</vt:lpstr>
      <vt:lpstr>Controllers</vt:lpstr>
      <vt:lpstr>Scope Inheritance</vt:lpstr>
      <vt:lpstr>Directives</vt:lpstr>
      <vt:lpstr>Directives – Angular application wiring</vt:lpstr>
      <vt:lpstr>Directives – Standard html elements</vt:lpstr>
      <vt:lpstr>Directives - Binding</vt:lpstr>
      <vt:lpstr>Directives Binding </vt:lpstr>
      <vt:lpstr>Directives - Events</vt:lpstr>
      <vt:lpstr>GOTCHA!</vt:lpstr>
      <vt:lpstr>Exercise – Data Binding</vt:lpstr>
      <vt:lpstr>Summary</vt:lpstr>
      <vt:lpstr>FILTERS</vt:lpstr>
      <vt:lpstr>Filters</vt:lpstr>
      <vt:lpstr>Built in Filters</vt:lpstr>
      <vt:lpstr>Custom Filters</vt:lpstr>
      <vt:lpstr>Excercises</vt:lpstr>
      <vt:lpstr>FILTERS</vt:lpstr>
      <vt:lpstr>Form Directive</vt:lpstr>
      <vt:lpstr>Validation States</vt:lpstr>
      <vt:lpstr>Validations </vt:lpstr>
      <vt:lpstr>Validation CSS classes</vt:lpstr>
      <vt:lpstr>Nesting of forms</vt:lpstr>
      <vt:lpstr>FILTERS</vt:lpstr>
      <vt:lpstr>Services</vt:lpstr>
      <vt:lpstr>Why Service</vt:lpstr>
      <vt:lpstr>What is it?</vt:lpstr>
      <vt:lpstr>Built in Services</vt:lpstr>
      <vt:lpstr>Custom Service </vt:lpstr>
      <vt:lpstr>Routing</vt:lpstr>
      <vt:lpstr>$location service</vt:lpstr>
      <vt:lpstr>$route service</vt:lpstr>
      <vt:lpstr>Template and Resolve</vt:lpstr>
      <vt:lpstr>Browser History</vt:lpstr>
      <vt:lpstr>Accessing route parameters</vt:lpstr>
      <vt:lpstr>Custom Directives</vt:lpstr>
      <vt:lpstr>Uses</vt:lpstr>
      <vt:lpstr>Communicating</vt:lpstr>
      <vt:lpstr>Unit Testing</vt:lpstr>
      <vt:lpstr>Single Page Applications</vt:lpstr>
      <vt:lpstr>Best Practices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&amp; SPA</dc:title>
  <dc:creator>75hek7</dc:creator>
  <cp:lastModifiedBy>abhinav gujjar</cp:lastModifiedBy>
  <cp:revision>155</cp:revision>
  <dcterms:created xsi:type="dcterms:W3CDTF">2013-11-11T14:27:08Z</dcterms:created>
  <dcterms:modified xsi:type="dcterms:W3CDTF">2015-03-05T09:29:50Z</dcterms:modified>
</cp:coreProperties>
</file>