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15"/>
  </p:notesMasterIdLst>
  <p:handoutMasterIdLst>
    <p:handoutMasterId r:id="rId16"/>
  </p:handoutMasterIdLst>
  <p:sldIdLst>
    <p:sldId id="269" r:id="rId2"/>
    <p:sldId id="292" r:id="rId3"/>
    <p:sldId id="391" r:id="rId4"/>
    <p:sldId id="399" r:id="rId5"/>
    <p:sldId id="392" r:id="rId6"/>
    <p:sldId id="393" r:id="rId7"/>
    <p:sldId id="394" r:id="rId8"/>
    <p:sldId id="398" r:id="rId9"/>
    <p:sldId id="397" r:id="rId10"/>
    <p:sldId id="400" r:id="rId11"/>
    <p:sldId id="395" r:id="rId12"/>
    <p:sldId id="396" r:id="rId13"/>
    <p:sldId id="293" r:id="rId14"/>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Template" id="{CF60FCE6-C997-744A-B01D-C00D3BEBC38A}">
          <p14:sldIdLst>
            <p14:sldId id="269"/>
            <p14:sldId id="292"/>
            <p14:sldId id="391"/>
            <p14:sldId id="399"/>
            <p14:sldId id="392"/>
            <p14:sldId id="393"/>
            <p14:sldId id="394"/>
            <p14:sldId id="398"/>
            <p14:sldId id="397"/>
            <p14:sldId id="400"/>
            <p14:sldId id="395"/>
            <p14:sldId id="396"/>
            <p14:sldId id="293"/>
          </p14:sldIdLst>
        </p14:section>
      </p14:sectionLst>
    </p:ext>
    <p:ext uri="{EFAFB233-063F-42B5-8137-9DF3F51BA10A}">
      <p15:sldGuideLst xmlns="" xmlns:p15="http://schemas.microsoft.com/office/powerpoint/2012/main">
        <p15:guide id="1" orient="horz" pos="147">
          <p15:clr>
            <a:srgbClr val="A4A3A4"/>
          </p15:clr>
        </p15:guide>
        <p15:guide id="2" orient="horz" pos="3897">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72">
          <p15:clr>
            <a:srgbClr val="A4A3A4"/>
          </p15:clr>
        </p15:guide>
        <p15:guide id="9" pos="212">
          <p15:clr>
            <a:srgbClr val="A4A3A4"/>
          </p15:clr>
        </p15:guide>
        <p15:guide id="10" pos="7468" userDrawn="1">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Welbur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25C"/>
    <a:srgbClr val="003C4D"/>
    <a:srgbClr val="4E748B"/>
    <a:srgbClr val="7C98AD"/>
    <a:srgbClr val="D0D9DE"/>
    <a:srgbClr val="EFEFEF"/>
    <a:srgbClr val="0047CE"/>
    <a:srgbClr val="001871"/>
    <a:srgbClr val="64CCC9"/>
    <a:srgbClr val="00B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6" autoAdjust="0"/>
    <p:restoredTop sz="72514" autoAdjust="0"/>
  </p:normalViewPr>
  <p:slideViewPr>
    <p:cSldViewPr snapToGrid="0">
      <p:cViewPr varScale="1">
        <p:scale>
          <a:sx n="73" d="100"/>
          <a:sy n="73" d="100"/>
        </p:scale>
        <p:origin x="-1536" y="-112"/>
      </p:cViewPr>
      <p:guideLst>
        <p:guide orient="horz" pos="3832"/>
        <p:guide orient="horz" pos="386"/>
        <p:guide orient="horz" pos="1024"/>
        <p:guide pos="220"/>
        <p:guide pos="7468"/>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26848"/>
    </p:cViewPr>
  </p:sorterViewPr>
  <p:notesViewPr>
    <p:cSldViewPr snapToGrid="0">
      <p:cViewPr varScale="1">
        <p:scale>
          <a:sx n="109" d="100"/>
          <a:sy n="109" d="100"/>
        </p:scale>
        <p:origin x="-4904" y="-10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8-17T14:39:52.543" idx="1">
    <p:pos x="10" y="10"/>
    <p:text>Add architecture diagrams (perhaps 3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8-17T14:41:52.743" idx="2">
    <p:pos x="10" y="10"/>
    <p:text>Show picture of the app here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smtClean="0">
                <a:solidFill>
                  <a:schemeClr val="accent1"/>
                </a:solidFill>
                <a:latin typeface="Salesforce Sans"/>
              </a:rPr>
              <a:t>Presentation Title</a:t>
            </a:r>
            <a:endParaRPr lang="en-US" dirty="0">
              <a:solidFill>
                <a:schemeClr val="accent1"/>
              </a:solidFill>
              <a:latin typeface="Salesforce Sans"/>
            </a:endParaRP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smtClean="0">
                <a:solidFill>
                  <a:schemeClr val="tx1">
                    <a:lumMod val="75000"/>
                    <a:lumOff val="25000"/>
                  </a:schemeClr>
                </a:solidFill>
                <a:latin typeface="Salesforce Sans"/>
              </a:rPr>
              <a:t>Date</a:t>
            </a:r>
            <a:endParaRPr lang="en-US" sz="1100" dirty="0">
              <a:solidFill>
                <a:schemeClr val="tx1">
                  <a:lumMod val="75000"/>
                  <a:lumOff val="25000"/>
                </a:schemeClr>
              </a:solidFill>
              <a:latin typeface="Salesforce Sans"/>
            </a:endParaRP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a:t>
            </a:r>
            <a:r>
              <a:rPr lang="en-US" sz="800" dirty="0" smtClean="0">
                <a:solidFill>
                  <a:schemeClr val="tx1">
                    <a:lumMod val="75000"/>
                    <a:lumOff val="25000"/>
                  </a:schemeClr>
                </a:solidFill>
                <a:latin typeface="Salesforce Sans"/>
              </a:rPr>
              <a:t>2015. </a:t>
            </a:r>
            <a:r>
              <a:rPr lang="en-US" sz="800" dirty="0">
                <a:solidFill>
                  <a:schemeClr val="tx1">
                    <a:lumMod val="75000"/>
                    <a:lumOff val="25000"/>
                  </a:schemeClr>
                </a:solidFill>
                <a:latin typeface="Salesforce Sans"/>
              </a:rPr>
              <a:t>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smtClean="0"/>
              <a:t>Presentation Title</a:t>
            </a:r>
            <a:endParaRPr lang="en-US" dirty="0"/>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smtClean="0"/>
              <a:t>Date</a:t>
            </a:r>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smtClean="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smtClean="0"/>
              <a:t>Copyright Salesforce 2015.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32845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23668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9901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There are a couple different ways to build communities, but for the purposes of this overview</a:t>
            </a:r>
            <a:r>
              <a:rPr kumimoji="1" lang="en-US" altLang="ja-JP" baseline="0" dirty="0" smtClean="0"/>
              <a:t> we’ll be referencing </a:t>
            </a:r>
            <a:r>
              <a:rPr kumimoji="1" lang="en-US" altLang="ja-JP" baseline="0" dirty="0" err="1" smtClean="0"/>
              <a:t>Visualforce</a:t>
            </a:r>
            <a:r>
              <a:rPr kumimoji="1" lang="en-US" altLang="ja-JP" baseline="0" dirty="0" smtClean="0"/>
              <a:t> based communities.</a:t>
            </a:r>
            <a:endParaRPr kumimoji="1" lang="en-US" altLang="ja-JP" dirty="0" smtClean="0"/>
          </a:p>
          <a:p>
            <a:endParaRPr kumimoji="1" lang="en-US" altLang="ja-JP" dirty="0" smtClean="0"/>
          </a:p>
          <a:p>
            <a:r>
              <a:rPr kumimoji="1" lang="en-US" altLang="ja-JP" dirty="0" smtClean="0"/>
              <a:t>There are 3 primary ways to present a mobile friendly</a:t>
            </a:r>
            <a:r>
              <a:rPr kumimoji="1" lang="en-US" altLang="ja-JP" baseline="0" dirty="0" smtClean="0"/>
              <a:t> experience to communities users:</a:t>
            </a:r>
          </a:p>
          <a:p>
            <a:r>
              <a:rPr kumimoji="1" lang="en-US" altLang="ja-JP" baseline="0" dirty="0" smtClean="0"/>
              <a:t>  - Salesforce1 app</a:t>
            </a:r>
          </a:p>
          <a:p>
            <a:r>
              <a:rPr kumimoji="1" lang="en-US" altLang="ja-JP" baseline="0" dirty="0" smtClean="0"/>
              <a:t>  - Response </a:t>
            </a:r>
            <a:r>
              <a:rPr kumimoji="1" lang="en-US" altLang="ja-JP" baseline="0" dirty="0" err="1" smtClean="0"/>
              <a:t>Visualforce</a:t>
            </a:r>
            <a:r>
              <a:rPr kumimoji="1" lang="en-US" altLang="ja-JP" baseline="0" dirty="0" smtClean="0"/>
              <a:t>-based website</a:t>
            </a:r>
          </a:p>
          <a:p>
            <a:r>
              <a:rPr kumimoji="1" lang="en-US" altLang="ja-JP" baseline="0" dirty="0" smtClean="0"/>
              <a:t>  - Native mobile application</a:t>
            </a:r>
          </a:p>
          <a:p>
            <a:endParaRPr kumimoji="1" lang="en-US" altLang="ja-JP" baseline="0" dirty="0" smtClean="0"/>
          </a:p>
          <a:p>
            <a:r>
              <a:rPr kumimoji="1" lang="en-US" altLang="ja-JP" baseline="0" dirty="0" smtClean="0"/>
              <a:t>Each has their own pitfalls:</a:t>
            </a:r>
          </a:p>
          <a:p>
            <a:r>
              <a:rPr kumimoji="1" lang="en-US" altLang="ja-JP" baseline="0" dirty="0" smtClean="0"/>
              <a:t>  - Salesforce1 is tied to the </a:t>
            </a:r>
            <a:r>
              <a:rPr kumimoji="1" lang="en-US" altLang="ja-JP" baseline="0" dirty="0" err="1" smtClean="0"/>
              <a:t>Salesforce</a:t>
            </a:r>
            <a:r>
              <a:rPr kumimoji="1" lang="en-US" altLang="ja-JP" baseline="0" dirty="0" smtClean="0"/>
              <a:t> branding; Salesforce1 must be downloaded, community </a:t>
            </a:r>
            <a:r>
              <a:rPr kumimoji="1" lang="en-US" altLang="ja-JP" baseline="0" dirty="0" err="1" smtClean="0"/>
              <a:t>url</a:t>
            </a:r>
            <a:r>
              <a:rPr kumimoji="1" lang="en-US" altLang="ja-JP" baseline="0" dirty="0" smtClean="0"/>
              <a:t> manually set up</a:t>
            </a:r>
          </a:p>
          <a:p>
            <a:r>
              <a:rPr kumimoji="1" lang="en-US" altLang="ja-JP" baseline="0" dirty="0" smtClean="0"/>
              <a:t>      - Good for employee community</a:t>
            </a:r>
          </a:p>
          <a:p>
            <a:r>
              <a:rPr kumimoji="1" lang="en-US" altLang="ja-JP" baseline="0" dirty="0" smtClean="0"/>
              <a:t>  - Response website doesn’t allow you an app to download, but you can have custom branding and only maintain a single code base</a:t>
            </a:r>
          </a:p>
          <a:p>
            <a:r>
              <a:rPr kumimoji="1" lang="en-US" altLang="ja-JP" baseline="0" dirty="0" smtClean="0"/>
              <a:t>  - Native applications allow you to download an app, but you have to maintain two codebases; one for website, one for app</a:t>
            </a:r>
          </a:p>
          <a:p>
            <a:r>
              <a:rPr kumimoji="1" lang="en-US" altLang="ja-JP" baseline="0" dirty="0" smtClean="0"/>
              <a:t>      - Good for customer or partner communities due to branding</a:t>
            </a:r>
          </a:p>
          <a:p>
            <a:endParaRPr kumimoji="1" lang="en-US" altLang="ja-JP" baseline="0" dirty="0" smtClean="0"/>
          </a:p>
          <a:p>
            <a:r>
              <a:rPr kumimoji="1" lang="en-US" altLang="ja-JP" baseline="0" dirty="0" smtClean="0"/>
              <a:t>Ideally you could marry the pros of responsive website with native mobile application without the cons…</a:t>
            </a:r>
            <a:endParaRPr kumimoji="1" lang="ja-JP" altLang="en-US" dirty="0"/>
          </a:p>
        </p:txBody>
      </p:sp>
    </p:spTree>
    <p:extLst>
      <p:ext uri="{BB962C8B-B14F-4D97-AF65-F5344CB8AC3E}">
        <p14:creationId xmlns:p14="http://schemas.microsoft.com/office/powerpoint/2010/main" val="40350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smtClean="0"/>
              <a:t>Salesforce</a:t>
            </a:r>
            <a:r>
              <a:rPr kumimoji="1" lang="en-US" altLang="ja-JP" dirty="0" smtClean="0"/>
              <a:t> Mobile SDK helps jump start mobile development</a:t>
            </a:r>
          </a:p>
          <a:p>
            <a:endParaRPr kumimoji="1" lang="en-US" altLang="ja-JP" dirty="0" smtClean="0"/>
          </a:p>
          <a:p>
            <a:r>
              <a:rPr kumimoji="1" lang="en-US" altLang="ja-JP" dirty="0" smtClean="0"/>
              <a:t>3</a:t>
            </a:r>
            <a:r>
              <a:rPr kumimoji="1" lang="en-US" altLang="ja-JP" baseline="0" dirty="0" smtClean="0"/>
              <a:t> types:</a:t>
            </a:r>
          </a:p>
          <a:p>
            <a:r>
              <a:rPr kumimoji="1" lang="en-US" altLang="ja-JP" baseline="0" dirty="0" smtClean="0"/>
              <a:t>  - native mobile application</a:t>
            </a:r>
          </a:p>
          <a:p>
            <a:r>
              <a:rPr kumimoji="1" lang="en-US" altLang="ja-JP" baseline="0" dirty="0" smtClean="0"/>
              <a:t>          - writing native code for everything</a:t>
            </a:r>
          </a:p>
          <a:p>
            <a:r>
              <a:rPr kumimoji="1" lang="en-US" altLang="ja-JP" baseline="0" dirty="0" smtClean="0"/>
              <a:t>          - uses API calls</a:t>
            </a:r>
          </a:p>
          <a:p>
            <a:r>
              <a:rPr kumimoji="1" lang="en-US" altLang="ja-JP" baseline="0" dirty="0" smtClean="0"/>
              <a:t>  - hybrid local mobile application (develop app in html/</a:t>
            </a:r>
            <a:r>
              <a:rPr kumimoji="1" lang="en-US" altLang="ja-JP" baseline="0" dirty="0" err="1" smtClean="0"/>
              <a:t>js</a:t>
            </a:r>
            <a:r>
              <a:rPr kumimoji="1" lang="en-US" altLang="ja-JP" baseline="0" dirty="0" smtClean="0"/>
              <a:t>/</a:t>
            </a:r>
            <a:r>
              <a:rPr kumimoji="1" lang="en-US" altLang="ja-JP" baseline="0" dirty="0" err="1" smtClean="0"/>
              <a:t>css</a:t>
            </a:r>
            <a:r>
              <a:rPr kumimoji="1" lang="en-US" altLang="ja-JP" baseline="0" dirty="0" smtClean="0"/>
              <a:t> inside the app – files are downloaded locally onto your phone rather than being hosted on </a:t>
            </a:r>
            <a:r>
              <a:rPr kumimoji="1" lang="en-US" altLang="ja-JP" baseline="0" dirty="0" err="1" smtClean="0"/>
              <a:t>salesforce’s</a:t>
            </a:r>
            <a:r>
              <a:rPr kumimoji="1" lang="en-US" altLang="ja-JP" baseline="0" dirty="0" smtClean="0"/>
              <a:t> server)</a:t>
            </a:r>
          </a:p>
          <a:p>
            <a:pPr marL="574675" lvl="1" indent="-342900"/>
            <a:r>
              <a:rPr kumimoji="1" lang="en-US" altLang="ja-JP" baseline="0" dirty="0" smtClean="0"/>
              <a:t>     - </a:t>
            </a:r>
            <a:r>
              <a:rPr lang="en-US" altLang="ja-JP" dirty="0" smtClean="0"/>
              <a:t>Pure JavaScript Development using API calls</a:t>
            </a:r>
          </a:p>
          <a:p>
            <a:pPr marL="574675" lvl="1" indent="-342900"/>
            <a:r>
              <a:rPr lang="en-US" altLang="ja-JP" dirty="0" smtClean="0"/>
              <a:t>     -</a:t>
            </a:r>
            <a:r>
              <a:rPr lang="en-US" altLang="ja-JP" baseline="0" dirty="0" smtClean="0"/>
              <a:t> </a:t>
            </a:r>
            <a:r>
              <a:rPr lang="en-US" altLang="ja-JP" dirty="0" smtClean="0"/>
              <a:t>Easy for Offline</a:t>
            </a:r>
          </a:p>
          <a:p>
            <a:pPr marL="574675" lvl="1" indent="-342900"/>
            <a:r>
              <a:rPr lang="en-US" altLang="ja-JP" dirty="0" smtClean="0"/>
              <a:t>     - Fewer Server-side calls for assets</a:t>
            </a:r>
            <a:endParaRPr kumimoji="1" lang="en-US" altLang="ja-JP" baseline="0" dirty="0" smtClean="0"/>
          </a:p>
          <a:p>
            <a:r>
              <a:rPr kumimoji="1" lang="en-US" altLang="ja-JP" baseline="0" dirty="0" smtClean="0"/>
              <a:t>  - hybrid remote (points to the responsive </a:t>
            </a:r>
            <a:r>
              <a:rPr kumimoji="1" lang="en-US" altLang="ja-JP" baseline="0" dirty="0" err="1" smtClean="0"/>
              <a:t>Visualforce</a:t>
            </a:r>
            <a:r>
              <a:rPr kumimoji="1" lang="en-US" altLang="ja-JP" baseline="0" dirty="0" smtClean="0"/>
              <a:t> page from the native app, the shell is provided by an open source project called </a:t>
            </a:r>
            <a:r>
              <a:rPr kumimoji="1" lang="en-US" altLang="ja-JP" baseline="0" dirty="0" err="1" smtClean="0"/>
              <a:t>cordova</a:t>
            </a:r>
            <a:r>
              <a:rPr kumimoji="1" lang="en-US" altLang="ja-JP" baseline="0" dirty="0" smtClean="0"/>
              <a:t>. Cordova is a way to bridge the gap between the native features of your device with functionality written in expose html/</a:t>
            </a:r>
            <a:r>
              <a:rPr kumimoji="1" lang="en-US" altLang="ja-JP" baseline="0" dirty="0" err="1" smtClean="0"/>
              <a:t>javascript</a:t>
            </a:r>
            <a:r>
              <a:rPr kumimoji="1" lang="en-US" altLang="ja-JP" baseline="0" dirty="0" smtClean="0"/>
              <a:t> rather than native code)</a:t>
            </a:r>
          </a:p>
          <a:p>
            <a:pPr marL="574675" lvl="1" indent="-342900"/>
            <a:r>
              <a:rPr kumimoji="1" lang="en-US" altLang="ja-JP" baseline="0" dirty="0" smtClean="0"/>
              <a:t>     - </a:t>
            </a:r>
            <a:r>
              <a:rPr lang="en-US" altLang="ja-JP" dirty="0" smtClean="0"/>
              <a:t>Easy access to </a:t>
            </a:r>
            <a:r>
              <a:rPr lang="en-US" altLang="ja-JP" dirty="0" err="1" smtClean="0"/>
              <a:t>Visualforce</a:t>
            </a:r>
            <a:endParaRPr lang="en-US" altLang="ja-JP" dirty="0" smtClean="0"/>
          </a:p>
          <a:p>
            <a:pPr marL="574675" lvl="1" indent="-342900"/>
            <a:r>
              <a:rPr lang="en-US" altLang="ja-JP" dirty="0" smtClean="0"/>
              <a:t>     -</a:t>
            </a:r>
            <a:r>
              <a:rPr lang="en-US" altLang="ja-JP" baseline="0" dirty="0" smtClean="0"/>
              <a:t> </a:t>
            </a:r>
            <a:r>
              <a:rPr lang="en-US" altLang="ja-JP" dirty="0" smtClean="0"/>
              <a:t>Possible to avoid API calls</a:t>
            </a:r>
          </a:p>
          <a:p>
            <a:pPr marL="574675" lvl="1" indent="-342900"/>
            <a:r>
              <a:rPr lang="en-US" altLang="ja-JP" dirty="0" smtClean="0"/>
              <a:t>     - Difficult for Offline – Requires HTML5 Manifest</a:t>
            </a:r>
          </a:p>
          <a:p>
            <a:endParaRPr kumimoji="1" lang="en-US" altLang="ja-JP" baseline="0" dirty="0" smtClean="0"/>
          </a:p>
          <a:p>
            <a:r>
              <a:rPr kumimoji="1" lang="en-US" altLang="ja-JP" baseline="0" dirty="0" smtClean="0"/>
              <a:t>Hybrid remote solves the distribution issue, the branding issue, and the single code base. And there isn’t even any code involved…</a:t>
            </a:r>
            <a:endParaRPr kumimoji="1" lang="ja-JP" altLang="en-US" dirty="0"/>
          </a:p>
        </p:txBody>
      </p:sp>
    </p:spTree>
    <p:extLst>
      <p:ext uri="{BB962C8B-B14F-4D97-AF65-F5344CB8AC3E}">
        <p14:creationId xmlns:p14="http://schemas.microsoft.com/office/powerpoint/2010/main" val="392983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The setup is very similar for</a:t>
            </a:r>
            <a:r>
              <a:rPr kumimoji="1" lang="en-US" altLang="ja-JP" baseline="0" dirty="0" smtClean="0"/>
              <a:t> </a:t>
            </a:r>
            <a:r>
              <a:rPr kumimoji="1" lang="en-US" altLang="ja-JP" baseline="0" dirty="0" err="1" smtClean="0"/>
              <a:t>iOS</a:t>
            </a:r>
            <a:r>
              <a:rPr kumimoji="1" lang="en-US" altLang="ja-JP" baseline="0" dirty="0" smtClean="0"/>
              <a:t> or Android. We’ll walk through </a:t>
            </a:r>
            <a:r>
              <a:rPr kumimoji="1" lang="en-US" altLang="ja-JP" baseline="0" dirty="0" err="1" smtClean="0"/>
              <a:t>iOS</a:t>
            </a:r>
            <a:r>
              <a:rPr kumimoji="1" lang="en-US" altLang="ja-JP" baseline="0" dirty="0" smtClean="0"/>
              <a:t> today, but each step has a corresponding Android step.</a:t>
            </a:r>
          </a:p>
          <a:p>
            <a:endParaRPr kumimoji="1" lang="en-US" altLang="ja-JP" baseline="0" dirty="0" smtClean="0"/>
          </a:p>
          <a:p>
            <a:r>
              <a:rPr kumimoji="1" lang="en-US" altLang="ja-JP" baseline="0" dirty="0" err="1" smtClean="0"/>
              <a:t>iOS</a:t>
            </a:r>
            <a:r>
              <a:rPr kumimoji="1" lang="en-US" altLang="ja-JP" baseline="0" dirty="0" smtClean="0"/>
              <a:t> is a little easier to set up because </a:t>
            </a:r>
            <a:r>
              <a:rPr kumimoji="1" lang="en-US" altLang="ja-JP" baseline="0" dirty="0" err="1" smtClean="0"/>
              <a:t>Xcode</a:t>
            </a:r>
            <a:r>
              <a:rPr kumimoji="1" lang="en-US" altLang="ja-JP" baseline="0" dirty="0" smtClean="0"/>
              <a:t> handles everything; Android requires some independent environment setup for SDK and emulator</a:t>
            </a:r>
          </a:p>
          <a:p>
            <a:endParaRPr kumimoji="1" lang="en-US" altLang="ja-JP" baseline="0" dirty="0" smtClean="0"/>
          </a:p>
          <a:p>
            <a:r>
              <a:rPr kumimoji="1" lang="en-US" altLang="ja-JP" baseline="0" dirty="0" smtClean="0"/>
              <a:t>Node package manager (</a:t>
            </a:r>
            <a:r>
              <a:rPr kumimoji="1" lang="en-US" altLang="ja-JP" baseline="0" dirty="0" err="1" smtClean="0"/>
              <a:t>npm</a:t>
            </a:r>
            <a:r>
              <a:rPr kumimoji="1" lang="en-US" altLang="ja-JP" baseline="0" dirty="0" smtClean="0"/>
              <a:t>) is leveraged for the command line interfaces, and can be downloaded along with the </a:t>
            </a:r>
            <a:r>
              <a:rPr kumimoji="1" lang="en-US" altLang="ja-JP" baseline="0" dirty="0" err="1" smtClean="0"/>
              <a:t>node.js</a:t>
            </a:r>
            <a:r>
              <a:rPr kumimoji="1" lang="en-US" altLang="ja-JP" baseline="0" dirty="0" smtClean="0"/>
              <a:t> installer</a:t>
            </a:r>
          </a:p>
          <a:p>
            <a:endParaRPr kumimoji="1" lang="en-US" altLang="ja-JP" baseline="0" dirty="0" smtClean="0"/>
          </a:p>
          <a:p>
            <a:r>
              <a:rPr kumimoji="1" lang="en-US" altLang="ja-JP" baseline="0" dirty="0" err="1" smtClean="0"/>
              <a:t>Salesforce</a:t>
            </a:r>
            <a:r>
              <a:rPr kumimoji="1" lang="en-US" altLang="ja-JP" baseline="0" dirty="0" smtClean="0"/>
              <a:t> provides a tool called </a:t>
            </a:r>
            <a:r>
              <a:rPr kumimoji="1" lang="en-US" altLang="ja-JP" baseline="0" dirty="0" err="1" smtClean="0"/>
              <a:t>forceios</a:t>
            </a:r>
            <a:r>
              <a:rPr kumimoji="1" lang="en-US" altLang="ja-JP" baseline="0" dirty="0" smtClean="0"/>
              <a:t> which is a node-based wizard that bootstraps the creation of a complete </a:t>
            </a:r>
            <a:r>
              <a:rPr kumimoji="1" lang="en-US" altLang="ja-JP" baseline="0" dirty="0" err="1" smtClean="0"/>
              <a:t>xcode</a:t>
            </a:r>
            <a:r>
              <a:rPr kumimoji="1" lang="en-US" altLang="ja-JP" baseline="0" dirty="0" smtClean="0"/>
              <a:t> or android project for you based on </a:t>
            </a:r>
            <a:r>
              <a:rPr kumimoji="1" lang="en-US" altLang="ja-JP" baseline="0" dirty="0" err="1" smtClean="0"/>
              <a:t>cordova</a:t>
            </a:r>
            <a:endParaRPr kumimoji="1" lang="en-US" altLang="ja-JP" baseline="0" dirty="0" smtClean="0"/>
          </a:p>
        </p:txBody>
      </p:sp>
    </p:spTree>
    <p:extLst>
      <p:ext uri="{BB962C8B-B14F-4D97-AF65-F5344CB8AC3E}">
        <p14:creationId xmlns:p14="http://schemas.microsoft.com/office/powerpoint/2010/main" val="143553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First we need to do</a:t>
            </a:r>
            <a:r>
              <a:rPr kumimoji="1" lang="en-US" altLang="ja-JP" baseline="0" dirty="0" smtClean="0"/>
              <a:t> some housekeeping on the </a:t>
            </a:r>
            <a:r>
              <a:rPr kumimoji="1" lang="en-US" altLang="ja-JP" baseline="0" dirty="0" err="1" smtClean="0"/>
              <a:t>Salesforce</a:t>
            </a:r>
            <a:r>
              <a:rPr kumimoji="1" lang="en-US" altLang="ja-JP" baseline="0" dirty="0" smtClean="0"/>
              <a:t> side, in particular creating a connected app</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Connected app is a way to register your application with </a:t>
            </a:r>
            <a:r>
              <a:rPr kumimoji="1" lang="en-US" altLang="ja-JP" dirty="0" err="1" smtClean="0"/>
              <a:t>salesforce</a:t>
            </a:r>
            <a:r>
              <a:rPr kumimoji="1" lang="en-US" altLang="ja-JP" dirty="0" smtClean="0"/>
              <a:t>, since the mobile</a:t>
            </a:r>
            <a:r>
              <a:rPr kumimoji="1" lang="en-US" altLang="ja-JP" baseline="0" dirty="0" smtClean="0"/>
              <a:t> app needs to authenticate remotely from outside of </a:t>
            </a:r>
            <a:r>
              <a:rPr kumimoji="1" lang="en-US" altLang="ja-JP" baseline="0" dirty="0" err="1" smtClean="0"/>
              <a:t>salesforce</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https://</a:t>
            </a:r>
            <a:r>
              <a:rPr kumimoji="1" lang="en-US" altLang="ja-JP" dirty="0" err="1" smtClean="0"/>
              <a:t>developer.salesforce.com</a:t>
            </a:r>
            <a:r>
              <a:rPr kumimoji="1" lang="en-US" altLang="ja-JP" dirty="0" smtClean="0"/>
              <a:t>/docs/</a:t>
            </a:r>
            <a:r>
              <a:rPr kumimoji="1" lang="en-US" altLang="ja-JP" dirty="0" err="1" smtClean="0"/>
              <a:t>atlas.en-us.mobile_sdk.meta</a:t>
            </a:r>
            <a:r>
              <a:rPr kumimoji="1" lang="en-US" altLang="ja-JP" dirty="0" smtClean="0"/>
              <a:t>/</a:t>
            </a:r>
            <a:r>
              <a:rPr kumimoji="1" lang="en-US" altLang="ja-JP" dirty="0" err="1" smtClean="0"/>
              <a:t>mobile_sdk</a:t>
            </a:r>
            <a:r>
              <a:rPr kumimoji="1" lang="en-US" altLang="ja-JP" dirty="0" smtClean="0"/>
              <a:t>/</a:t>
            </a:r>
            <a:r>
              <a:rPr kumimoji="1" lang="en-US" altLang="ja-JP" dirty="0" err="1" smtClean="0"/>
              <a:t>communities_mobilesdk.htm</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Connected App</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API Enabled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Profile/Permission Sets are Community Members</a:t>
            </a:r>
          </a:p>
          <a:p>
            <a:endParaRPr kumimoji="1" lang="en-US" altLang="ja-JP" dirty="0" smtClean="0"/>
          </a:p>
          <a:p>
            <a:endParaRPr kumimoji="1" lang="en-US" altLang="ja-JP" dirty="0" smtClean="0"/>
          </a:p>
          <a:p>
            <a:r>
              <a:rPr kumimoji="1" lang="en-US" altLang="ja-JP" dirty="0" smtClean="0"/>
              <a:t>Create a connected app in your org (show a developer org) - http://</a:t>
            </a:r>
            <a:r>
              <a:rPr kumimoji="1" lang="en-US" altLang="ja-JP" dirty="0" err="1" smtClean="0"/>
              <a:t>releasenotes.docs.salesforce.com</a:t>
            </a:r>
            <a:r>
              <a:rPr kumimoji="1" lang="en-US" altLang="ja-JP" dirty="0" smtClean="0"/>
              <a:t>/en-us/summer14/release-notes/</a:t>
            </a:r>
            <a:r>
              <a:rPr kumimoji="1" lang="en-US" altLang="ja-JP" dirty="0" err="1" smtClean="0"/>
              <a:t>rn_mobile_packaging_connected_apps_ga.htm</a:t>
            </a:r>
            <a:endParaRPr kumimoji="1" lang="en-US" altLang="ja-JP" dirty="0" smtClean="0"/>
          </a:p>
          <a:p>
            <a:r>
              <a:rPr kumimoji="1" lang="en-US" altLang="ja-JP" dirty="0" smtClean="0"/>
              <a:t>======================</a:t>
            </a:r>
          </a:p>
          <a:p>
            <a:r>
              <a:rPr kumimoji="1" lang="en-US" altLang="ja-JP" dirty="0" smtClean="0"/>
              <a:t>Setup &gt; Create &gt; Apps</a:t>
            </a:r>
          </a:p>
          <a:p>
            <a:r>
              <a:rPr kumimoji="1" lang="en-US" altLang="ja-JP" dirty="0" smtClean="0"/>
              <a:t>New "Connected App"</a:t>
            </a:r>
          </a:p>
          <a:p>
            <a:r>
              <a:rPr kumimoji="1" lang="en-US" altLang="ja-JP" dirty="0" smtClean="0"/>
              <a:t> - DF15 Demo</a:t>
            </a:r>
          </a:p>
          <a:p>
            <a:r>
              <a:rPr kumimoji="1" lang="en-US" altLang="ja-JP" dirty="0" smtClean="0"/>
              <a:t>Check "Enable </a:t>
            </a:r>
            <a:r>
              <a:rPr kumimoji="1" lang="en-US" altLang="ja-JP" dirty="0" err="1" smtClean="0"/>
              <a:t>OAuth</a:t>
            </a:r>
            <a:r>
              <a:rPr kumimoji="1" lang="en-US" altLang="ja-JP" dirty="0" smtClean="0"/>
              <a:t> Settings"</a:t>
            </a:r>
          </a:p>
          <a:p>
            <a:r>
              <a:rPr kumimoji="1" lang="en-US" altLang="ja-JP" dirty="0" smtClean="0"/>
              <a:t> - callback URL: </a:t>
            </a:r>
            <a:r>
              <a:rPr kumimoji="1" lang="en-US" altLang="ja-JP" dirty="0" err="1" smtClean="0"/>
              <a:t>testsfdc</a:t>
            </a:r>
            <a:r>
              <a:rPr kumimoji="1" lang="en-US" altLang="ja-JP" dirty="0" smtClean="0"/>
              <a:t>:///</a:t>
            </a:r>
            <a:r>
              <a:rPr kumimoji="1" lang="en-US" altLang="ja-JP" dirty="0" err="1" smtClean="0"/>
              <a:t>mobilesdk</a:t>
            </a:r>
            <a:r>
              <a:rPr kumimoji="1" lang="en-US" altLang="ja-JP" dirty="0" smtClean="0"/>
              <a:t>/detect/</a:t>
            </a:r>
            <a:r>
              <a:rPr kumimoji="1" lang="en-US" altLang="ja-JP" dirty="0" err="1" smtClean="0"/>
              <a:t>oauth</a:t>
            </a:r>
            <a:r>
              <a:rPr kumimoji="1" lang="en-US" altLang="ja-JP" dirty="0" smtClean="0"/>
              <a:t>/done</a:t>
            </a:r>
          </a:p>
          <a:p>
            <a:r>
              <a:rPr kumimoji="1" lang="en-US" altLang="ja-JP" dirty="0" smtClean="0"/>
              <a:t> - Scope: </a:t>
            </a:r>
            <a:r>
              <a:rPr kumimoji="1" lang="en-US" altLang="ja-JP" dirty="0" err="1" smtClean="0"/>
              <a:t>api</a:t>
            </a:r>
            <a:r>
              <a:rPr kumimoji="1" lang="en-US" altLang="ja-JP" dirty="0" smtClean="0"/>
              <a:t>, </a:t>
            </a:r>
            <a:r>
              <a:rPr kumimoji="1" lang="en-US" altLang="ja-JP" dirty="0" err="1" smtClean="0"/>
              <a:t>refresh_token</a:t>
            </a:r>
            <a:r>
              <a:rPr kumimoji="1" lang="en-US" altLang="ja-JP" dirty="0" smtClean="0"/>
              <a:t>, web</a:t>
            </a:r>
          </a:p>
          <a:p>
            <a:r>
              <a:rPr kumimoji="1" lang="en-US" altLang="ja-JP" dirty="0" smtClean="0"/>
              <a:t>Mobile App Settings</a:t>
            </a:r>
          </a:p>
          <a:p>
            <a:r>
              <a:rPr kumimoji="1" lang="en-US" altLang="ja-JP" dirty="0" smtClean="0"/>
              <a:t> - Can define the start </a:t>
            </a:r>
            <a:r>
              <a:rPr kumimoji="1" lang="en-US" altLang="ja-JP" dirty="0" err="1" smtClean="0"/>
              <a:t>url</a:t>
            </a:r>
            <a:r>
              <a:rPr kumimoji="1" lang="en-US" altLang="ja-JP" dirty="0" smtClean="0"/>
              <a:t> in the application configuration</a:t>
            </a:r>
          </a:p>
          <a:p>
            <a:r>
              <a:rPr kumimoji="1" lang="en-US" altLang="ja-JP" dirty="0" smtClean="0"/>
              <a:t> - Ability to PIN protect (require a pin unlock) within the app</a:t>
            </a:r>
          </a:p>
          <a:p>
            <a:r>
              <a:rPr kumimoji="1" lang="en-US" altLang="ja-JP" dirty="0" smtClean="0"/>
              <a:t> - Choose App </a:t>
            </a:r>
            <a:r>
              <a:rPr kumimoji="1" lang="en-US" altLang="ja-JP" dirty="0" err="1" smtClean="0"/>
              <a:t>Platfrom</a:t>
            </a:r>
            <a:r>
              <a:rPr kumimoji="1" lang="en-US" altLang="ja-JP" dirty="0" smtClean="0"/>
              <a:t> (choose </a:t>
            </a:r>
            <a:r>
              <a:rPr kumimoji="1" lang="en-US" altLang="ja-JP" dirty="0" err="1" smtClean="0"/>
              <a:t>iOS</a:t>
            </a:r>
            <a:r>
              <a:rPr kumimoji="1" lang="en-US" altLang="ja-JP" dirty="0" smtClean="0"/>
              <a:t> for example)</a:t>
            </a:r>
          </a:p>
          <a:p>
            <a:r>
              <a:rPr kumimoji="1" lang="en-US" altLang="ja-JP" dirty="0" smtClean="0"/>
              <a:t> - Setting the App Version to an arbitrary number (i.e. 1.0)</a:t>
            </a:r>
          </a:p>
          <a:p>
            <a:r>
              <a:rPr kumimoji="1" lang="en-US" altLang="ja-JP" dirty="0" smtClean="0"/>
              <a:t> - Minimum OS Version, likely 1 version back from current (7.0 for </a:t>
            </a:r>
            <a:r>
              <a:rPr kumimoji="1" lang="en-US" altLang="ja-JP" dirty="0" err="1" smtClean="0"/>
              <a:t>iOS</a:t>
            </a:r>
            <a:r>
              <a:rPr kumimoji="1" lang="en-US" altLang="ja-JP" dirty="0" smtClean="0"/>
              <a:t>)</a:t>
            </a:r>
          </a:p>
          <a:p>
            <a:r>
              <a:rPr kumimoji="1" lang="en-US" altLang="ja-JP" dirty="0" smtClean="0"/>
              <a:t> - App Binary URL: </a:t>
            </a:r>
            <a:r>
              <a:rPr kumimoji="1" lang="en-US" altLang="ja-JP" dirty="0" err="1" smtClean="0"/>
              <a:t>sfdc</a:t>
            </a:r>
            <a:r>
              <a:rPr kumimoji="1" lang="en-US" altLang="ja-JP" dirty="0" smtClean="0"/>
              <a:t> (used for private apps</a:t>
            </a:r>
            <a:r>
              <a:rPr kumimoji="1" lang="en-US" altLang="ja-JP" dirty="0" smtClean="0"/>
              <a:t>)</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Need to install </a:t>
            </a:r>
            <a:r>
              <a:rPr kumimoji="1" lang="en-US" altLang="ja-JP" dirty="0" err="1" smtClean="0"/>
              <a:t>npm</a:t>
            </a:r>
            <a:r>
              <a:rPr kumimoji="1" lang="en-US" altLang="ja-JP" dirty="0" smtClean="0"/>
              <a:t> (which comes with the </a:t>
            </a:r>
            <a:r>
              <a:rPr kumimoji="1" lang="en-US" altLang="ja-JP" dirty="0" err="1" smtClean="0"/>
              <a:t>nodejs</a:t>
            </a:r>
            <a:r>
              <a:rPr kumimoji="1" lang="en-US" altLang="ja-JP" dirty="0" smtClean="0"/>
              <a:t> installer from </a:t>
            </a:r>
            <a:r>
              <a:rPr kumimoji="1" lang="en-US" altLang="ja-JP" dirty="0" err="1" smtClean="0"/>
              <a:t>nodejs.org</a:t>
            </a:r>
            <a:r>
              <a:rPr kumimoji="1" lang="en-US" altLang="ja-JP" dirty="0" smtClean="0"/>
              <a:t>)</a:t>
            </a:r>
          </a:p>
          <a:p>
            <a:r>
              <a:rPr kumimoji="1" lang="en-US" altLang="ja-JP" dirty="0" smtClean="0"/>
              <a:t>For a fresh install (https://</a:t>
            </a:r>
            <a:r>
              <a:rPr kumimoji="1" lang="en-US" altLang="ja-JP" dirty="0" err="1" smtClean="0"/>
              <a:t>www.npmjs.com</a:t>
            </a:r>
            <a:r>
              <a:rPr kumimoji="1" lang="en-US" altLang="ja-JP" dirty="0" smtClean="0"/>
              <a:t>/package/</a:t>
            </a:r>
            <a:r>
              <a:rPr kumimoji="1" lang="en-US" altLang="ja-JP" dirty="0" err="1" smtClean="0"/>
              <a:t>forceios</a:t>
            </a:r>
            <a:r>
              <a:rPr kumimoji="1" lang="en-US" altLang="ja-JP" dirty="0" smtClean="0"/>
              <a:t>)</a:t>
            </a:r>
          </a:p>
          <a:p>
            <a:r>
              <a:rPr kumimoji="1" lang="en-US" altLang="ja-JP" dirty="0" smtClean="0"/>
              <a:t>===================</a:t>
            </a:r>
          </a:p>
          <a:p>
            <a:r>
              <a:rPr kumimoji="1" lang="en-US" altLang="ja-JP" dirty="0" smtClean="0"/>
              <a:t>&gt; </a:t>
            </a:r>
            <a:r>
              <a:rPr kumimoji="1" lang="en-US" altLang="ja-JP" dirty="0" err="1" smtClean="0"/>
              <a:t>npm</a:t>
            </a:r>
            <a:r>
              <a:rPr kumimoji="1" lang="en-US" altLang="ja-JP" dirty="0" smtClean="0"/>
              <a:t> install -g </a:t>
            </a:r>
            <a:r>
              <a:rPr kumimoji="1" lang="en-US" altLang="ja-JP" dirty="0" err="1" smtClean="0"/>
              <a:t>forceios</a:t>
            </a:r>
            <a:r>
              <a:rPr kumimoji="1" lang="en-US" altLang="ja-JP" dirty="0" smtClean="0"/>
              <a:t>    OR     </a:t>
            </a:r>
            <a:r>
              <a:rPr kumimoji="1" lang="en-US" altLang="ja-JP" dirty="0" err="1" smtClean="0"/>
              <a:t>npm</a:t>
            </a:r>
            <a:r>
              <a:rPr kumimoji="1" lang="en-US" altLang="ja-JP" dirty="0" smtClean="0"/>
              <a:t> install -g </a:t>
            </a:r>
            <a:r>
              <a:rPr kumimoji="1" lang="en-US" altLang="ja-JP" dirty="0" err="1" smtClean="0"/>
              <a:t>forcedroid</a:t>
            </a:r>
            <a:r>
              <a:rPr kumimoji="1" lang="en-US" altLang="ja-JP" dirty="0" smtClean="0"/>
              <a:t>   </a:t>
            </a:r>
          </a:p>
          <a:p>
            <a:endParaRPr kumimoji="1" lang="en-US" altLang="ja-JP" dirty="0" smtClean="0"/>
          </a:p>
          <a:p>
            <a:r>
              <a:rPr kumimoji="1" lang="en-US" altLang="ja-JP" dirty="0" smtClean="0"/>
              <a:t>Since I have it installed, want to make sure I have latest</a:t>
            </a:r>
          </a:p>
          <a:p>
            <a:r>
              <a:rPr kumimoji="1" lang="en-US" altLang="ja-JP" dirty="0" smtClean="0"/>
              <a:t>============================</a:t>
            </a:r>
          </a:p>
          <a:p>
            <a:r>
              <a:rPr kumimoji="1" lang="en-US" altLang="ja-JP" dirty="0" smtClean="0"/>
              <a:t>&gt; </a:t>
            </a:r>
            <a:r>
              <a:rPr kumimoji="1" lang="en-US" altLang="ja-JP" dirty="0" err="1" smtClean="0"/>
              <a:t>npm</a:t>
            </a:r>
            <a:r>
              <a:rPr kumimoji="1" lang="en-US" altLang="ja-JP" dirty="0" smtClean="0"/>
              <a:t> update </a:t>
            </a:r>
            <a:r>
              <a:rPr kumimoji="1" lang="en-US" altLang="ja-JP" dirty="0" err="1" smtClean="0"/>
              <a:t>forceios</a:t>
            </a:r>
            <a:endParaRPr kumimoji="1" lang="en-US" altLang="ja-JP" dirty="0" smtClean="0"/>
          </a:p>
          <a:p>
            <a:endParaRPr kumimoji="1" lang="en-US" altLang="ja-JP" dirty="0" smtClean="0"/>
          </a:p>
          <a:p>
            <a:r>
              <a:rPr kumimoji="1" lang="en-US" altLang="ja-JP" dirty="0" smtClean="0"/>
              <a:t>&gt; </a:t>
            </a:r>
            <a:r>
              <a:rPr kumimoji="1" lang="en-US" altLang="ja-JP" dirty="0" err="1" smtClean="0"/>
              <a:t>forceios</a:t>
            </a:r>
            <a:r>
              <a:rPr kumimoji="1" lang="en-US" altLang="ja-JP" dirty="0" smtClean="0"/>
              <a:t> create</a:t>
            </a:r>
          </a:p>
          <a:p>
            <a:r>
              <a:rPr kumimoji="1" lang="en-US" altLang="ja-JP" dirty="0" smtClean="0"/>
              <a:t>Enter your application type (native, </a:t>
            </a:r>
            <a:r>
              <a:rPr kumimoji="1" lang="en-US" altLang="ja-JP" dirty="0" err="1" smtClean="0"/>
              <a:t>hybrid_remote</a:t>
            </a:r>
            <a:r>
              <a:rPr kumimoji="1" lang="en-US" altLang="ja-JP" dirty="0" smtClean="0"/>
              <a:t>, or </a:t>
            </a:r>
            <a:r>
              <a:rPr kumimoji="1" lang="en-US" altLang="ja-JP" dirty="0" err="1" smtClean="0"/>
              <a:t>hybrid_local</a:t>
            </a:r>
            <a:r>
              <a:rPr kumimoji="1" lang="en-US" altLang="ja-JP" dirty="0" smtClean="0"/>
              <a:t>):</a:t>
            </a:r>
          </a:p>
          <a:p>
            <a:r>
              <a:rPr kumimoji="1" lang="en-US" altLang="ja-JP" dirty="0" smtClean="0"/>
              <a:t>&gt; </a:t>
            </a:r>
            <a:r>
              <a:rPr kumimoji="1" lang="en-US" altLang="ja-JP" dirty="0" err="1" smtClean="0"/>
              <a:t>hybrid_remote</a:t>
            </a:r>
            <a:endParaRPr kumimoji="1" lang="en-US" altLang="ja-JP" dirty="0" smtClean="0"/>
          </a:p>
          <a:p>
            <a:r>
              <a:rPr kumimoji="1" lang="en-US" altLang="ja-JP" dirty="0" smtClean="0"/>
              <a:t>Enter your application name:</a:t>
            </a:r>
          </a:p>
          <a:p>
            <a:r>
              <a:rPr kumimoji="1" lang="en-US" altLang="ja-JP" dirty="0" smtClean="0"/>
              <a:t>&gt; DF15Demo</a:t>
            </a:r>
          </a:p>
          <a:p>
            <a:r>
              <a:rPr kumimoji="1" lang="en-US" altLang="ja-JP" dirty="0" smtClean="0"/>
              <a:t>Enter the output directory for your app (defaults to the current directory):</a:t>
            </a:r>
          </a:p>
          <a:p>
            <a:r>
              <a:rPr kumimoji="1" lang="en-US" altLang="ja-JP" dirty="0" smtClean="0"/>
              <a:t>&gt;</a:t>
            </a:r>
          </a:p>
          <a:p>
            <a:r>
              <a:rPr kumimoji="1" lang="en-US" altLang="ja-JP" dirty="0" smtClean="0"/>
              <a:t>Enter the package name for your app (</a:t>
            </a:r>
            <a:r>
              <a:rPr kumimoji="1" lang="en-US" altLang="ja-JP" dirty="0" err="1" smtClean="0"/>
              <a:t>com.mycompany.my_app</a:t>
            </a:r>
            <a:r>
              <a:rPr kumimoji="1" lang="en-US" altLang="ja-JP" dirty="0" smtClean="0"/>
              <a:t>):</a:t>
            </a:r>
          </a:p>
          <a:p>
            <a:r>
              <a:rPr kumimoji="1" lang="en-US" altLang="ja-JP" dirty="0" smtClean="0"/>
              <a:t>&gt; </a:t>
            </a:r>
            <a:r>
              <a:rPr kumimoji="1" lang="en-US" altLang="ja-JP" dirty="0" smtClean="0"/>
              <a:t>com.salesforce.df15demo</a:t>
            </a:r>
            <a:endParaRPr kumimoji="1" lang="en-US" altLang="ja-JP" dirty="0" smtClean="0"/>
          </a:p>
          <a:p>
            <a:r>
              <a:rPr kumimoji="1" lang="en-US" altLang="ja-JP" dirty="0" smtClean="0"/>
              <a:t>Enter your organization name (Acme, Inc.):</a:t>
            </a:r>
          </a:p>
          <a:p>
            <a:r>
              <a:rPr kumimoji="1" lang="en-US" altLang="ja-JP" dirty="0" smtClean="0"/>
              <a:t>&gt; </a:t>
            </a:r>
            <a:r>
              <a:rPr kumimoji="1" lang="en-US" altLang="ja-JP" dirty="0" err="1" smtClean="0"/>
              <a:t>Salesforce</a:t>
            </a:r>
            <a:endParaRPr kumimoji="1" lang="en-US" altLang="ja-JP" dirty="0" smtClean="0"/>
          </a:p>
          <a:p>
            <a:r>
              <a:rPr kumimoji="1" lang="en-US" altLang="ja-JP" dirty="0" smtClean="0"/>
              <a:t>Enter the start page for your app (only applicable for </a:t>
            </a:r>
            <a:r>
              <a:rPr kumimoji="1" lang="en-US" altLang="ja-JP" dirty="0" err="1" smtClean="0"/>
              <a:t>hybrid_remote</a:t>
            </a:r>
            <a:r>
              <a:rPr kumimoji="1" lang="en-US" altLang="ja-JP" dirty="0" smtClean="0"/>
              <a:t> apps):</a:t>
            </a:r>
          </a:p>
          <a:p>
            <a:r>
              <a:rPr kumimoji="1" lang="en-US" altLang="ja-JP" dirty="0" smtClean="0"/>
              <a:t>&gt; /</a:t>
            </a:r>
          </a:p>
          <a:p>
            <a:r>
              <a:rPr kumimoji="1" lang="en-US" altLang="ja-JP" dirty="0" smtClean="0"/>
              <a:t>Enter your Connected App ID (defaults to the sample app's ID):</a:t>
            </a:r>
          </a:p>
          <a:p>
            <a:r>
              <a:rPr kumimoji="1" lang="en-US" altLang="ja-JP" dirty="0" smtClean="0"/>
              <a:t>&gt;</a:t>
            </a:r>
            <a:endParaRPr kumimoji="1" lang="en-US" altLang="ja-JP" dirty="0" smtClean="0"/>
          </a:p>
          <a:p>
            <a:r>
              <a:rPr kumimoji="1" lang="en-US" altLang="ja-JP" dirty="0" smtClean="0"/>
              <a:t>Enter your Connected App Callback URI (defaults to the sample app's URI):</a:t>
            </a:r>
          </a:p>
          <a:p>
            <a:r>
              <a:rPr kumimoji="1" lang="en-US" altLang="ja-JP" dirty="0" smtClean="0"/>
              <a:t>&gt; </a:t>
            </a:r>
            <a:r>
              <a:rPr kumimoji="1" lang="en-US" altLang="ja-JP" dirty="0" err="1" smtClean="0"/>
              <a:t>testsfdc</a:t>
            </a:r>
            <a:r>
              <a:rPr kumimoji="1" lang="en-US" altLang="ja-JP" dirty="0" smtClean="0"/>
              <a:t>:///</a:t>
            </a:r>
            <a:r>
              <a:rPr kumimoji="1" lang="en-US" altLang="ja-JP" dirty="0" err="1" smtClean="0"/>
              <a:t>mobilesdk</a:t>
            </a:r>
            <a:r>
              <a:rPr kumimoji="1" lang="en-US" altLang="ja-JP" dirty="0" smtClean="0"/>
              <a:t>/detect/</a:t>
            </a:r>
            <a:r>
              <a:rPr kumimoji="1" lang="en-US" altLang="ja-JP" dirty="0" err="1" smtClean="0"/>
              <a:t>oauth</a:t>
            </a:r>
            <a:r>
              <a:rPr kumimoji="1" lang="en-US" altLang="ja-JP" dirty="0" smtClean="0"/>
              <a:t>/done</a:t>
            </a:r>
          </a:p>
          <a:p>
            <a:endParaRPr kumimoji="1" lang="en-US" altLang="ja-JP" dirty="0" smtClean="0"/>
          </a:p>
          <a:p>
            <a:endParaRPr kumimoji="1" lang="en-US" altLang="ja-JP" dirty="0" smtClean="0"/>
          </a:p>
          <a:p>
            <a:endParaRPr kumimoji="1" lang="en-US" altLang="ja-JP" dirty="0" smtClean="0"/>
          </a:p>
          <a:p>
            <a:r>
              <a:rPr kumimoji="1" lang="en-US" altLang="ja-JP" dirty="0" smtClean="0"/>
              <a:t>Once complete, you'll set a set of "next steps" on how to build and run the application. </a:t>
            </a:r>
          </a:p>
          <a:p>
            <a:r>
              <a:rPr kumimoji="1" lang="en-US" altLang="ja-JP" dirty="0" smtClean="0"/>
              <a:t>If you don't want to use </a:t>
            </a:r>
            <a:r>
              <a:rPr kumimoji="1" lang="en-US" altLang="ja-JP" dirty="0" err="1" smtClean="0"/>
              <a:t>Xcode</a:t>
            </a:r>
            <a:r>
              <a:rPr kumimoji="1" lang="en-US" altLang="ja-JP" dirty="0" smtClean="0"/>
              <a:t>, you'll need to download </a:t>
            </a:r>
            <a:r>
              <a:rPr kumimoji="1" lang="en-US" altLang="ja-JP" dirty="0" err="1" smtClean="0"/>
              <a:t>ios</a:t>
            </a:r>
            <a:r>
              <a:rPr kumimoji="1" lang="en-US" altLang="ja-JP" dirty="0" smtClean="0"/>
              <a:t>-deploy </a:t>
            </a:r>
          </a:p>
          <a:p>
            <a:r>
              <a:rPr kumimoji="1" lang="en-US" altLang="ja-JP" dirty="0" smtClean="0"/>
              <a:t>&gt; </a:t>
            </a:r>
            <a:r>
              <a:rPr kumimoji="1" lang="en-US" altLang="ja-JP" dirty="0" err="1" smtClean="0"/>
              <a:t>npm</a:t>
            </a:r>
            <a:r>
              <a:rPr kumimoji="1" lang="en-US" altLang="ja-JP" dirty="0" smtClean="0"/>
              <a:t> install -g </a:t>
            </a:r>
            <a:r>
              <a:rPr kumimoji="1" lang="en-US" altLang="ja-JP" dirty="0" err="1" smtClean="0"/>
              <a:t>ios</a:t>
            </a:r>
            <a:r>
              <a:rPr kumimoji="1" lang="en-US" altLang="ja-JP" dirty="0" smtClean="0"/>
              <a:t>-deploy        OR     </a:t>
            </a:r>
            <a:r>
              <a:rPr kumimoji="1" lang="en-US" altLang="ja-JP" dirty="0" err="1" smtClean="0"/>
              <a:t>npm</a:t>
            </a:r>
            <a:r>
              <a:rPr kumimoji="1" lang="en-US" altLang="ja-JP" dirty="0" smtClean="0"/>
              <a:t> update </a:t>
            </a:r>
            <a:r>
              <a:rPr kumimoji="1" lang="en-US" altLang="ja-JP" dirty="0" err="1" smtClean="0"/>
              <a:t>ios</a:t>
            </a:r>
            <a:r>
              <a:rPr kumimoji="1" lang="en-US" altLang="ja-JP" dirty="0" smtClean="0"/>
              <a:t>-deploy</a:t>
            </a:r>
          </a:p>
          <a:p>
            <a:endParaRPr kumimoji="1" lang="en-US" altLang="ja-JP" dirty="0" smtClean="0"/>
          </a:p>
          <a:p>
            <a:r>
              <a:rPr kumimoji="1" lang="en-US" altLang="ja-JP" dirty="0" smtClean="0"/>
              <a:t>&gt; cd DF15Demo</a:t>
            </a:r>
          </a:p>
          <a:p>
            <a:r>
              <a:rPr kumimoji="1" lang="en-US" altLang="ja-JP" dirty="0" smtClean="0"/>
              <a:t>&gt; </a:t>
            </a:r>
            <a:r>
              <a:rPr kumimoji="1" lang="en-US" altLang="ja-JP" dirty="0" err="1" smtClean="0"/>
              <a:t>cordova</a:t>
            </a:r>
            <a:r>
              <a:rPr kumimoji="1" lang="en-US" altLang="ja-JP" dirty="0" smtClean="0"/>
              <a:t> build</a:t>
            </a:r>
          </a:p>
          <a:p>
            <a:r>
              <a:rPr kumimoji="1" lang="en-US" altLang="ja-JP" dirty="0" smtClean="0"/>
              <a:t>&gt; </a:t>
            </a:r>
            <a:r>
              <a:rPr kumimoji="1" lang="en-US" altLang="ja-JP" dirty="0" err="1" smtClean="0"/>
              <a:t>cordova</a:t>
            </a:r>
            <a:r>
              <a:rPr kumimoji="1" lang="en-US" altLang="ja-JP" dirty="0" smtClean="0"/>
              <a:t> run</a:t>
            </a:r>
          </a:p>
          <a:p>
            <a:endParaRPr kumimoji="1" lang="en-US" altLang="ja-JP" dirty="0" smtClean="0"/>
          </a:p>
          <a:p>
            <a:endParaRPr kumimoji="1" lang="en-US" altLang="ja-JP" dirty="0" smtClean="0"/>
          </a:p>
          <a:p>
            <a:r>
              <a:rPr kumimoji="1" lang="en-US" altLang="ja-JP" dirty="0" err="1" smtClean="0"/>
              <a:t>Xcode</a:t>
            </a:r>
            <a:r>
              <a:rPr kumimoji="1" lang="en-US" altLang="ja-JP" dirty="0" smtClean="0"/>
              <a:t>:</a:t>
            </a:r>
          </a:p>
          <a:p>
            <a:r>
              <a:rPr kumimoji="1" lang="en-US" altLang="ja-JP" dirty="0" smtClean="0"/>
              <a:t> - File &gt; Open</a:t>
            </a:r>
          </a:p>
          <a:p>
            <a:r>
              <a:rPr kumimoji="1" lang="en-US" altLang="ja-JP" dirty="0" smtClean="0"/>
              <a:t> - Choose the .</a:t>
            </a:r>
            <a:r>
              <a:rPr kumimoji="1" lang="en-US" altLang="ja-JP" dirty="0" err="1" smtClean="0"/>
              <a:t>xcodeproj</a:t>
            </a:r>
            <a:r>
              <a:rPr kumimoji="1" lang="en-US" altLang="ja-JP" dirty="0" smtClean="0"/>
              <a:t> to open under platforms/</a:t>
            </a:r>
            <a:r>
              <a:rPr kumimoji="1" lang="en-US" altLang="ja-JP" dirty="0" err="1" smtClean="0"/>
              <a:t>ios</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By default, the chosen URL is </a:t>
            </a:r>
            <a:r>
              <a:rPr kumimoji="1" lang="en-US" altLang="ja-JP" dirty="0" err="1" smtClean="0"/>
              <a:t>login.salesforce.com</a:t>
            </a:r>
            <a:r>
              <a:rPr kumimoji="1" lang="en-US" altLang="ja-JP" dirty="0" smtClean="0"/>
              <a:t>. For a community, we'll need to replace that with the specific URL to the community. </a:t>
            </a:r>
          </a:p>
          <a:p>
            <a:r>
              <a:rPr kumimoji="1" lang="en-US" altLang="ja-JP" dirty="0" smtClean="0"/>
              <a:t> - For </a:t>
            </a:r>
            <a:r>
              <a:rPr kumimoji="1" lang="en-US" altLang="ja-JP" dirty="0" err="1" smtClean="0"/>
              <a:t>iOS</a:t>
            </a:r>
            <a:r>
              <a:rPr kumimoji="1" lang="en-US" altLang="ja-JP" dirty="0" smtClean="0"/>
              <a:t>, this is [</a:t>
            </a:r>
            <a:r>
              <a:rPr kumimoji="1" lang="en-US" altLang="ja-JP" dirty="0" err="1" smtClean="0"/>
              <a:t>appname</a:t>
            </a:r>
            <a:r>
              <a:rPr kumimoji="1" lang="en-US" altLang="ja-JP" dirty="0" smtClean="0"/>
              <a:t>].</a:t>
            </a:r>
            <a:r>
              <a:rPr kumimoji="1" lang="en-US" altLang="ja-JP" dirty="0" err="1" smtClean="0"/>
              <a:t>plist</a:t>
            </a:r>
            <a:endParaRPr kumimoji="1" lang="en-US" altLang="ja-JP" dirty="0" smtClean="0"/>
          </a:p>
          <a:p>
            <a:r>
              <a:rPr kumimoji="1" lang="en-US" altLang="ja-JP" dirty="0" smtClean="0"/>
              <a:t>&gt; vi platforms/</a:t>
            </a:r>
            <a:r>
              <a:rPr kumimoji="1" lang="en-US" altLang="ja-JP" dirty="0" err="1" smtClean="0"/>
              <a:t>ios</a:t>
            </a:r>
            <a:r>
              <a:rPr kumimoji="1" lang="en-US" altLang="ja-JP" dirty="0" smtClean="0"/>
              <a:t>/DF15Demo/DF15Demo-Info.plist    OR     /Resources/DF15Demo-Info.plist</a:t>
            </a:r>
          </a:p>
          <a:p>
            <a:endParaRPr kumimoji="1" lang="en-US" altLang="ja-JP" dirty="0" smtClean="0"/>
          </a:p>
          <a:p>
            <a:r>
              <a:rPr kumimoji="1" lang="en-US" altLang="ja-JP" dirty="0" smtClean="0"/>
              <a:t>Add </a:t>
            </a:r>
            <a:r>
              <a:rPr kumimoji="1" lang="en-US" altLang="ja-JP" dirty="0" err="1" smtClean="0"/>
              <a:t>SFDCOAuthLoginHost</a:t>
            </a:r>
            <a:r>
              <a:rPr kumimoji="1" lang="en-US" altLang="ja-JP" dirty="0" smtClean="0"/>
              <a:t> as a key, with the community URL as the value. Can use sandbox and production separately</a:t>
            </a:r>
          </a:p>
          <a:p>
            <a:r>
              <a:rPr kumimoji="1" lang="en-US" altLang="ja-JP" dirty="0" smtClean="0"/>
              <a:t> - df15demo-developer-edition.na34.force.com</a:t>
            </a:r>
          </a:p>
          <a:p>
            <a:endParaRPr kumimoji="1" lang="en-US" altLang="ja-JP" dirty="0" smtClean="0"/>
          </a:p>
          <a:p>
            <a:r>
              <a:rPr kumimoji="1" lang="en-US" altLang="ja-JP" dirty="0" smtClean="0"/>
              <a:t> - For Android, this is </a:t>
            </a:r>
            <a:r>
              <a:rPr kumimoji="1" lang="en-US" altLang="ja-JP" dirty="0" err="1" smtClean="0"/>
              <a:t>servers.xml</a:t>
            </a:r>
            <a:endParaRPr kumimoji="1" lang="en-US" altLang="ja-JP" dirty="0" smtClean="0"/>
          </a:p>
          <a:p>
            <a:endParaRPr kumimoji="1" lang="en-US" altLang="ja-JP" dirty="0" smtClean="0"/>
          </a:p>
          <a:p>
            <a:endParaRPr kumimoji="1" lang="en-US" altLang="ja-JP" dirty="0" smtClean="0"/>
          </a:p>
          <a:p>
            <a:r>
              <a:rPr kumimoji="1" lang="en-US" altLang="ja-JP" dirty="0" smtClean="0"/>
              <a:t>Need to ensure the Consumer Key, Callback URI, and </a:t>
            </a:r>
            <a:r>
              <a:rPr kumimoji="1" lang="en-US" altLang="ja-JP" dirty="0" err="1" smtClean="0"/>
              <a:t>OAuth</a:t>
            </a:r>
            <a:r>
              <a:rPr kumimoji="1" lang="en-US" altLang="ja-JP" dirty="0" smtClean="0"/>
              <a:t> scopes are up to date in www/</a:t>
            </a:r>
            <a:r>
              <a:rPr kumimoji="1" lang="en-US" altLang="ja-JP" dirty="0" err="1" smtClean="0"/>
              <a:t>bootconfig.json</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Now that basic functionality is complete, there are some important </a:t>
            </a:r>
            <a:r>
              <a:rPr kumimoji="1" lang="en-US" altLang="ja-JP" dirty="0" err="1" smtClean="0"/>
              <a:t>cordova</a:t>
            </a:r>
            <a:r>
              <a:rPr kumimoji="1" lang="en-US" altLang="ja-JP" dirty="0" smtClean="0"/>
              <a:t> plugins to make your app work seamlessly.</a:t>
            </a:r>
          </a:p>
          <a:p>
            <a:r>
              <a:rPr kumimoji="1" lang="en-US" altLang="ja-JP" dirty="0" smtClean="0"/>
              <a:t> - </a:t>
            </a:r>
            <a:r>
              <a:rPr kumimoji="1" lang="en-US" altLang="ja-JP" dirty="0" err="1" smtClean="0"/>
              <a:t>StatusBar</a:t>
            </a:r>
            <a:r>
              <a:rPr kumimoji="1" lang="en-US" altLang="ja-JP" dirty="0" smtClean="0"/>
              <a:t> allows your </a:t>
            </a:r>
            <a:r>
              <a:rPr kumimoji="1" lang="en-US" altLang="ja-JP" dirty="0" err="1" smtClean="0"/>
              <a:t>iOS</a:t>
            </a:r>
            <a:r>
              <a:rPr kumimoji="1" lang="en-US" altLang="ja-JP" dirty="0" smtClean="0"/>
              <a:t> app to have the status bar at the top with the clock</a:t>
            </a:r>
          </a:p>
          <a:p>
            <a:r>
              <a:rPr kumimoji="1" lang="en-US" altLang="ja-JP" dirty="0" smtClean="0"/>
              <a:t> - </a:t>
            </a:r>
            <a:r>
              <a:rPr kumimoji="1" lang="en-US" altLang="ja-JP" dirty="0" err="1" smtClean="0"/>
              <a:t>InAppBrowser</a:t>
            </a:r>
            <a:r>
              <a:rPr kumimoji="1" lang="en-US" altLang="ja-JP" dirty="0" smtClean="0"/>
              <a:t> lets you display links in a popover (so you don't redirect off of your community without a way to get back)</a:t>
            </a:r>
          </a:p>
          <a:p>
            <a:r>
              <a:rPr kumimoji="1" lang="en-US" altLang="ja-JP" dirty="0" smtClean="0"/>
              <a:t> - Calendar allows you to create calendar events on your phone</a:t>
            </a:r>
          </a:p>
          <a:p>
            <a:endParaRPr kumimoji="1" lang="en-US" altLang="ja-JP" dirty="0" smtClean="0"/>
          </a:p>
          <a:p>
            <a:r>
              <a:rPr kumimoji="1" lang="en-US" altLang="ja-JP" dirty="0" smtClean="0"/>
              <a:t>&gt; </a:t>
            </a:r>
            <a:r>
              <a:rPr kumimoji="1" lang="en-US" altLang="ja-JP" dirty="0" err="1" smtClean="0"/>
              <a:t>cordova</a:t>
            </a:r>
            <a:r>
              <a:rPr kumimoji="1" lang="en-US" altLang="ja-JP" dirty="0" smtClean="0"/>
              <a:t> plugin add </a:t>
            </a:r>
            <a:r>
              <a:rPr kumimoji="1" lang="en-US" altLang="ja-JP" dirty="0" err="1" smtClean="0"/>
              <a:t>org.apache.cordova.statusbar</a:t>
            </a:r>
            <a:endParaRPr kumimoji="1" lang="en-US" altLang="ja-JP" dirty="0" smtClean="0"/>
          </a:p>
          <a:p>
            <a:endParaRPr kumimoji="1" lang="en-US" altLang="ja-JP" dirty="0" smtClean="0"/>
          </a:p>
          <a:p>
            <a:r>
              <a:rPr kumimoji="1" lang="en-US" altLang="ja-JP" dirty="0" smtClean="0"/>
              <a:t>Navigate to </a:t>
            </a:r>
            <a:r>
              <a:rPr kumimoji="1" lang="en-US" altLang="ja-JP" dirty="0" err="1" smtClean="0"/>
              <a:t>config.xml</a:t>
            </a:r>
            <a:r>
              <a:rPr kumimoji="1" lang="en-US" altLang="ja-JP" dirty="0" smtClean="0"/>
              <a:t> to configure additional values (reference documentation)</a:t>
            </a:r>
          </a:p>
        </p:txBody>
      </p:sp>
    </p:spTree>
    <p:extLst>
      <p:ext uri="{BB962C8B-B14F-4D97-AF65-F5344CB8AC3E}">
        <p14:creationId xmlns:p14="http://schemas.microsoft.com/office/powerpoint/2010/main" val="318342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To capture the changes that we made:</a:t>
            </a:r>
          </a:p>
          <a:p>
            <a:r>
              <a:rPr kumimoji="1" lang="en-US" altLang="ja-JP" dirty="0" smtClean="0"/>
              <a:t>  - Created a connected app</a:t>
            </a:r>
          </a:p>
          <a:p>
            <a:r>
              <a:rPr kumimoji="1" lang="en-US" altLang="ja-JP" baseline="0" dirty="0" smtClean="0"/>
              <a:t>  - modified the reference to the community </a:t>
            </a:r>
            <a:r>
              <a:rPr kumimoji="1" lang="en-US" altLang="ja-JP" baseline="0" dirty="0" err="1" smtClean="0"/>
              <a:t>url</a:t>
            </a:r>
            <a:r>
              <a:rPr kumimoji="1" lang="en-US" altLang="ja-JP" baseline="0" dirty="0" smtClean="0"/>
              <a:t> in configuration</a:t>
            </a:r>
          </a:p>
          <a:p>
            <a:r>
              <a:rPr kumimoji="1" lang="en-US" altLang="ja-JP" baseline="0" dirty="0" smtClean="0"/>
              <a:t>  - updated the reference to the start </a:t>
            </a:r>
            <a:r>
              <a:rPr kumimoji="1" lang="en-US" altLang="ja-JP" baseline="0" dirty="0" err="1" smtClean="0"/>
              <a:t>url</a:t>
            </a:r>
            <a:r>
              <a:rPr kumimoji="1" lang="en-US" altLang="ja-JP" baseline="0" dirty="0" smtClean="0"/>
              <a:t>, client secret, and </a:t>
            </a:r>
            <a:r>
              <a:rPr kumimoji="1" lang="en-US" altLang="ja-JP" baseline="0" dirty="0" err="1" smtClean="0"/>
              <a:t>oauth</a:t>
            </a:r>
            <a:r>
              <a:rPr kumimoji="1" lang="en-US" altLang="ja-JP" baseline="0" dirty="0" smtClean="0"/>
              <a:t> scopes</a:t>
            </a:r>
          </a:p>
          <a:p>
            <a:r>
              <a:rPr kumimoji="1" lang="en-US" altLang="ja-JP" baseline="0" dirty="0" smtClean="0"/>
              <a:t>  - reviewed any configuration changes for </a:t>
            </a:r>
            <a:r>
              <a:rPr kumimoji="1" lang="en-US" altLang="ja-JP" baseline="0" dirty="0" err="1" smtClean="0"/>
              <a:t>cordova</a:t>
            </a:r>
            <a:r>
              <a:rPr kumimoji="1" lang="en-US" altLang="ja-JP" baseline="0" dirty="0" smtClean="0"/>
              <a:t> plugins</a:t>
            </a:r>
          </a:p>
          <a:p>
            <a:endParaRPr kumimoji="1" lang="en-US" altLang="ja-JP" baseline="0" dirty="0" smtClean="0"/>
          </a:p>
          <a:p>
            <a:endParaRPr kumimoji="1" lang="en-US" altLang="ja-JP" baseline="0" dirty="0" smtClean="0"/>
          </a:p>
          <a:p>
            <a:r>
              <a:rPr kumimoji="1" lang="en-US" altLang="ja-JP" dirty="0" smtClean="0"/>
              <a:t>https://</a:t>
            </a:r>
            <a:r>
              <a:rPr kumimoji="1" lang="en-US" altLang="ja-JP" dirty="0" err="1" smtClean="0"/>
              <a:t>developer.salesforce.com</a:t>
            </a:r>
            <a:r>
              <a:rPr kumimoji="1" lang="en-US" altLang="ja-JP" dirty="0" smtClean="0"/>
              <a:t>/docs/</a:t>
            </a:r>
            <a:r>
              <a:rPr kumimoji="1" lang="en-US" altLang="ja-JP" dirty="0" err="1" smtClean="0"/>
              <a:t>atlas.en-us.mobile_sdk.meta</a:t>
            </a:r>
            <a:r>
              <a:rPr kumimoji="1" lang="en-US" altLang="ja-JP" dirty="0" smtClean="0"/>
              <a:t>/</a:t>
            </a:r>
            <a:r>
              <a:rPr kumimoji="1" lang="en-US" altLang="ja-JP" dirty="0" err="1" smtClean="0"/>
              <a:t>mobile_sdk</a:t>
            </a:r>
            <a:r>
              <a:rPr kumimoji="1" lang="en-US" altLang="ja-JP" dirty="0" smtClean="0"/>
              <a:t>/</a:t>
            </a:r>
            <a:r>
              <a:rPr kumimoji="1" lang="en-US" altLang="ja-JP" dirty="0" err="1" smtClean="0"/>
              <a:t>communities_mobilesdk.htm</a:t>
            </a:r>
            <a:endParaRPr kumimoji="1" lang="en-US" altLang="ja-JP" dirty="0" smtClean="0"/>
          </a:p>
        </p:txBody>
      </p:sp>
    </p:spTree>
    <p:extLst>
      <p:ext uri="{BB962C8B-B14F-4D97-AF65-F5344CB8AC3E}">
        <p14:creationId xmlns:p14="http://schemas.microsoft.com/office/powerpoint/2010/main" val="3183429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Cordova</a:t>
            </a:r>
            <a:r>
              <a:rPr kumimoji="1" lang="en-US" altLang="ja-JP" baseline="0" dirty="0" smtClean="0"/>
              <a:t> plugins are useful ways to build out functionality for your app. The plugin ecosystem is very rich, and many plugins grant access to native parts of the phone including access to </a:t>
            </a:r>
            <a:r>
              <a:rPr kumimoji="1" lang="en-US" altLang="ja-JP" baseline="0" dirty="0" err="1" smtClean="0"/>
              <a:t>geolocation</a:t>
            </a:r>
            <a:r>
              <a:rPr kumimoji="1" lang="en-US" altLang="ja-JP" baseline="0" dirty="0" smtClean="0"/>
              <a:t>, accelerometer, photos, </a:t>
            </a:r>
            <a:r>
              <a:rPr kumimoji="1" lang="en-US" altLang="ja-JP" baseline="0" dirty="0" err="1" smtClean="0"/>
              <a:t>etc</a:t>
            </a:r>
            <a:r>
              <a:rPr kumimoji="1" lang="en-US" altLang="ja-JP" baseline="0" dirty="0" smtClean="0"/>
              <a:t>,</a:t>
            </a:r>
          </a:p>
          <a:p>
            <a:endParaRPr kumimoji="1" lang="en-US" altLang="ja-JP" baseline="0" dirty="0" smtClean="0"/>
          </a:p>
          <a:p>
            <a:r>
              <a:rPr kumimoji="1" lang="en-US" altLang="ja-JP" baseline="0" dirty="0" smtClean="0"/>
              <a:t>A few of them may be table stakes for a user:</a:t>
            </a:r>
          </a:p>
          <a:p>
            <a:r>
              <a:rPr kumimoji="1" lang="en-US" altLang="ja-JP" baseline="0" dirty="0" smtClean="0"/>
              <a:t>  - Don’t want a user to navigate off of your site if you don’t present a back button (</a:t>
            </a:r>
            <a:r>
              <a:rPr kumimoji="1" lang="en-US" altLang="ja-JP" baseline="0" dirty="0" err="1" smtClean="0"/>
              <a:t>inappbrowser</a:t>
            </a:r>
            <a:r>
              <a:rPr kumimoji="1" lang="en-US" altLang="ja-JP" baseline="0" dirty="0" smtClean="0"/>
              <a:t>)</a:t>
            </a:r>
          </a:p>
          <a:p>
            <a:r>
              <a:rPr kumimoji="1" lang="en-US" altLang="ja-JP" baseline="0" dirty="0" smtClean="0"/>
              <a:t>  - May want the </a:t>
            </a:r>
            <a:r>
              <a:rPr kumimoji="1" lang="en-US" altLang="ja-JP" baseline="0" dirty="0" err="1" smtClean="0"/>
              <a:t>iOS</a:t>
            </a:r>
            <a:r>
              <a:rPr kumimoji="1" lang="en-US" altLang="ja-JP" baseline="0" dirty="0" smtClean="0"/>
              <a:t> status bar to show up</a:t>
            </a:r>
          </a:p>
          <a:p>
            <a:endParaRPr kumimoji="1" lang="en-US" altLang="ja-JP" baseline="0" dirty="0" smtClean="0"/>
          </a:p>
          <a:p>
            <a:r>
              <a:rPr kumimoji="1" lang="en-US" altLang="ja-JP" baseline="0" dirty="0" smtClean="0"/>
              <a:t>Others may be enhanced features</a:t>
            </a:r>
          </a:p>
          <a:p>
            <a:r>
              <a:rPr kumimoji="1" lang="en-US" altLang="ja-JP" baseline="0" dirty="0" smtClean="0"/>
              <a:t>  - ability to add a calendar event to your phone</a:t>
            </a:r>
          </a:p>
          <a:p>
            <a:endParaRPr kumimoji="1" lang="en-US" altLang="ja-JP" dirty="0" smtClean="0"/>
          </a:p>
          <a:p>
            <a:r>
              <a:rPr kumimoji="1" lang="en-US" altLang="ja-JP" dirty="0" smtClean="0"/>
              <a:t>Note that some </a:t>
            </a:r>
            <a:r>
              <a:rPr kumimoji="1" lang="en-US" altLang="ja-JP" dirty="0" err="1" smtClean="0"/>
              <a:t>cordova</a:t>
            </a:r>
            <a:r>
              <a:rPr kumimoji="1" lang="en-US" altLang="ja-JP" dirty="0" smtClean="0"/>
              <a:t> plugins are</a:t>
            </a:r>
            <a:r>
              <a:rPr kumimoji="1" lang="en-US" altLang="ja-JP" baseline="0" dirty="0" smtClean="0"/>
              <a:t> built to interact with the APIs available on the phone, but require some </a:t>
            </a:r>
            <a:r>
              <a:rPr kumimoji="1" lang="en-US" altLang="ja-JP" baseline="0" dirty="0" err="1" smtClean="0"/>
              <a:t>javascript</a:t>
            </a:r>
            <a:r>
              <a:rPr kumimoji="1" lang="en-US" altLang="ja-JP" baseline="0" dirty="0" smtClean="0"/>
              <a:t> to be written on your responsive website to fully enable the functionality. No phone specific code though.</a:t>
            </a:r>
            <a:endParaRPr kumimoji="1" lang="ja-JP" altLang="en-US" dirty="0"/>
          </a:p>
        </p:txBody>
      </p:sp>
    </p:spTree>
    <p:extLst>
      <p:ext uri="{BB962C8B-B14F-4D97-AF65-F5344CB8AC3E}">
        <p14:creationId xmlns:p14="http://schemas.microsoft.com/office/powerpoint/2010/main" val="341036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85449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362" y="2088087"/>
            <a:ext cx="10908173" cy="2157270"/>
          </a:xfrm>
        </p:spPr>
        <p:txBody>
          <a:bodyPr lIns="0" tIns="0" rIns="0" bIns="0" anchor="b">
            <a:noAutofit/>
          </a:bodyPr>
          <a:lstStyle>
            <a:lvl1pPr algn="l">
              <a:defRPr sz="5400" spc="0">
                <a:solidFill>
                  <a:schemeClr val="accent1"/>
                </a:solidFill>
              </a:defRPr>
            </a:lvl1pPr>
          </a:lstStyle>
          <a:p>
            <a:r>
              <a:rPr lang="en-US" dirty="0" smtClean="0"/>
              <a:t>Click to edit Master title style</a:t>
            </a:r>
            <a:endParaRPr lang="en-US" dirty="0"/>
          </a:p>
        </p:txBody>
      </p:sp>
      <p:cxnSp>
        <p:nvCxnSpPr>
          <p:cNvPr id="15" name="Straight Connector 14"/>
          <p:cNvCxnSpPr/>
          <p:nvPr userDrawn="1"/>
        </p:nvCxnSpPr>
        <p:spPr>
          <a:xfrm>
            <a:off x="353648" y="4392429"/>
            <a:ext cx="11835177"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Content Placeholder 2"/>
          <p:cNvSpPr>
            <a:spLocks noGrp="1"/>
          </p:cNvSpPr>
          <p:nvPr>
            <p:ph idx="1" hasCustomPrompt="1"/>
          </p:nvPr>
        </p:nvSpPr>
        <p:spPr>
          <a:xfrm>
            <a:off x="338327" y="5528767"/>
            <a:ext cx="11515535" cy="500389"/>
          </a:xfrm>
        </p:spPr>
        <p:txBody>
          <a:bodyPr vert="horz" lIns="9144" tIns="0" rIns="0" bIns="0" rtlCol="0">
            <a:noAutofit/>
          </a:bodyPr>
          <a:lstStyle>
            <a:lvl1pPr marL="0" indent="0">
              <a:lnSpc>
                <a:spcPct val="100000"/>
              </a:lnSpc>
              <a:spcBef>
                <a:spcPts val="0"/>
              </a:spcBef>
              <a:spcAft>
                <a:spcPts val="0"/>
              </a:spcAft>
              <a:buFont typeface="Arial" panose="020B0604020202020204" pitchFamily="34" charset="0"/>
              <a:buChar char="​"/>
              <a:defRPr lang="en-US" sz="1600" spc="0" dirty="0" smtClean="0">
                <a:solidFill>
                  <a:schemeClr val="accent1"/>
                </a:solidFill>
              </a:defRPr>
            </a:lvl1pPr>
            <a:lvl2pPr marL="0" indent="0">
              <a:buFont typeface="Arial" panose="020B0604020202020204" pitchFamily="34" charset="0"/>
              <a:buChar char="​"/>
              <a:defRPr lang="en-US" dirty="0" smtClean="0">
                <a:solidFill>
                  <a:schemeClr val="accent2"/>
                </a:solidFill>
              </a:defRPr>
            </a:lvl2pPr>
            <a:lvl3pPr marL="0" indent="0">
              <a:buFont typeface="Arial" panose="020B0604020202020204" pitchFamily="34" charset="0"/>
              <a:buChar char="​"/>
              <a:defRPr lang="en-US" sz="2000" dirty="0" smtClean="0">
                <a:solidFill>
                  <a:schemeClr val="accent2"/>
                </a:solidFill>
              </a:defRPr>
            </a:lvl3pPr>
            <a:lvl4pPr marL="0" indent="0">
              <a:buFont typeface="Arial" panose="020B0604020202020204" pitchFamily="34" charset="0"/>
              <a:buChar char="​"/>
              <a:defRPr lang="en-US" sz="2000" dirty="0" smtClean="0">
                <a:solidFill>
                  <a:schemeClr val="accent2"/>
                </a:solidFill>
              </a:defRPr>
            </a:lvl4pPr>
            <a:lvl5pPr marL="0" indent="0">
              <a:buFont typeface="Arial" panose="020B0604020202020204" pitchFamily="34" charset="0"/>
              <a:buChar char="​"/>
              <a:defRPr lang="en-US" sz="2000" dirty="0">
                <a:solidFill>
                  <a:schemeClr val="accent2"/>
                </a:solidFill>
              </a:defRPr>
            </a:lvl5pPr>
          </a:lstStyle>
          <a:p>
            <a:pPr lvl="0"/>
            <a:r>
              <a:rPr lang="en-US" dirty="0" smtClean="0"/>
              <a:t>Name of presenter, title and email</a:t>
            </a:r>
          </a:p>
        </p:txBody>
      </p:sp>
      <p:sp>
        <p:nvSpPr>
          <p:cNvPr id="34" name="Content Placeholder 7"/>
          <p:cNvSpPr>
            <a:spLocks noGrp="1"/>
          </p:cNvSpPr>
          <p:nvPr>
            <p:ph sz="quarter" idx="10"/>
          </p:nvPr>
        </p:nvSpPr>
        <p:spPr>
          <a:xfrm>
            <a:off x="338327" y="4547601"/>
            <a:ext cx="7289872" cy="750471"/>
          </a:xfrm>
        </p:spPr>
        <p:txBody>
          <a:bodyPr/>
          <a:lstStyle>
            <a:lvl1pPr>
              <a:spcBef>
                <a:spcPts val="0"/>
              </a:spcBef>
              <a:spcAft>
                <a:spcPts val="0"/>
              </a:spcAft>
              <a:buNone/>
              <a:defRPr sz="2000" spc="0" baseline="0">
                <a:solidFill>
                  <a:schemeClr val="accent2"/>
                </a:solidFill>
              </a:defRPr>
            </a:lvl1pPr>
          </a:lstStyle>
          <a:p>
            <a:pPr lvl="0"/>
            <a:r>
              <a:rPr lang="en-US" dirty="0" smtClean="0"/>
              <a:t>Click to edit Master text styles</a:t>
            </a:r>
          </a:p>
        </p:txBody>
      </p:sp>
      <p:pic>
        <p:nvPicPr>
          <p:cNvPr id="36" name="Picture 35" descr="Corporate_Primary_1 Line Tag_201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63" y="872837"/>
            <a:ext cx="4793376" cy="1115568"/>
          </a:xfrm>
          <a:prstGeom prst="rect">
            <a:avLst/>
          </a:prstGeom>
        </p:spPr>
      </p:pic>
    </p:spTree>
    <p:extLst>
      <p:ext uri="{BB962C8B-B14F-4D97-AF65-F5344CB8AC3E}">
        <p14:creationId xmlns:p14="http://schemas.microsoft.com/office/powerpoint/2010/main" val="356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912"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878" y="1599480"/>
            <a:ext cx="374372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29099" y="1599480"/>
            <a:ext cx="373075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109614" y="1599480"/>
            <a:ext cx="3736459"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8"/>
          </p:nvPr>
        </p:nvSpPr>
        <p:spPr/>
        <p:txBody>
          <a:bodyPr/>
          <a:lstStyle/>
          <a:p>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9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2480258"/>
            <a:ext cx="375598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01062" y="2480258"/>
            <a:ext cx="3735930"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81106" y="2480258"/>
            <a:ext cx="376614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4"/>
          <p:cNvSpPr>
            <a:spLocks noGrp="1"/>
          </p:cNvSpPr>
          <p:nvPr>
            <p:ph type="body" sz="quarter" idx="25"/>
          </p:nvPr>
        </p:nvSpPr>
        <p:spPr>
          <a:xfrm>
            <a:off x="338328" y="1600201"/>
            <a:ext cx="375926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6" name="Text Placeholder 4"/>
          <p:cNvSpPr>
            <a:spLocks noGrp="1"/>
          </p:cNvSpPr>
          <p:nvPr>
            <p:ph type="body" sz="quarter" idx="26"/>
          </p:nvPr>
        </p:nvSpPr>
        <p:spPr>
          <a:xfrm>
            <a:off x="4220789" y="1600201"/>
            <a:ext cx="3731833"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8" name="Text Placeholder 4"/>
          <p:cNvSpPr>
            <a:spLocks noGrp="1"/>
          </p:cNvSpPr>
          <p:nvPr>
            <p:ph type="body" sz="quarter" idx="27"/>
          </p:nvPr>
        </p:nvSpPr>
        <p:spPr>
          <a:xfrm>
            <a:off x="8104050" y="1600201"/>
            <a:ext cx="3749811"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6" name="Text Placeholder 5"/>
          <p:cNvSpPr>
            <a:spLocks noGrp="1"/>
          </p:cNvSpPr>
          <p:nvPr>
            <p:ph type="body" sz="quarter" idx="28"/>
          </p:nvPr>
        </p:nvSpPr>
        <p:spPr>
          <a:xfrm>
            <a:off x="8080049" y="5660496"/>
            <a:ext cx="3770416" cy="225703"/>
          </a:xfrm>
        </p:spPr>
        <p:txBody>
          <a:bodyPr wrap="square" lIns="9144" rIns="9144">
            <a:spAutoFit/>
          </a:bodyPr>
          <a:lstStyle>
            <a:lvl1pPr marL="0" indent="0">
              <a:buClr>
                <a:schemeClr val="bg2"/>
              </a:buClr>
              <a:buSzPct val="80000"/>
              <a:buFont typeface="Wingdings" panose="05000000000000000000" pitchFamily="2" charset="2"/>
              <a:buNone/>
              <a:defRPr lang="en-US" sz="1600" kern="1200" spc="-30" baseline="0" dirty="0">
                <a:solidFill>
                  <a:srgbClr val="0079A8"/>
                </a:solidFill>
                <a:latin typeface="Salesforce Sans"/>
                <a:ea typeface="+mn-ea"/>
                <a:cs typeface="+mn-cs"/>
              </a:defRPr>
            </a:lvl1pPr>
          </a:lstStyle>
          <a:p>
            <a:pPr marL="0" lv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None/>
            </a:pPr>
            <a:r>
              <a:rPr lang="en-US" dirty="0" smtClean="0"/>
              <a:t>Click to edit Master text styles</a:t>
            </a:r>
            <a:endParaRPr lang="en-US" dirty="0"/>
          </a:p>
        </p:txBody>
      </p:sp>
      <p:sp>
        <p:nvSpPr>
          <p:cNvPr id="30" name="Text Placeholder 29"/>
          <p:cNvSpPr>
            <a:spLocks noGrp="1"/>
          </p:cNvSpPr>
          <p:nvPr>
            <p:ph type="body" sz="quarter" idx="32"/>
          </p:nvPr>
        </p:nvSpPr>
        <p:spPr>
          <a:xfrm>
            <a:off x="338328"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33" name="Text Placeholder 29"/>
          <p:cNvSpPr>
            <a:spLocks noGrp="1"/>
          </p:cNvSpPr>
          <p:nvPr>
            <p:ph type="body" sz="quarter" idx="33"/>
          </p:nvPr>
        </p:nvSpPr>
        <p:spPr>
          <a:xfrm>
            <a:off x="4221870"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25" name="Title 24"/>
          <p:cNvSpPr>
            <a:spLocks noGrp="1"/>
          </p:cNvSpPr>
          <p:nvPr>
            <p:ph type="title"/>
          </p:nvPr>
        </p:nvSpPr>
        <p:spPr/>
        <p:txBody>
          <a:bodyPr/>
          <a:lstStyle/>
          <a:p>
            <a:r>
              <a:rPr lang="en-US" smtClean="0"/>
              <a:t>Click to edit Master title style</a:t>
            </a:r>
            <a:endParaRPr lang="en-US"/>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18321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 photos">
    <p:spTree>
      <p:nvGrpSpPr>
        <p:cNvPr id="1" name=""/>
        <p:cNvGrpSpPr/>
        <p:nvPr/>
      </p:nvGrpSpPr>
      <p:grpSpPr>
        <a:xfrm>
          <a:off x="0" y="0"/>
          <a:ext cx="0" cy="0"/>
          <a:chOff x="0" y="0"/>
          <a:chExt cx="0" cy="0"/>
        </a:xfrm>
      </p:grpSpPr>
      <p:sp>
        <p:nvSpPr>
          <p:cNvPr id="62" name="Picture Placeholder 61"/>
          <p:cNvSpPr>
            <a:spLocks noGrp="1"/>
          </p:cNvSpPr>
          <p:nvPr>
            <p:ph type="pic" sz="quarter" idx="17"/>
          </p:nvPr>
        </p:nvSpPr>
        <p:spPr>
          <a:xfrm>
            <a:off x="336549" y="1597025"/>
            <a:ext cx="3752871" cy="3980821"/>
          </a:xfrm>
        </p:spPr>
        <p:txBody>
          <a:bodyPr/>
          <a:lstStyle/>
          <a:p>
            <a:endParaRPr lang="en-US" dirty="0"/>
          </a:p>
        </p:txBody>
      </p:sp>
      <p:sp>
        <p:nvSpPr>
          <p:cNvPr id="63" name="Picture Placeholder 61"/>
          <p:cNvSpPr>
            <a:spLocks noGrp="1"/>
          </p:cNvSpPr>
          <p:nvPr>
            <p:ph type="pic" sz="quarter" idx="18"/>
          </p:nvPr>
        </p:nvSpPr>
        <p:spPr>
          <a:xfrm>
            <a:off x="4229382" y="1597025"/>
            <a:ext cx="3725862" cy="3980821"/>
          </a:xfrm>
        </p:spPr>
        <p:txBody>
          <a:bodyPr/>
          <a:lstStyle/>
          <a:p>
            <a:endParaRPr lang="en-US"/>
          </a:p>
        </p:txBody>
      </p:sp>
      <p:sp>
        <p:nvSpPr>
          <p:cNvPr id="64" name="Picture Placeholder 61"/>
          <p:cNvSpPr>
            <a:spLocks noGrp="1"/>
          </p:cNvSpPr>
          <p:nvPr>
            <p:ph type="pic" sz="quarter" idx="19"/>
          </p:nvPr>
        </p:nvSpPr>
        <p:spPr>
          <a:xfrm>
            <a:off x="8101820" y="1597025"/>
            <a:ext cx="3746255" cy="3980821"/>
          </a:xfrm>
        </p:spPr>
        <p:txBody>
          <a:bodyPr/>
          <a:lstStyle/>
          <a:p>
            <a:endParaRPr lang="en-US" dirty="0"/>
          </a:p>
        </p:txBody>
      </p:sp>
      <p:cxnSp>
        <p:nvCxnSpPr>
          <p:cNvPr id="65" name="Straight Connector 64"/>
          <p:cNvCxnSpPr/>
          <p:nvPr userDrawn="1"/>
        </p:nvCxnSpPr>
        <p:spPr>
          <a:xfrm>
            <a:off x="333565"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quarter" idx="28"/>
          </p:nvPr>
        </p:nvSpPr>
        <p:spPr>
          <a:xfrm>
            <a:off x="337217"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7" name="Straight Connector 66"/>
          <p:cNvCxnSpPr/>
          <p:nvPr userDrawn="1"/>
        </p:nvCxnSpPr>
        <p:spPr>
          <a:xfrm>
            <a:off x="4229382" y="5702300"/>
            <a:ext cx="3732576"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29"/>
          </p:nvPr>
        </p:nvSpPr>
        <p:spPr>
          <a:xfrm>
            <a:off x="4218268"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9" name="Straight Connector 68"/>
          <p:cNvCxnSpPr/>
          <p:nvPr userDrawn="1"/>
        </p:nvCxnSpPr>
        <p:spPr>
          <a:xfrm>
            <a:off x="8101820"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Placeholder 3"/>
          <p:cNvSpPr>
            <a:spLocks noGrp="1"/>
          </p:cNvSpPr>
          <p:nvPr>
            <p:ph type="body" sz="quarter" idx="30"/>
          </p:nvPr>
        </p:nvSpPr>
        <p:spPr>
          <a:xfrm>
            <a:off x="8112687" y="5786195"/>
            <a:ext cx="3749040" cy="502850"/>
          </a:xfrm>
        </p:spPr>
        <p:txBody>
          <a:bodyPr/>
          <a:lstStyle>
            <a:lvl1pPr>
              <a:buNone/>
              <a:defRPr sz="1400" spc="0"/>
            </a:lvl1pPr>
          </a:lstStyle>
          <a:p>
            <a:pPr lvl="0"/>
            <a:r>
              <a:rPr lang="en-US" dirty="0" smtClean="0"/>
              <a:t>Click to edit Master text styles</a:t>
            </a:r>
            <a:endParaRPr lang="en-US" dirty="0"/>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Title 2"/>
          <p:cNvSpPr>
            <a:spLocks noGrp="1"/>
          </p:cNvSpPr>
          <p:nvPr>
            <p:ph type="title"/>
          </p:nvPr>
        </p:nvSpPr>
        <p:spPr/>
        <p:txBody>
          <a:bodyPr/>
          <a:lstStyle>
            <a:lvl1pPr>
              <a:defRPr spc="0"/>
            </a:lvl1pPr>
          </a:lstStyle>
          <a:p>
            <a:r>
              <a:rPr lang="en-US" smtClean="0"/>
              <a:t>Click to edit Master title style</a:t>
            </a:r>
            <a:endParaRPr lang="en-US"/>
          </a:p>
        </p:txBody>
      </p:sp>
      <p:sp>
        <p:nvSpPr>
          <p:cNvPr id="4" name="Footer Placeholder 3"/>
          <p:cNvSpPr>
            <a:spLocks noGrp="1"/>
          </p:cNvSpPr>
          <p:nvPr>
            <p:ph type="ftr" sz="quarter" idx="31"/>
          </p:nvPr>
        </p:nvSpPr>
        <p:spPr/>
        <p:txBody>
          <a:bodyPr/>
          <a:lstStyle/>
          <a:p>
            <a:endParaRPr lang="en-US"/>
          </a:p>
        </p:txBody>
      </p:sp>
    </p:spTree>
    <p:extLst>
      <p:ext uri="{BB962C8B-B14F-4D97-AF65-F5344CB8AC3E}">
        <p14:creationId xmlns:p14="http://schemas.microsoft.com/office/powerpoint/2010/main" val="15449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umn photos">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22" name="Picture Placeholder 4"/>
          <p:cNvSpPr>
            <a:spLocks noGrp="1"/>
          </p:cNvSpPr>
          <p:nvPr>
            <p:ph type="pic" sz="quarter" idx="24"/>
          </p:nvPr>
        </p:nvSpPr>
        <p:spPr>
          <a:xfrm>
            <a:off x="332623"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57205"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24" name="Picture Placeholder 4"/>
          <p:cNvSpPr>
            <a:spLocks noGrp="1"/>
          </p:cNvSpPr>
          <p:nvPr>
            <p:ph type="pic" sz="quarter" idx="26"/>
          </p:nvPr>
        </p:nvSpPr>
        <p:spPr>
          <a:xfrm>
            <a:off x="6181787"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06369"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87492"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1325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8"/>
          </p:nvPr>
        </p:nvSpPr>
        <p:spPr>
          <a:xfrm>
            <a:off x="333375" y="5786195"/>
            <a:ext cx="2720975" cy="502850"/>
          </a:xfrm>
        </p:spPr>
        <p:txBody>
          <a:bodyPr/>
          <a:lstStyle>
            <a:lvl1pPr>
              <a:buNone/>
              <a:defRPr sz="1400"/>
            </a:lvl1pPr>
          </a:lstStyle>
          <a:p>
            <a:pPr lvl="0"/>
            <a:r>
              <a:rPr lang="en-US" dirty="0" smtClean="0"/>
              <a:t>Click to edit Master text styles</a:t>
            </a:r>
            <a:endParaRPr lang="en-US" dirty="0"/>
          </a:p>
        </p:txBody>
      </p:sp>
      <p:sp>
        <p:nvSpPr>
          <p:cNvPr id="77" name="Text Placeholder 3"/>
          <p:cNvSpPr>
            <a:spLocks noGrp="1"/>
          </p:cNvSpPr>
          <p:nvPr>
            <p:ph type="body" sz="quarter" idx="29"/>
          </p:nvPr>
        </p:nvSpPr>
        <p:spPr>
          <a:xfrm>
            <a:off x="3264408" y="5786195"/>
            <a:ext cx="2720975" cy="502850"/>
          </a:xfrm>
        </p:spPr>
        <p:txBody>
          <a:bodyPr/>
          <a:lstStyle>
            <a:lvl1pPr>
              <a:buNone/>
              <a:defRPr sz="1400"/>
            </a:lvl1pPr>
          </a:lstStyle>
          <a:p>
            <a:pPr lvl="0"/>
            <a:r>
              <a:rPr lang="en-US" dirty="0" smtClean="0"/>
              <a:t>Click to edit Master text styles</a:t>
            </a:r>
            <a:endParaRPr lang="en-US" dirty="0"/>
          </a:p>
        </p:txBody>
      </p:sp>
      <p:sp>
        <p:nvSpPr>
          <p:cNvPr id="78" name="Text Placeholder 3"/>
          <p:cNvSpPr>
            <a:spLocks noGrp="1"/>
          </p:cNvSpPr>
          <p:nvPr>
            <p:ph type="body" sz="quarter" idx="30"/>
          </p:nvPr>
        </p:nvSpPr>
        <p:spPr>
          <a:xfrm>
            <a:off x="6190488" y="5786195"/>
            <a:ext cx="2720975" cy="502850"/>
          </a:xfrm>
        </p:spPr>
        <p:txBody>
          <a:bodyPr/>
          <a:lstStyle>
            <a:lvl1pPr>
              <a:buNone/>
              <a:defRPr sz="1400"/>
            </a:lvl1pPr>
          </a:lstStyle>
          <a:p>
            <a:pPr lvl="0"/>
            <a:r>
              <a:rPr lang="en-US" dirty="0" smtClean="0"/>
              <a:t>Click to edit Master text styles</a:t>
            </a:r>
            <a:endParaRPr lang="en-US" dirty="0"/>
          </a:p>
        </p:txBody>
      </p:sp>
      <p:sp>
        <p:nvSpPr>
          <p:cNvPr id="79" name="Text Placeholder 3"/>
          <p:cNvSpPr>
            <a:spLocks noGrp="1"/>
          </p:cNvSpPr>
          <p:nvPr>
            <p:ph type="body" sz="quarter" idx="31"/>
          </p:nvPr>
        </p:nvSpPr>
        <p:spPr>
          <a:xfrm>
            <a:off x="9113258" y="5786195"/>
            <a:ext cx="2720975" cy="502850"/>
          </a:xfrm>
        </p:spPr>
        <p:txBody>
          <a:bodyPr/>
          <a:lstStyle>
            <a:lvl1pPr>
              <a:buNone/>
              <a:defRPr sz="1400"/>
            </a:lvl1pPr>
          </a:lstStyle>
          <a:p>
            <a:pPr lvl="0"/>
            <a:r>
              <a:rPr lang="en-US" dirty="0" smtClean="0"/>
              <a:t>Click to edit Master text styles</a:t>
            </a:r>
            <a:endParaRPr lang="en-US" dirty="0"/>
          </a:p>
        </p:txBody>
      </p: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2"/>
          </p:nvPr>
        </p:nvSpPr>
        <p:spPr/>
        <p:txBody>
          <a:bodyPr/>
          <a:lstStyle/>
          <a:p>
            <a:endParaRPr lang="en-US"/>
          </a:p>
        </p:txBody>
      </p:sp>
    </p:spTree>
    <p:extLst>
      <p:ext uri="{BB962C8B-B14F-4D97-AF65-F5344CB8AC3E}">
        <p14:creationId xmlns:p14="http://schemas.microsoft.com/office/powerpoint/2010/main" val="13119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multi">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38328"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8"/>
          <p:cNvSpPr>
            <a:spLocks noGrp="1"/>
          </p:cNvSpPr>
          <p:nvPr>
            <p:ph sz="quarter" idx="11"/>
          </p:nvPr>
        </p:nvSpPr>
        <p:spPr>
          <a:xfrm>
            <a:off x="3272035"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2"/>
          </p:nvPr>
        </p:nvSpPr>
        <p:spPr>
          <a:xfrm>
            <a:off x="6205742"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Content Placeholder 12"/>
          <p:cNvSpPr>
            <a:spLocks noGrp="1"/>
          </p:cNvSpPr>
          <p:nvPr>
            <p:ph sz="quarter" idx="13"/>
          </p:nvPr>
        </p:nvSpPr>
        <p:spPr>
          <a:xfrm>
            <a:off x="9139449"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Picture Placeholder 4"/>
          <p:cNvSpPr>
            <a:spLocks noGrp="1"/>
          </p:cNvSpPr>
          <p:nvPr>
            <p:ph type="pic" sz="quarter" idx="24"/>
          </p:nvPr>
        </p:nvSpPr>
        <p:spPr>
          <a:xfrm>
            <a:off x="344424" y="1703212"/>
            <a:ext cx="2703576"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66831" y="1703212"/>
            <a:ext cx="2723180"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4" name="Picture Placeholder 4"/>
          <p:cNvSpPr>
            <a:spLocks noGrp="1"/>
          </p:cNvSpPr>
          <p:nvPr>
            <p:ph type="pic" sz="quarter" idx="26"/>
          </p:nvPr>
        </p:nvSpPr>
        <p:spPr>
          <a:xfrm>
            <a:off x="6205415" y="1703212"/>
            <a:ext cx="2705660" cy="1695238"/>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26479" y="1703212"/>
            <a:ext cx="2724209"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953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36140"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28"/>
          </p:nvPr>
        </p:nvSpPr>
        <p:spPr/>
        <p:txBody>
          <a:bodyPr/>
          <a:lstStyle/>
          <a:p>
            <a:endParaRPr lang="en-US"/>
          </a:p>
        </p:txBody>
      </p:sp>
    </p:spTree>
    <p:extLst>
      <p:ext uri="{BB962C8B-B14F-4D97-AF65-F5344CB8AC3E}">
        <p14:creationId xmlns:p14="http://schemas.microsoft.com/office/powerpoint/2010/main" val="13787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lit_4-column">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29" hasCustomPrompt="1"/>
          </p:nvPr>
        </p:nvSpPr>
        <p:spPr>
          <a:xfrm>
            <a:off x="33832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4" name="Text Placeholder 6"/>
          <p:cNvSpPr>
            <a:spLocks noGrp="1"/>
          </p:cNvSpPr>
          <p:nvPr>
            <p:ph type="body" sz="quarter" idx="30" hasCustomPrompt="1"/>
          </p:nvPr>
        </p:nvSpPr>
        <p:spPr>
          <a:xfrm>
            <a:off x="914241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5" name="Text Placeholder 6"/>
          <p:cNvSpPr>
            <a:spLocks noGrp="1"/>
          </p:cNvSpPr>
          <p:nvPr>
            <p:ph type="body" sz="quarter" idx="31" hasCustomPrompt="1"/>
          </p:nvPr>
        </p:nvSpPr>
        <p:spPr>
          <a:xfrm>
            <a:off x="620771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6" name="Text Placeholder 6"/>
          <p:cNvSpPr>
            <a:spLocks noGrp="1"/>
          </p:cNvSpPr>
          <p:nvPr>
            <p:ph type="body" sz="quarter" idx="32" hasCustomPrompt="1"/>
          </p:nvPr>
        </p:nvSpPr>
        <p:spPr>
          <a:xfrm>
            <a:off x="327302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50" name="Rectangle 1"/>
          <p:cNvSpPr/>
          <p:nvPr userDrawn="1"/>
        </p:nvSpPr>
        <p:spPr>
          <a:xfrm>
            <a:off x="-1"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51" name="Text Placeholder 17"/>
          <p:cNvSpPr>
            <a:spLocks noGrp="1"/>
          </p:cNvSpPr>
          <p:nvPr>
            <p:ph type="body" sz="quarter" idx="13"/>
          </p:nvPr>
        </p:nvSpPr>
        <p:spPr>
          <a:xfrm>
            <a:off x="338328"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56" name="Text Placeholder 17"/>
          <p:cNvSpPr>
            <a:spLocks noGrp="1"/>
          </p:cNvSpPr>
          <p:nvPr>
            <p:ph type="body" sz="quarter" idx="18"/>
          </p:nvPr>
        </p:nvSpPr>
        <p:spPr>
          <a:xfrm>
            <a:off x="3270537" y="3969097"/>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7" name="Text Placeholder 17"/>
          <p:cNvSpPr>
            <a:spLocks noGrp="1"/>
          </p:cNvSpPr>
          <p:nvPr>
            <p:ph type="body" sz="quarter" idx="19"/>
          </p:nvPr>
        </p:nvSpPr>
        <p:spPr>
          <a:xfrm>
            <a:off x="6202746" y="3968750"/>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8" name="Text Placeholder 17"/>
          <p:cNvSpPr>
            <a:spLocks noGrp="1"/>
          </p:cNvSpPr>
          <p:nvPr>
            <p:ph type="body" sz="quarter" idx="20"/>
          </p:nvPr>
        </p:nvSpPr>
        <p:spPr>
          <a:xfrm>
            <a:off x="9134956" y="3974592"/>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9" name="Text Placeholder 17"/>
          <p:cNvSpPr>
            <a:spLocks noGrp="1"/>
          </p:cNvSpPr>
          <p:nvPr>
            <p:ph type="body" sz="quarter" idx="21"/>
          </p:nvPr>
        </p:nvSpPr>
        <p:spPr>
          <a:xfrm>
            <a:off x="3270537"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0" name="Text Placeholder 17"/>
          <p:cNvSpPr>
            <a:spLocks noGrp="1"/>
          </p:cNvSpPr>
          <p:nvPr>
            <p:ph type="body" sz="quarter" idx="22"/>
          </p:nvPr>
        </p:nvSpPr>
        <p:spPr>
          <a:xfrm>
            <a:off x="620274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1" name="Text Placeholder 17"/>
          <p:cNvSpPr>
            <a:spLocks noGrp="1"/>
          </p:cNvSpPr>
          <p:nvPr>
            <p:ph type="body" sz="quarter" idx="23"/>
          </p:nvPr>
        </p:nvSpPr>
        <p:spPr>
          <a:xfrm>
            <a:off x="913495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2" name="Picture Placeholder 4"/>
          <p:cNvSpPr>
            <a:spLocks noGrp="1"/>
          </p:cNvSpPr>
          <p:nvPr>
            <p:ph type="pic" sz="quarter" idx="24"/>
          </p:nvPr>
        </p:nvSpPr>
        <p:spPr>
          <a:xfrm>
            <a:off x="338328" y="1962364"/>
            <a:ext cx="2715768"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3" name="Picture Placeholder 4"/>
          <p:cNvSpPr>
            <a:spLocks noGrp="1"/>
          </p:cNvSpPr>
          <p:nvPr>
            <p:ph type="pic" sz="quarter" idx="25"/>
          </p:nvPr>
        </p:nvSpPr>
        <p:spPr>
          <a:xfrm>
            <a:off x="3270537"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4" name="Picture Placeholder 4"/>
          <p:cNvSpPr>
            <a:spLocks noGrp="1"/>
          </p:cNvSpPr>
          <p:nvPr>
            <p:ph type="pic" sz="quarter" idx="26"/>
          </p:nvPr>
        </p:nvSpPr>
        <p:spPr>
          <a:xfrm>
            <a:off x="620274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5" name="Picture Placeholder 4"/>
          <p:cNvSpPr>
            <a:spLocks noGrp="1"/>
          </p:cNvSpPr>
          <p:nvPr>
            <p:ph type="pic" sz="quarter" idx="27"/>
          </p:nvPr>
        </p:nvSpPr>
        <p:spPr>
          <a:xfrm>
            <a:off x="913495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dirty="0"/>
          </a:p>
        </p:txBody>
      </p:sp>
      <p:sp>
        <p:nvSpPr>
          <p:cNvPr id="4" name="Text Placeholder 3"/>
          <p:cNvSpPr>
            <a:spLocks noGrp="1"/>
          </p:cNvSpPr>
          <p:nvPr>
            <p:ph type="body" sz="quarter" idx="28"/>
          </p:nvPr>
        </p:nvSpPr>
        <p:spPr>
          <a:xfrm>
            <a:off x="338328" y="3968750"/>
            <a:ext cx="2715768" cy="2221992"/>
          </a:xfrm>
        </p:spPr>
        <p:txBody>
          <a:bodyPr lIns="9144"/>
          <a:lstStyle>
            <a:lvl1pPr>
              <a:defRPr sz="1800" spc="0"/>
            </a:lvl1pPr>
            <a:lvl2pPr>
              <a:defRPr sz="1600" spc="0"/>
            </a:lvl2pPr>
            <a:lvl3pPr marL="228600" indent="-6350">
              <a:buNone/>
              <a:defRPr sz="1400" spc="0" baseline="0">
                <a:solidFill>
                  <a:srgbClr val="0079A8"/>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smtClean="0"/>
              <a:t>Click to edit Master text styles</a:t>
            </a:r>
          </a:p>
          <a:p>
            <a:pPr lvl="1"/>
            <a:r>
              <a:rPr lang="en-US" dirty="0" smtClean="0"/>
              <a:t>Second level</a:t>
            </a:r>
          </a:p>
          <a:p>
            <a:pPr lvl="2"/>
            <a:r>
              <a:rPr lang="en-US" dirty="0" smtClean="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lvl1pPr>
              <a:defRPr spc="0">
                <a:solidFill>
                  <a:schemeClr val="bg1"/>
                </a:solidFill>
              </a:defRPr>
            </a:lvl1pPr>
          </a:lstStyle>
          <a:p>
            <a:r>
              <a:rPr lang="en-US" smtClean="0"/>
              <a:t>Click to edit Master title style</a:t>
            </a:r>
            <a:endParaRPr lang="en-US"/>
          </a:p>
        </p:txBody>
      </p:sp>
      <p:sp>
        <p:nvSpPr>
          <p:cNvPr id="71" name="Rectangle 70"/>
          <p:cNvSpPr/>
          <p:nvPr userDrawn="1"/>
        </p:nvSpPr>
        <p:spPr>
          <a:xfrm flipH="1">
            <a:off x="-6415" y="5835650"/>
            <a:ext cx="12195240" cy="1022350"/>
          </a:xfrm>
          <a:prstGeom prst="rect">
            <a:avLst/>
          </a:prstGeom>
          <a:gradFill>
            <a:gsLst>
              <a:gs pos="100000">
                <a:srgbClr val="78CFF2"/>
              </a:gs>
              <a:gs pos="0">
                <a:srgbClr val="FDFEFF">
                  <a:alpha val="0"/>
                </a:srgbClr>
              </a:gs>
            </a:gsLst>
            <a:lin ang="5400000" scaled="1"/>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5" name="Footer Placeholder 4"/>
          <p:cNvSpPr>
            <a:spLocks noGrp="1"/>
          </p:cNvSpPr>
          <p:nvPr>
            <p:ph type="ftr" sz="quarter" idx="33"/>
          </p:nvPr>
        </p:nvSpPr>
        <p:spPr/>
        <p:txBody>
          <a:bodyPr/>
          <a:lstStyle/>
          <a:p>
            <a:endParaRPr lang="en-US"/>
          </a:p>
        </p:txBody>
      </p:sp>
      <p:pic>
        <p:nvPicPr>
          <p:cNvPr id="37" name="Picture 36" descr="Salesforce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1397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18" name="Picture Placeholder 7"/>
          <p:cNvSpPr>
            <a:spLocks noGrp="1"/>
          </p:cNvSpPr>
          <p:nvPr>
            <p:ph type="pic" sz="quarter" idx="17" hasCustomPrompt="1"/>
          </p:nvPr>
        </p:nvSpPr>
        <p:spPr>
          <a:xfrm>
            <a:off x="-7682" y="0"/>
            <a:ext cx="12204189" cy="3810000"/>
          </a:xfrm>
          <a:solidFill>
            <a:schemeClr val="bg1">
              <a:lumMod val="75000"/>
            </a:schemeClr>
          </a:solidFill>
        </p:spPr>
        <p:txBody>
          <a:bodyPr anchor="ctr"/>
          <a:lstStyle>
            <a:lvl1pPr marL="0" indent="0" algn="ctr">
              <a:buNone/>
              <a:defRPr baseline="0">
                <a:solidFill>
                  <a:schemeClr val="bg1"/>
                </a:solidFill>
              </a:defRPr>
            </a:lvl1pPr>
          </a:lstStyle>
          <a:p>
            <a:r>
              <a:rPr lang="en-US" dirty="0" smtClean="0"/>
              <a:t>Click to add photo</a:t>
            </a:r>
          </a:p>
          <a:p>
            <a:endParaRPr lang="en-US" dirty="0" smtClean="0"/>
          </a:p>
          <a:p>
            <a:endParaRPr lang="en-US" dirty="0" smtClean="0"/>
          </a:p>
          <a:p>
            <a:endParaRPr lang="en-US" dirty="0"/>
          </a:p>
        </p:txBody>
      </p:sp>
      <p:sp>
        <p:nvSpPr>
          <p:cNvPr id="10" name="Title 1"/>
          <p:cNvSpPr>
            <a:spLocks noGrp="1"/>
          </p:cNvSpPr>
          <p:nvPr>
            <p:ph type="title" hasCustomPrompt="1"/>
          </p:nvPr>
        </p:nvSpPr>
        <p:spPr>
          <a:xfrm>
            <a:off x="338328" y="3655260"/>
            <a:ext cx="11517122" cy="854253"/>
          </a:xfrm>
        </p:spPr>
        <p:txBody>
          <a:bodyPr lIns="9144" tIns="0" rIns="0" bIns="0" anchor="b">
            <a:noAutofit/>
          </a:bodyPr>
          <a:lstStyle>
            <a:lvl1pPr algn="l">
              <a:lnSpc>
                <a:spcPct val="80000"/>
              </a:lnSpc>
              <a:defRPr sz="3200" b="0" spc="0" baseline="0">
                <a:solidFill>
                  <a:schemeClr val="accent1"/>
                </a:solidFill>
              </a:defRPr>
            </a:lvl1pPr>
          </a:lstStyle>
          <a:p>
            <a:r>
              <a:rPr lang="en-US" dirty="0" smtClean="0"/>
              <a:t>Customer Hero slide</a:t>
            </a:r>
            <a:endParaRPr lang="en-US" dirty="0"/>
          </a:p>
        </p:txBody>
      </p:sp>
      <p:sp>
        <p:nvSpPr>
          <p:cNvPr id="12" name="Text Placeholder 3"/>
          <p:cNvSpPr>
            <a:spLocks noGrp="1"/>
          </p:cNvSpPr>
          <p:nvPr>
            <p:ph type="body" sz="quarter" idx="16" hasCustomPrompt="1"/>
          </p:nvPr>
        </p:nvSpPr>
        <p:spPr>
          <a:xfrm>
            <a:off x="6124530" y="2261969"/>
            <a:ext cx="6071978" cy="1015663"/>
          </a:xfrm>
          <a:solidFill>
            <a:schemeClr val="accent1">
              <a:alpha val="86000"/>
            </a:schemeClr>
          </a:solidFill>
        </p:spPr>
        <p:txBody>
          <a:bodyPr wrap="square" lIns="182880" tIns="365760" rIns="365760" bIns="365760" anchor="b">
            <a:spAutoFit/>
          </a:bodyPr>
          <a:lstStyle>
            <a:lvl1pPr marL="111125" indent="-111125">
              <a:lnSpc>
                <a:spcPct val="100000"/>
              </a:lnSpc>
              <a:spcBef>
                <a:spcPts val="0"/>
              </a:spcBef>
              <a:buNone/>
              <a:defRPr sz="1800" b="1" spc="0" baseline="0">
                <a:solidFill>
                  <a:schemeClr val="bg1"/>
                </a:solidFill>
              </a:defRPr>
            </a:lvl1pPr>
          </a:lstStyle>
          <a:p>
            <a:pPr lvl="0"/>
            <a:r>
              <a:rPr lang="en-US" dirty="0" smtClean="0"/>
              <a:t>“Quote placed here (two line max)”</a:t>
            </a:r>
            <a:endParaRPr lang="en-US" dirty="0"/>
          </a:p>
        </p:txBody>
      </p:sp>
      <p:sp>
        <p:nvSpPr>
          <p:cNvPr id="20" name="Text Placeholder 3"/>
          <p:cNvSpPr>
            <a:spLocks noGrp="1"/>
          </p:cNvSpPr>
          <p:nvPr>
            <p:ph type="body" sz="quarter" idx="18" hasCustomPrompt="1"/>
          </p:nvPr>
        </p:nvSpPr>
        <p:spPr>
          <a:xfrm>
            <a:off x="6409137" y="2969089"/>
            <a:ext cx="5433838" cy="249231"/>
          </a:xfrm>
        </p:spPr>
        <p:txBody>
          <a:bodyPr lIns="9144" tIns="0" rIns="0" bIns="0" anchor="b">
            <a:noAutofit/>
          </a:bodyPr>
          <a:lstStyle>
            <a:lvl1pPr marL="0" indent="0">
              <a:buNone/>
              <a:defRPr sz="1400" b="0" spc="0" baseline="0">
                <a:solidFill>
                  <a:schemeClr val="bg1"/>
                </a:solidFill>
              </a:defRPr>
            </a:lvl1pPr>
          </a:lstStyle>
          <a:p>
            <a:pPr lvl="0"/>
            <a:r>
              <a:rPr lang="en-US" dirty="0" smtClean="0"/>
              <a:t>Author/subtext here</a:t>
            </a:r>
            <a:endParaRPr lang="en-US" dirty="0"/>
          </a:p>
        </p:txBody>
      </p:sp>
      <p:sp>
        <p:nvSpPr>
          <p:cNvPr id="75" name="Text Placeholder 28"/>
          <p:cNvSpPr>
            <a:spLocks noGrp="1"/>
          </p:cNvSpPr>
          <p:nvPr>
            <p:ph type="body" sz="quarter" idx="20"/>
          </p:nvPr>
        </p:nvSpPr>
        <p:spPr>
          <a:xfrm>
            <a:off x="338328" y="4719145"/>
            <a:ext cx="11599524" cy="1472738"/>
          </a:xfrm>
          <a:extLst/>
        </p:spPr>
        <p:txBody>
          <a:bodyPr vert="horz" lIns="9144" tIns="0" rIns="0" bIns="0" rtlCol="0">
            <a:noAutofit/>
          </a:bodyPr>
          <a:lstStyle>
            <a:lvl1pPr>
              <a:spcBef>
                <a:spcPts val="800"/>
              </a:spcBef>
              <a:defRPr lang="en-US" sz="2000" dirty="0" smtClean="0"/>
            </a:lvl1pPr>
            <a:lvl2pPr>
              <a:defRPr lang="en-US" sz="1800" dirty="0" smtClean="0"/>
            </a:lvl2pPr>
            <a:lvl3pPr>
              <a:defRPr lang="en-US" sz="1600" dirty="0" smtClean="0">
                <a:solidFill>
                  <a:srgbClr val="0079A8"/>
                </a:solidFill>
              </a:defRPr>
            </a:lvl3pPr>
          </a:lstStyle>
          <a:p>
            <a:pPr lvl="0"/>
            <a:r>
              <a:rPr lang="en-US" dirty="0" smtClean="0"/>
              <a:t>Click to edit Master text styles</a:t>
            </a:r>
          </a:p>
          <a:p>
            <a:pPr lvl="1"/>
            <a:r>
              <a:rPr lang="en-US" dirty="0" smtClean="0"/>
              <a:t>Second level</a:t>
            </a:r>
          </a:p>
          <a:p>
            <a:pPr marL="234950" lvl="2" indent="3175">
              <a:buChar char="​"/>
            </a:pPr>
            <a:r>
              <a:rPr lang="en-US" dirty="0" smtClean="0"/>
              <a:t>Third level (last)</a:t>
            </a:r>
          </a:p>
        </p:txBody>
      </p:sp>
      <p:sp>
        <p:nvSpPr>
          <p:cNvPr id="89" name="Picture Placeholder 2"/>
          <p:cNvSpPr>
            <a:spLocks noGrp="1"/>
          </p:cNvSpPr>
          <p:nvPr>
            <p:ph type="pic" sz="quarter" idx="19" hasCustomPrompt="1"/>
          </p:nvPr>
        </p:nvSpPr>
        <p:spPr>
          <a:xfrm>
            <a:off x="336550" y="2796225"/>
            <a:ext cx="2100448" cy="116998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dirty="0" smtClean="0"/>
              <a:t>Click to add</a:t>
            </a:r>
          </a:p>
          <a:p>
            <a:r>
              <a:rPr lang="en-US" dirty="0" smtClean="0"/>
              <a:t>logo</a:t>
            </a:r>
            <a:endParaRPr lang="en-US" dirty="0"/>
          </a:p>
        </p:txBody>
      </p:sp>
      <p:sp>
        <p:nvSpPr>
          <p:cNvPr id="27" name="Rectangle 26"/>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2" name="Footer Placeholder 1"/>
          <p:cNvSpPr>
            <a:spLocks noGrp="1"/>
          </p:cNvSpPr>
          <p:nvPr>
            <p:ph type="ftr" sz="quarter" idx="22"/>
          </p:nvPr>
        </p:nvSpPr>
        <p:spPr/>
        <p:txBody>
          <a:bodyPr/>
          <a:lstStyle/>
          <a:p>
            <a:endParaRPr lang="en-US"/>
          </a:p>
        </p:txBody>
      </p:sp>
    </p:spTree>
    <p:extLst>
      <p:ext uri="{BB962C8B-B14F-4D97-AF65-F5344CB8AC3E}">
        <p14:creationId xmlns:p14="http://schemas.microsoft.com/office/powerpoint/2010/main" val="283290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5"/>
            <a:ext cx="7608887"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8312848" y="1601787"/>
            <a:ext cx="354260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rot="10800000" flipV="1">
            <a:off x="8128017"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91" name="Straight Connector 90"/>
          <p:cNvCxnSpPr/>
          <p:nvPr userDrawn="1"/>
        </p:nvCxnSpPr>
        <p:spPr>
          <a:xfrm>
            <a:off x="8128017"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5215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ird spli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3"/>
            <a:ext cx="350215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4206240" y="1601787"/>
            <a:ext cx="7649210"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rot="10800000" flipH="1" flipV="1">
            <a:off x="3966951"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23" name="Straight Connector 22"/>
          <p:cNvCxnSpPr/>
          <p:nvPr userDrawn="1"/>
        </p:nvCxnSpPr>
        <p:spPr>
          <a:xfrm flipH="1">
            <a:off x="4030959"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277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ical Spli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6" name="Picture 1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p:cNvSpPr/>
          <p:nvPr userDrawn="1"/>
        </p:nvSpPr>
        <p:spPr>
          <a:xfrm>
            <a:off x="0" y="6357"/>
            <a:ext cx="8102600" cy="6851643"/>
          </a:xfrm>
          <a:prstGeom prst="rect">
            <a:avLst/>
          </a:pr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3" name="Content Placeholder 2"/>
          <p:cNvSpPr>
            <a:spLocks noGrp="1"/>
          </p:cNvSpPr>
          <p:nvPr>
            <p:ph idx="1"/>
          </p:nvPr>
        </p:nvSpPr>
        <p:spPr>
          <a:xfrm>
            <a:off x="338328" y="1601724"/>
            <a:ext cx="7745412" cy="441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Oval 22"/>
          <p:cNvSpPr/>
          <p:nvPr userDrawn="1"/>
        </p:nvSpPr>
        <p:spPr>
          <a:xfrm>
            <a:off x="7695372" y="6397128"/>
            <a:ext cx="1285963" cy="1285963"/>
          </a:xfrm>
          <a:prstGeom prst="ellipse">
            <a:avLst/>
          </a:prstGeom>
          <a:solidFill>
            <a:srgbClr val="FFFFFF">
              <a:alpha val="4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7"/>
          </p:nvPr>
        </p:nvSpPr>
        <p:spPr>
          <a:xfrm>
            <a:off x="333729" y="6270900"/>
            <a:ext cx="7750012" cy="428383"/>
          </a:xfrm>
        </p:spPr>
        <p:txBody>
          <a:bodyPr/>
          <a:lstStyle/>
          <a:p>
            <a:endParaRPr lang="en-US"/>
          </a:p>
        </p:txBody>
      </p:sp>
      <p:grpSp>
        <p:nvGrpSpPr>
          <p:cNvPr id="25" name="Group 24"/>
          <p:cNvGrpSpPr/>
          <p:nvPr userDrawn="1"/>
        </p:nvGrpSpPr>
        <p:grpSpPr>
          <a:xfrm>
            <a:off x="1" y="1151067"/>
            <a:ext cx="8115300" cy="5706933"/>
            <a:chOff x="-7681" y="1151067"/>
            <a:chExt cx="12196497" cy="5706933"/>
          </a:xfrm>
        </p:grpSpPr>
        <p:sp>
          <p:nvSpPr>
            <p:cNvPr id="27" name="Rectangle 26"/>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28" name="Picture 4" descr="C:\Users\andrew\Desktop\dryfgudf.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10980" t="5554" r="40845" b="9539"/>
            <a:stretch/>
          </p:blipFill>
          <p:spPr bwMode="auto">
            <a:xfrm>
              <a:off x="0" y="1151067"/>
              <a:ext cx="12169727" cy="5706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2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121039"/>
            <a:ext cx="10908173" cy="215727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619343"/>
            <a:ext cx="10908173" cy="529086"/>
          </a:xfrm>
        </p:spPr>
        <p:txBody>
          <a:bodyPr lIns="0" tIns="0" rIns="0" bIns="0">
            <a:noAutofit/>
          </a:bodyPr>
          <a:lstStyle>
            <a:lvl1pPr marL="0" indent="0" algn="l">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5" name="Straight Connector 14"/>
          <p:cNvCxnSpPr/>
          <p:nvPr userDrawn="1"/>
        </p:nvCxnSpPr>
        <p:spPr>
          <a:xfrm>
            <a:off x="353648" y="4466912"/>
            <a:ext cx="1183517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Content Placeholder 7"/>
          <p:cNvSpPr>
            <a:spLocks noGrp="1"/>
          </p:cNvSpPr>
          <p:nvPr>
            <p:ph sz="quarter" idx="10" hasCustomPrompt="1"/>
          </p:nvPr>
        </p:nvSpPr>
        <p:spPr>
          <a:xfrm>
            <a:off x="360362" y="5564547"/>
            <a:ext cx="7289872" cy="477988"/>
          </a:xfrm>
        </p:spPr>
        <p:txBody>
          <a:bodyPr/>
          <a:lstStyle>
            <a:lvl1pPr>
              <a:lnSpc>
                <a:spcPct val="100000"/>
              </a:lnSpc>
              <a:spcBef>
                <a:spcPts val="0"/>
              </a:spcBef>
              <a:spcAft>
                <a:spcPts val="0"/>
              </a:spcAft>
              <a:defRPr sz="1600" baseline="0">
                <a:solidFill>
                  <a:srgbClr val="D9E0E2"/>
                </a:solidFill>
              </a:defRPr>
            </a:lvl1pPr>
          </a:lstStyle>
          <a:p>
            <a:pPr lvl="0"/>
            <a:r>
              <a:rPr lang="en-US" dirty="0" smtClean="0"/>
              <a:t>Name of presenter, title and email</a:t>
            </a:r>
          </a:p>
        </p:txBody>
      </p:sp>
      <p:pic>
        <p:nvPicPr>
          <p:cNvPr id="59" name="Picture 5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284393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ustomer Segu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47" name="Picture Placeholder 2"/>
          <p:cNvSpPr>
            <a:spLocks noGrp="1"/>
          </p:cNvSpPr>
          <p:nvPr>
            <p:ph type="pic" sz="quarter" idx="19" hasCustomPrompt="1"/>
          </p:nvPr>
        </p:nvSpPr>
        <p:spPr>
          <a:xfrm>
            <a:off x="1621700" y="2391624"/>
            <a:ext cx="4427017" cy="2074753"/>
          </a:xfrm>
          <a:noFill/>
          <a:ln>
            <a:noFill/>
          </a:ln>
          <a:effectLst/>
        </p:spPr>
        <p:txBody>
          <a:bodyPr anchor="ctr"/>
          <a:lstStyle>
            <a:lvl1pPr marL="0" indent="0" algn="ctr">
              <a:buNone/>
              <a:defRPr sz="1600">
                <a:solidFill>
                  <a:schemeClr val="bg1"/>
                </a:solidFill>
              </a:defRPr>
            </a:lvl1pPr>
          </a:lstStyle>
          <a:p>
            <a:r>
              <a:rPr lang="en-US" dirty="0" smtClean="0"/>
              <a:t>Click to add logo or paste one in box</a:t>
            </a:r>
            <a:endParaRPr lang="en-US" dirty="0"/>
          </a:p>
        </p:txBody>
      </p:sp>
    </p:spTree>
    <p:extLst>
      <p:ext uri="{BB962C8B-B14F-4D97-AF65-F5344CB8AC3E}">
        <p14:creationId xmlns:p14="http://schemas.microsoft.com/office/powerpoint/2010/main" val="21577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360362" y="2049320"/>
            <a:ext cx="11482388" cy="262890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360362" y="4876800"/>
            <a:ext cx="11482388" cy="1066800"/>
          </a:xfrm>
        </p:spPr>
        <p:txBody>
          <a:bodyPr lIns="0" tIns="0" rIns="0" bIns="0">
            <a:noAutofit/>
          </a:bodyPr>
          <a:lstStyle>
            <a:lvl1pPr marL="0" indent="0" algn="l">
              <a:buNone/>
              <a:defRPr sz="24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4" name="Straight Connector 3"/>
          <p:cNvCxnSpPr/>
          <p:nvPr userDrawn="1"/>
        </p:nvCxnSpPr>
        <p:spPr>
          <a:xfrm flipH="1">
            <a:off x="342900" y="4800600"/>
            <a:ext cx="11845925"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16"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26515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aker_slide_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356616" y="526840"/>
            <a:ext cx="7379001" cy="2628900"/>
          </a:xfrm>
        </p:spPr>
        <p:txBody>
          <a:bodyPr lIns="0" tIns="0" rIns="0" bIns="0" anchor="b">
            <a:noAutofit/>
          </a:bodyPr>
          <a:lstStyle>
            <a:lvl1pPr algn="l">
              <a:defRPr sz="540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356616" y="3354319"/>
            <a:ext cx="7379001" cy="1408043"/>
          </a:xfrm>
        </p:spPr>
        <p:txBody>
          <a:bodyPr lIns="0" tIns="0" rIns="0" bIns="0">
            <a:noAutofit/>
          </a:bodyPr>
          <a:lstStyle>
            <a:lvl1pPr marL="0" indent="0" algn="l">
              <a:buNone/>
              <a:defRPr sz="200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a:p>
            <a:r>
              <a:rPr lang="en-US" dirty="0" smtClean="0"/>
              <a:t>@</a:t>
            </a:r>
            <a:r>
              <a:rPr lang="en-US" dirty="0" err="1" smtClean="0"/>
              <a:t>speakerName</a:t>
            </a:r>
            <a:endParaRPr lang="en-US" dirty="0"/>
          </a:p>
        </p:txBody>
      </p:sp>
      <p:cxnSp>
        <p:nvCxnSpPr>
          <p:cNvPr id="26" name="Straight Connector 25"/>
          <p:cNvCxnSpPr/>
          <p:nvPr userDrawn="1"/>
        </p:nvCxnSpPr>
        <p:spPr>
          <a:xfrm flipH="1">
            <a:off x="-26942" y="3281320"/>
            <a:ext cx="798031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Picture 27"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3925" y="2094773"/>
            <a:ext cx="2627758" cy="1839431"/>
          </a:xfrm>
          <a:prstGeom prst="rect">
            <a:avLst/>
          </a:prstGeom>
        </p:spPr>
      </p:pic>
    </p:spTree>
    <p:extLst>
      <p:ext uri="{BB962C8B-B14F-4D97-AF65-F5344CB8AC3E}">
        <p14:creationId xmlns:p14="http://schemas.microsoft.com/office/powerpoint/2010/main" val="9496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3" name="Picture 12"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2314575" y="2095733"/>
            <a:ext cx="9551504" cy="2628900"/>
          </a:xfrm>
        </p:spPr>
        <p:txBody>
          <a:bodyPr lIns="91440" tIns="0" rIns="0" bIns="0" anchor="b">
            <a:noAutofit/>
          </a:bodyPr>
          <a:lstStyle>
            <a:lvl1pPr algn="l">
              <a:defRPr sz="5400" spc="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2314575" y="4877032"/>
            <a:ext cx="9551504" cy="1408043"/>
          </a:xfrm>
        </p:spPr>
        <p:txBody>
          <a:bodyPr lIns="91440" tIns="0" rIns="0" bIns="0">
            <a:noAutofit/>
          </a:bodyPr>
          <a:lstStyle>
            <a:lvl1pPr marL="0" indent="0" algn="l">
              <a:buNone/>
              <a:defRPr sz="20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p:txBody>
      </p:sp>
      <p:cxnSp>
        <p:nvCxnSpPr>
          <p:cNvPr id="3" name="Straight Connector 2"/>
          <p:cNvCxnSpPr/>
          <p:nvPr userDrawn="1"/>
        </p:nvCxnSpPr>
        <p:spPr>
          <a:xfrm>
            <a:off x="2162175" y="3984978"/>
            <a:ext cx="0" cy="287302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userDrawn="1"/>
        </p:nvSpPr>
        <p:spPr>
          <a:xfrm rot="10800000">
            <a:off x="2170753" y="3984978"/>
            <a:ext cx="64008"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Tree>
    <p:extLst>
      <p:ext uri="{BB962C8B-B14F-4D97-AF65-F5344CB8AC3E}">
        <p14:creationId xmlns:p14="http://schemas.microsoft.com/office/powerpoint/2010/main" val="41179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9" name="Picture 18"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18"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bg1"/>
                </a:solidFill>
              </a:defRPr>
            </a:lvl1pPr>
          </a:lstStyle>
          <a:p>
            <a:pPr lvl="0"/>
            <a:r>
              <a:rPr lang="en-US" dirty="0" smtClean="0"/>
              <a:t>Click to edit Master text styles</a:t>
            </a:r>
          </a:p>
        </p:txBody>
      </p:sp>
      <p:grpSp>
        <p:nvGrpSpPr>
          <p:cNvPr id="31" name="Group 18"/>
          <p:cNvGrpSpPr>
            <a:grpSpLocks noChangeAspect="1"/>
          </p:cNvGrpSpPr>
          <p:nvPr userDrawn="1"/>
        </p:nvGrpSpPr>
        <p:grpSpPr bwMode="auto">
          <a:xfrm>
            <a:off x="11243268" y="6270900"/>
            <a:ext cx="611829" cy="428383"/>
            <a:chOff x="267" y="-340"/>
            <a:chExt cx="7144" cy="5002"/>
          </a:xfrm>
        </p:grpSpPr>
        <p:sp>
          <p:nvSpPr>
            <p:cNvPr id="3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4" name="Freeform 3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5" name="Freeform 3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6" name="Freeform 3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7" name="Freeform 3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8" name="Freeform 3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9" name="Freeform 3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0" name="Freeform 3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1" name="Freeform 4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2" name="Freeform 4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47"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60452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sic_Sales_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595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sic_Service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dirty="0" smtClean="0"/>
              <a:t>Click to edit Master title style</a:t>
            </a:r>
            <a:endParaRPr lang="en-US" dirty="0"/>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718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sic_Marketing Cloud_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2" name="Rectangle 31"/>
          <p:cNvSpPr/>
          <p:nvPr userDrawn="1"/>
        </p:nvSpPr>
        <p:spPr>
          <a:xfrm>
            <a:off x="0" y="0"/>
            <a:ext cx="12188952" cy="6858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2700000" scaled="1"/>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5016" y="3786261"/>
            <a:ext cx="2578124" cy="2634171"/>
          </a:xfrm>
          <a:prstGeom prst="rect">
            <a:avLst/>
          </a:prstGeom>
        </p:spPr>
      </p:pic>
      <p:grpSp>
        <p:nvGrpSpPr>
          <p:cNvPr id="40" name="Group 39"/>
          <p:cNvGrpSpPr/>
          <p:nvPr userDrawn="1"/>
        </p:nvGrpSpPr>
        <p:grpSpPr>
          <a:xfrm>
            <a:off x="8686801" y="5026741"/>
            <a:ext cx="1104364" cy="966038"/>
            <a:chOff x="9356933" y="5612937"/>
            <a:chExt cx="434231" cy="379842"/>
          </a:xfrm>
        </p:grpSpPr>
        <p:sp>
          <p:nvSpPr>
            <p:cNvPr id="41" name="Oval 40"/>
            <p:cNvSpPr/>
            <p:nvPr userDrawn="1"/>
          </p:nvSpPr>
          <p:spPr>
            <a:xfrm>
              <a:off x="9356933" y="5612937"/>
              <a:ext cx="338651" cy="338651"/>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42" name="Oval 41"/>
            <p:cNvSpPr/>
            <p:nvPr userDrawn="1"/>
          </p:nvSpPr>
          <p:spPr>
            <a:xfrm>
              <a:off x="9600004" y="5801619"/>
              <a:ext cx="191160" cy="191160"/>
            </a:xfrm>
            <a:prstGeom prst="ellipse">
              <a:avLst/>
            </a:prstGeom>
            <a:solidFill>
              <a:srgbClr val="FFFFFF">
                <a:alpha val="2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grpSp>
      <p:sp>
        <p:nvSpPr>
          <p:cNvPr id="50"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2" name="Group 18"/>
          <p:cNvGrpSpPr>
            <a:grpSpLocks noChangeAspect="1"/>
          </p:cNvGrpSpPr>
          <p:nvPr userDrawn="1"/>
        </p:nvGrpSpPr>
        <p:grpSpPr bwMode="auto">
          <a:xfrm>
            <a:off x="11243268" y="6270900"/>
            <a:ext cx="611829" cy="428383"/>
            <a:chOff x="267" y="-340"/>
            <a:chExt cx="7144" cy="5002"/>
          </a:xfrm>
        </p:grpSpPr>
        <p:sp>
          <p:nvSpPr>
            <p:cNvPr id="53"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3" name="Freeform 62"/>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4"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7941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sic_Community Cloud_Dark">
    <p:bg>
      <p:bgPr>
        <a:solidFill>
          <a:schemeClr val="accent6"/>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952" cy="6858000"/>
          </a:xfrm>
          <a:prstGeom prst="rect">
            <a:avLst/>
          </a:prstGeom>
          <a:solidFill>
            <a:schemeClr val="accent6"/>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9" name="Oval 38"/>
          <p:cNvSpPr/>
          <p:nvPr userDrawn="1"/>
        </p:nvSpPr>
        <p:spPr>
          <a:xfrm>
            <a:off x="11358418" y="494288"/>
            <a:ext cx="830407" cy="830407"/>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0" name="Title 1"/>
          <p:cNvSpPr>
            <a:spLocks noGrp="1"/>
          </p:cNvSpPr>
          <p:nvPr>
            <p:ph type="title"/>
          </p:nvPr>
        </p:nvSpPr>
        <p:spPr>
          <a:xfrm>
            <a:off x="338327" y="90720"/>
            <a:ext cx="11515535" cy="908043"/>
          </a:xfrm>
        </p:spPr>
        <p:txBody>
          <a:bodyPr/>
          <a:lstStyle>
            <a:lvl1pPr>
              <a:defRPr>
                <a:solidFill>
                  <a:schemeClr val="bg2">
                    <a:lumMod val="25000"/>
                  </a:schemeClr>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69332"/>
          </a:xfrm>
        </p:spPr>
        <p:txBody>
          <a:bodyPr lIns="9144" tIns="0" rIns="0" bIns="0">
            <a:spAutoFit/>
          </a:bodyPr>
          <a:lstStyle>
            <a:lvl1pPr marL="0" indent="0">
              <a:buNone/>
              <a:defRPr sz="2400" spc="0" baseline="0">
                <a:solidFill>
                  <a:schemeClr val="bg2">
                    <a:lumMod val="25000"/>
                  </a:schemeClr>
                </a:solidFill>
              </a:defRPr>
            </a:lvl1pPr>
          </a:lstStyle>
          <a:p>
            <a:pPr lvl="0"/>
            <a:r>
              <a:rPr lang="en-US" dirty="0" smtClean="0"/>
              <a:t>Click to edit Master text styles</a:t>
            </a:r>
          </a:p>
        </p:txBody>
      </p:sp>
      <p:grpSp>
        <p:nvGrpSpPr>
          <p:cNvPr id="64" name="Group 18"/>
          <p:cNvGrpSpPr>
            <a:grpSpLocks noChangeAspect="1"/>
          </p:cNvGrpSpPr>
          <p:nvPr userDrawn="1"/>
        </p:nvGrpSpPr>
        <p:grpSpPr bwMode="auto">
          <a:xfrm>
            <a:off x="11243268" y="6270900"/>
            <a:ext cx="611829" cy="428383"/>
            <a:chOff x="267" y="-340"/>
            <a:chExt cx="7144" cy="5002"/>
          </a:xfrm>
        </p:grpSpPr>
        <p:sp>
          <p:nvSpPr>
            <p:cNvPr id="65"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6"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7" name="Freeform 66"/>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8" name="Freeform 67"/>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9" name="Freeform 68"/>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0" name="Freeform 69"/>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1" name="Freeform 70"/>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2" name="Freeform 71"/>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3" name="Freeform 72"/>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4" name="Freeform 73"/>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5" name="Freeform 74"/>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76" name="Content Placeholder 2"/>
          <p:cNvSpPr>
            <a:spLocks noGrp="1"/>
          </p:cNvSpPr>
          <p:nvPr>
            <p:ph idx="1"/>
          </p:nvPr>
        </p:nvSpPr>
        <p:spPr>
          <a:xfrm>
            <a:off x="338328" y="1601725"/>
            <a:ext cx="11517122" cy="4641598"/>
          </a:xfrm>
        </p:spPr>
        <p:txBody>
          <a:bodyPr/>
          <a:lstStyle>
            <a:lvl1pPr>
              <a:buClr>
                <a:schemeClr val="bg1"/>
              </a:buClr>
              <a:defRPr>
                <a:solidFill>
                  <a:schemeClr val="bg2">
                    <a:lumMod val="25000"/>
                  </a:schemeClr>
                </a:solidFill>
              </a:defRPr>
            </a:lvl1pPr>
            <a:lvl2pPr>
              <a:buClr>
                <a:schemeClr val="tx1"/>
              </a:buClr>
              <a:defRPr>
                <a:solidFill>
                  <a:schemeClr val="bg2">
                    <a:lumMod val="25000"/>
                  </a:schemeClr>
                </a:solidFill>
              </a:defRPr>
            </a:lvl2pPr>
            <a:lvl3pPr>
              <a:buClr>
                <a:schemeClr val="tx1"/>
              </a:buClr>
              <a:defRPr>
                <a:solidFill>
                  <a:schemeClr val="bg2">
                    <a:lumMod val="25000"/>
                  </a:schemeClr>
                </a:solidFill>
              </a:defRPr>
            </a:lvl3pPr>
            <a:lvl4pPr>
              <a:buClr>
                <a:schemeClr val="bg1"/>
              </a:buClr>
              <a:defRPr>
                <a:solidFill>
                  <a:schemeClr val="bg2">
                    <a:lumMod val="25000"/>
                  </a:schemeClr>
                </a:solidFill>
              </a:defRPr>
            </a:lvl4pPr>
            <a:lvl5pPr>
              <a:buClr>
                <a:schemeClr val="bg1"/>
              </a:buClr>
              <a:defRPr>
                <a:solidFill>
                  <a:schemeClr val="bg2">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25205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sic_Analytics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7919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C">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 name="Picture 14"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004579"/>
            <a:ext cx="7273925" cy="2282675"/>
          </a:xfrm>
        </p:spPr>
        <p:txBody>
          <a:bodyPr lIns="0" tIns="0" rIns="0" bIns="0" anchor="b">
            <a:noAutofit/>
          </a:bodyPr>
          <a:lstStyle>
            <a:lvl1pPr algn="l">
              <a:lnSpc>
                <a:spcPct val="90000"/>
              </a:lnSpc>
              <a:defRPr sz="4800" b="0" spc="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378493"/>
            <a:ext cx="7273925" cy="568606"/>
          </a:xfrm>
        </p:spPr>
        <p:txBody>
          <a:bodyPr lIns="0" tIns="0" rIns="0" bIns="0">
            <a:noAutofit/>
          </a:bodyPr>
          <a:lstStyle>
            <a:lvl1pPr marL="0" indent="0" algn="l">
              <a:lnSpc>
                <a:spcPts val="2400"/>
              </a:lnSpc>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4"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55" name="Content Placeholder 7"/>
          <p:cNvSpPr>
            <a:spLocks noGrp="1"/>
          </p:cNvSpPr>
          <p:nvPr>
            <p:ph sz="quarter" idx="10" hasCustomPrompt="1"/>
          </p:nvPr>
        </p:nvSpPr>
        <p:spPr>
          <a:xfrm>
            <a:off x="360362" y="5510127"/>
            <a:ext cx="7289872" cy="438820"/>
          </a:xfrm>
        </p:spPr>
        <p:txBody>
          <a:bodyPr/>
          <a:lstStyle>
            <a:lvl1pPr>
              <a:lnSpc>
                <a:spcPct val="100000"/>
              </a:lnSpc>
              <a:spcBef>
                <a:spcPts val="0"/>
              </a:spcBef>
              <a:spcAft>
                <a:spcPts val="0"/>
              </a:spcAft>
              <a:buNone/>
              <a:defRPr sz="1600" spc="0" baseline="0">
                <a:solidFill>
                  <a:srgbClr val="D9E0E2"/>
                </a:solidFill>
              </a:defRPr>
            </a:lvl1pPr>
          </a:lstStyle>
          <a:p>
            <a:pPr lvl="0"/>
            <a:r>
              <a:rPr lang="en-US" dirty="0" smtClean="0"/>
              <a:t>Name of presenter, title and email</a:t>
            </a:r>
          </a:p>
        </p:txBody>
      </p:sp>
      <p:pic>
        <p:nvPicPr>
          <p:cNvPr id="56" name="Picture 5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36096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sic_Platform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4927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TextBox 39"/>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1"/>
                </a:solidFill>
                <a:latin typeface="Salesforce Sans"/>
              </a:rPr>
              <a:t>Thank you</a:t>
            </a:r>
          </a:p>
        </p:txBody>
      </p:sp>
      <p:pic>
        <p:nvPicPr>
          <p:cNvPr id="41" name="Picture 40"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67488" y="2592568"/>
            <a:ext cx="2528523" cy="1769966"/>
          </a:xfrm>
          <a:prstGeom prst="rect">
            <a:avLst/>
          </a:prstGeom>
        </p:spPr>
      </p:pic>
    </p:spTree>
    <p:extLst>
      <p:ext uri="{BB962C8B-B14F-4D97-AF65-F5344CB8AC3E}">
        <p14:creationId xmlns:p14="http://schemas.microsoft.com/office/powerpoint/2010/main" val="217165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sp>
        <p:nvSpPr>
          <p:cNvPr id="20" name="Text Placeholder 11"/>
          <p:cNvSpPr>
            <a:spLocks noGrp="1"/>
          </p:cNvSpPr>
          <p:nvPr>
            <p:ph type="body" sz="quarter" idx="18" hasCustomPrompt="1"/>
          </p:nvPr>
        </p:nvSpPr>
        <p:spPr>
          <a:xfrm>
            <a:off x="338328" y="1021080"/>
            <a:ext cx="11663172" cy="338554"/>
          </a:xfrm>
          <a:noFill/>
          <a:ln>
            <a:noFill/>
          </a:ln>
        </p:spPr>
        <p:txBody>
          <a:bodyPr/>
          <a:lstStyle>
            <a:lvl1pPr>
              <a:defRPr spc="0" baseline="0"/>
            </a:lvl1pPr>
          </a:lstStyle>
          <a:p>
            <a:r>
              <a:rPr lang="en-US" dirty="0"/>
              <a:t>Use </a:t>
            </a:r>
            <a:r>
              <a:rPr lang="en-US" dirty="0" smtClean="0"/>
              <a:t>this layout for realigning basic </a:t>
            </a:r>
            <a:r>
              <a:rPr lang="en-US" dirty="0"/>
              <a:t>drawing guides </a:t>
            </a:r>
            <a:r>
              <a:rPr lang="en-US" dirty="0" smtClean="0"/>
              <a:t>or reference them as needed</a:t>
            </a:r>
            <a:endParaRPr lang="en-US" dirty="0"/>
          </a:p>
        </p:txBody>
      </p:sp>
      <p:sp>
        <p:nvSpPr>
          <p:cNvPr id="19" name="Title 8"/>
          <p:cNvSpPr txBox="1">
            <a:spLocks/>
          </p:cNvSpPr>
          <p:nvPr userDrawn="1"/>
        </p:nvSpPr>
        <p:spPr>
          <a:xfrm>
            <a:off x="338327" y="90720"/>
            <a:ext cx="11515535" cy="908043"/>
          </a:xfrm>
          <a:prstGeom prst="rect">
            <a:avLst/>
          </a:prstGeom>
          <a:effectLst/>
        </p:spPr>
        <p:txBody>
          <a:bodyPr vert="horz" lIns="0" tIns="0" rIns="0" bIns="0" rtlCol="0" anchor="b">
            <a:noAutofit/>
          </a:bodyPr>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r>
              <a:rPr lang="en-US" spc="0" dirty="0" smtClean="0">
                <a:latin typeface="Salesforce Sans"/>
              </a:rPr>
              <a:t>Standard Drawing Guide Placement Layout Slide (Margins)</a:t>
            </a:r>
            <a:endParaRPr lang="en-US" spc="0" dirty="0">
              <a:latin typeface="Salesforce Sans"/>
            </a:endParaRPr>
          </a:p>
        </p:txBody>
      </p:sp>
      <p:cxnSp>
        <p:nvCxnSpPr>
          <p:cNvPr id="6" name="Straight Connector 5"/>
          <p:cNvCxnSpPr/>
          <p:nvPr userDrawn="1"/>
        </p:nvCxnSpPr>
        <p:spPr>
          <a:xfrm>
            <a:off x="336550"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847254" y="-1587"/>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167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2" y="-4465621"/>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478446"/>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2112524"/>
            <a:ext cx="5365506"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Salesforce Sans"/>
                <a:cs typeface="Salesforce Sans"/>
              </a:rPr>
              <a:t>Realigning Guides</a:t>
            </a:r>
            <a:endParaRPr lang="en-US" sz="1600" b="0" dirty="0" smtClean="0">
              <a:solidFill>
                <a:srgbClr val="00A1E0"/>
              </a:solidFill>
              <a:latin typeface="Salesforce Sans"/>
              <a:cs typeface="Salesforce Sans"/>
            </a:endParaRPr>
          </a:p>
          <a:p>
            <a:pPr lvl="0">
              <a:spcBef>
                <a:spcPts val="800"/>
              </a:spcBef>
            </a:pPr>
            <a:r>
              <a:rPr lang="en-US" sz="1200" b="0" dirty="0" smtClean="0">
                <a:solidFill>
                  <a:schemeClr val="accent2"/>
                </a:solidFill>
                <a:latin typeface="Salesforce Sans"/>
                <a:cs typeface="Salesforce Sans"/>
              </a:rPr>
              <a:t>Guides can can </a:t>
            </a:r>
            <a:r>
              <a:rPr lang="en-US" sz="1200" b="0" dirty="0">
                <a:solidFill>
                  <a:schemeClr val="accent2"/>
                </a:solidFill>
                <a:latin typeface="Salesforce Sans"/>
                <a:cs typeface="Salesforce Sans"/>
              </a:rPr>
              <a:t>easily be bumped and moved </a:t>
            </a:r>
            <a:r>
              <a:rPr lang="en-US" sz="1200" b="0" dirty="0" smtClean="0">
                <a:solidFill>
                  <a:schemeClr val="accent2"/>
                </a:solidFill>
                <a:latin typeface="Salesforce Sans"/>
                <a:cs typeface="Salesforce Sans"/>
              </a:rPr>
              <a:t>accidentally.  </a:t>
            </a:r>
          </a:p>
          <a:p>
            <a:pPr lvl="0" defTabSz="1218936">
              <a:spcBef>
                <a:spcPts val="800"/>
              </a:spcBef>
              <a:defRPr/>
            </a:pPr>
            <a:r>
              <a:rPr lang="en-US" sz="1200" dirty="0" smtClean="0">
                <a:solidFill>
                  <a:schemeClr val="accent2"/>
                </a:solidFill>
                <a:latin typeface="Salesforce Sans"/>
                <a:cs typeface="Salesforce Sans"/>
              </a:rPr>
              <a:t>This slide layout show you how to reset your guides. </a:t>
            </a:r>
            <a:endParaRPr lang="en-US" sz="1200" dirty="0">
              <a:solidFill>
                <a:schemeClr val="accent2"/>
              </a:solidFill>
              <a:latin typeface="Salesforce Sans"/>
              <a:cs typeface="Salesforce Sans"/>
            </a:endParaRPr>
          </a:p>
          <a:p>
            <a:pPr lvl="0" defTabSz="1218936">
              <a:spcBef>
                <a:spcPts val="800"/>
              </a:spcBef>
              <a:defRPr/>
            </a:pPr>
            <a:r>
              <a:rPr lang="en-US" sz="1200" b="1" dirty="0" smtClean="0">
                <a:solidFill>
                  <a:schemeClr val="accent2"/>
                </a:solidFill>
                <a:latin typeface="Salesforce Sans"/>
                <a:cs typeface="Salesforce Sans"/>
              </a:rPr>
              <a:t>NOTE: </a:t>
            </a:r>
            <a:r>
              <a:rPr lang="en-US" sz="1200" dirty="0" smtClean="0">
                <a:solidFill>
                  <a:schemeClr val="accent2"/>
                </a:solidFill>
                <a:latin typeface="Salesforce Sans"/>
                <a:cs typeface="Salesforce Sans"/>
              </a:rPr>
              <a:t>When </a:t>
            </a:r>
            <a:r>
              <a:rPr lang="en-US" sz="1200" dirty="0">
                <a:solidFill>
                  <a:schemeClr val="accent2"/>
                </a:solidFill>
                <a:latin typeface="Salesforce Sans"/>
                <a:cs typeface="Salesforce Sans"/>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Salesforce Sans"/>
                <a:cs typeface="Salesforce Sans"/>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Salesforce Sans"/>
                <a:cs typeface="Salesforce Sans"/>
              </a:rPr>
              <a:t>Insert </a:t>
            </a:r>
            <a:r>
              <a:rPr lang="en-US" sz="1200" b="1" dirty="0" smtClean="0">
                <a:solidFill>
                  <a:schemeClr val="accent2"/>
                </a:solidFill>
                <a:latin typeface="Salesforce Sans"/>
                <a:cs typeface="Salesforce Sans"/>
              </a:rPr>
              <a:t>a new slide</a:t>
            </a:r>
            <a:r>
              <a:rPr lang="en-US" sz="1200" b="1" baseline="0" dirty="0" smtClean="0">
                <a:solidFill>
                  <a:schemeClr val="accent2"/>
                </a:solidFill>
                <a:latin typeface="Salesforce Sans"/>
                <a:cs typeface="Salesforce Sans"/>
              </a:rPr>
              <a:t> </a:t>
            </a:r>
            <a:r>
              <a:rPr lang="en-US" sz="1200" b="1" dirty="0" smtClean="0">
                <a:solidFill>
                  <a:schemeClr val="accent2"/>
                </a:solidFill>
                <a:latin typeface="Salesforce Sans"/>
                <a:cs typeface="Salesforce Sans"/>
              </a:rPr>
              <a:t>the using the Guide </a:t>
            </a:r>
            <a:r>
              <a:rPr lang="en-US" sz="1200" b="1" dirty="0">
                <a:solidFill>
                  <a:schemeClr val="accent2"/>
                </a:solidFill>
                <a:latin typeface="Salesforce Sans"/>
                <a:cs typeface="Salesforce Sans"/>
              </a:rPr>
              <a:t>Layout </a:t>
            </a:r>
            <a:r>
              <a:rPr lang="en-US" sz="1200" b="1" dirty="0" smtClean="0">
                <a:solidFill>
                  <a:schemeClr val="accent2"/>
                </a:solidFill>
                <a:latin typeface="Salesforce Sans"/>
                <a:cs typeface="Salesforce Sans"/>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Do </a:t>
            </a:r>
            <a:r>
              <a:rPr lang="en-US" sz="1200" b="1" dirty="0">
                <a:solidFill>
                  <a:schemeClr val="accent2"/>
                </a:solidFill>
                <a:latin typeface="Salesforce Sans"/>
                <a:cs typeface="Salesforce Sans"/>
              </a:rPr>
              <a:t>your guides align with the orange lines in the new slide?  </a:t>
            </a:r>
            <a:r>
              <a:rPr lang="en-US" sz="1200" dirty="0">
                <a:solidFill>
                  <a:schemeClr val="accent2"/>
                </a:solidFill>
                <a:latin typeface="Salesforce Sans"/>
                <a:cs typeface="Salesforce Sans"/>
              </a:rPr>
              <a:t>If yes, your guides are set, if not, proceed </a:t>
            </a:r>
            <a:r>
              <a:rPr lang="en-US" sz="1200" dirty="0" smtClean="0">
                <a:solidFill>
                  <a:schemeClr val="accent2"/>
                </a:solidFill>
                <a:latin typeface="Salesforce Sans"/>
                <a:cs typeface="Salesforce Sans"/>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Once guides are reset, delete the Guide Layout Slide</a:t>
            </a:r>
            <a:endParaRPr lang="en-US" sz="1200" b="1" dirty="0">
              <a:solidFill>
                <a:schemeClr val="accent2"/>
              </a:solidFill>
              <a:latin typeface="Salesforce Sans"/>
              <a:cs typeface="Salesforce Sans"/>
            </a:endParaRPr>
          </a:p>
          <a:p>
            <a:pPr lvl="0" defTabSz="1218936">
              <a:spcBef>
                <a:spcPts val="800"/>
              </a:spcBef>
              <a:defRPr/>
            </a:pPr>
            <a:endParaRPr lang="en-US" sz="1300" dirty="0">
              <a:solidFill>
                <a:schemeClr val="accent2"/>
              </a:solidFill>
              <a:latin typeface="Salesforce Sans"/>
              <a:cs typeface="Salesforce Sans"/>
            </a:endParaRPr>
          </a:p>
          <a:p>
            <a:pPr lvl="0">
              <a:spcBef>
                <a:spcPts val="800"/>
              </a:spcBef>
            </a:pPr>
            <a:endParaRPr lang="en-US" sz="1300" dirty="0">
              <a:solidFill>
                <a:schemeClr val="accent2"/>
              </a:solidFill>
              <a:latin typeface="Salesforce Sans"/>
              <a:cs typeface="Salesforce Sans"/>
            </a:endParaRPr>
          </a:p>
        </p:txBody>
      </p:sp>
      <p:sp>
        <p:nvSpPr>
          <p:cNvPr id="12" name="Right Arrow 11"/>
          <p:cNvSpPr/>
          <p:nvPr userDrawn="1"/>
        </p:nvSpPr>
        <p:spPr>
          <a:xfrm rot="8100000" flipH="1">
            <a:off x="11395761"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4" name="Right Arrow 13"/>
          <p:cNvSpPr/>
          <p:nvPr userDrawn="1"/>
        </p:nvSpPr>
        <p:spPr>
          <a:xfrm rot="13500000">
            <a:off x="486977"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5" name="Right Arrow 14"/>
          <p:cNvSpPr/>
          <p:nvPr userDrawn="1"/>
        </p:nvSpPr>
        <p:spPr>
          <a:xfrm rot="13500000" flipH="1" flipV="1">
            <a:off x="11395760" y="5694252"/>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6" name="Right Arrow 15"/>
          <p:cNvSpPr/>
          <p:nvPr userDrawn="1"/>
        </p:nvSpPr>
        <p:spPr>
          <a:xfrm rot="8100000" flipV="1">
            <a:off x="486976" y="56071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22" name="Content Placeholder 16"/>
          <p:cNvSpPr txBox="1">
            <a:spLocks/>
          </p:cNvSpPr>
          <p:nvPr userDrawn="1"/>
        </p:nvSpPr>
        <p:spPr>
          <a:xfrm>
            <a:off x="506414" y="2112524"/>
            <a:ext cx="5716586"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latin typeface="Salesforce Sans"/>
                <a:cs typeface="Salesforce Sans"/>
              </a:rPr>
              <a:t>What are Drawing Guides?  </a:t>
            </a:r>
          </a:p>
          <a:p>
            <a:pPr>
              <a:spcBef>
                <a:spcPts val="800"/>
              </a:spcBef>
            </a:pPr>
            <a:r>
              <a:rPr lang="en-US" sz="1200" dirty="0" smtClean="0">
                <a:solidFill>
                  <a:schemeClr val="accent2"/>
                </a:solidFill>
                <a:latin typeface="Salesforce Sans"/>
                <a:cs typeface="Salesforce Sans"/>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smtClean="0">
                <a:solidFill>
                  <a:schemeClr val="accent1"/>
                </a:solidFill>
                <a:latin typeface="Salesforce Sans"/>
                <a:cs typeface="Salesforce Sans"/>
              </a:rPr>
              <a:t/>
            </a: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p>
          <a:p>
            <a:pPr>
              <a:spcBef>
                <a:spcPts val="800"/>
              </a:spcBef>
              <a:buClr>
                <a:schemeClr val="accent3"/>
              </a:buCl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p>
          <a:p>
            <a:pPr>
              <a:spcBef>
                <a:spcPts val="800"/>
              </a:spcBef>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p>
        </p:txBody>
      </p:sp>
      <p:sp>
        <p:nvSpPr>
          <p:cNvPr id="23" name="TextBox 22"/>
          <p:cNvSpPr txBox="1"/>
          <p:nvPr userDrawn="1"/>
        </p:nvSpPr>
        <p:spPr>
          <a:xfrm>
            <a:off x="72009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latin typeface="Salesforce Sans"/>
              </a:rPr>
              <a:t>The left and right top and bottom corners only area you should work</a:t>
            </a:r>
            <a:r>
              <a:rPr lang="en-US" sz="1400" baseline="0" dirty="0" smtClean="0">
                <a:solidFill>
                  <a:schemeClr val="accent1">
                    <a:lumMod val="75000"/>
                  </a:schemeClr>
                </a:solidFill>
                <a:latin typeface="Salesforce Sans"/>
              </a:rPr>
              <a:t> within on each slide. </a:t>
            </a:r>
            <a:endParaRPr lang="en-US" sz="1400" dirty="0" smtClean="0">
              <a:solidFill>
                <a:schemeClr val="accent1">
                  <a:lumMod val="75000"/>
                </a:schemeClr>
              </a:solidFill>
              <a:latin typeface="Salesforce Sans"/>
            </a:endParaRPr>
          </a:p>
        </p:txBody>
      </p:sp>
    </p:spTree>
    <p:extLst>
      <p:ext uri="{BB962C8B-B14F-4D97-AF65-F5344CB8AC3E}">
        <p14:creationId xmlns:p14="http://schemas.microsoft.com/office/powerpoint/2010/main" val="7679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spc="0" dirty="0" smtClean="0"/>
            </a:lvl1pPr>
            <a:lvl2pPr>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accent2"/>
                </a:solidFill>
              </a:defRPr>
            </a:lvl1pPr>
          </a:lstStyle>
          <a:p>
            <a:pPr lvl="0"/>
            <a:r>
              <a:rPr lang="en-US" dirty="0" smtClean="0"/>
              <a:t>Click to edit Master text styles</a:t>
            </a:r>
          </a:p>
        </p:txBody>
      </p:sp>
      <p:sp>
        <p:nvSpPr>
          <p:cNvPr id="4" name="Title 3"/>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19"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19984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21" name="Text Placeholder 3"/>
          <p:cNvSpPr>
            <a:spLocks noGrp="1"/>
          </p:cNvSpPr>
          <p:nvPr>
            <p:ph type="body" sz="quarter" idx="16"/>
          </p:nvPr>
        </p:nvSpPr>
        <p:spPr>
          <a:xfrm>
            <a:off x="338328" y="1021080"/>
            <a:ext cx="11484864" cy="369332"/>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2"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343296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9" y="1599480"/>
            <a:ext cx="5564156"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53636" y="1599480"/>
            <a:ext cx="5576268"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Tree>
    <p:extLst>
      <p:ext uri="{BB962C8B-B14F-4D97-AF65-F5344CB8AC3E}">
        <p14:creationId xmlns:p14="http://schemas.microsoft.com/office/powerpoint/2010/main" val="37981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1599480"/>
            <a:ext cx="3749040" cy="4622865"/>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35127" y="1599480"/>
            <a:ext cx="3728166"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90178" y="1599480"/>
            <a:ext cx="3749040"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67617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6" name="Content Placeholder 5"/>
          <p:cNvSpPr>
            <a:spLocks noGrp="1"/>
          </p:cNvSpPr>
          <p:nvPr>
            <p:ph sz="quarter" idx="10"/>
          </p:nvPr>
        </p:nvSpPr>
        <p:spPr>
          <a:xfrm>
            <a:off x="338328"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3272035"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2"/>
          </p:nvPr>
        </p:nvSpPr>
        <p:spPr>
          <a:xfrm>
            <a:off x="6205742"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3"/>
          </p:nvPr>
        </p:nvSpPr>
        <p:spPr>
          <a:xfrm>
            <a:off x="9139449"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88863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7990" y="1599480"/>
            <a:ext cx="5705025"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540" y="1599480"/>
            <a:ext cx="5651946"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Footer Placeholder 4"/>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8618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0" name="Group 39"/>
          <p:cNvGrpSpPr/>
          <p:nvPr userDrawn="1"/>
        </p:nvGrpSpPr>
        <p:grpSpPr>
          <a:xfrm>
            <a:off x="0" y="1151067"/>
            <a:ext cx="12204188" cy="5706933"/>
            <a:chOff x="-7681" y="1151067"/>
            <a:chExt cx="12204188" cy="5706933"/>
          </a:xfrm>
        </p:grpSpPr>
        <p:sp>
          <p:nvSpPr>
            <p:cNvPr id="41" name="Rectangle 40"/>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42" name="Picture 4" descr="C:\Users\andrew\Desktop\dryfgudf.png"/>
            <p:cNvPicPr>
              <a:picLocks noChangeAspect="1" noChangeArrowheads="1"/>
            </p:cNvPicPr>
            <p:nvPr userDrawn="1"/>
          </p:nvPicPr>
          <p:blipFill rotWithShape="1">
            <a:blip r:embed="rId34" cstate="print">
              <a:extLst>
                <a:ext uri="{28A0092B-C50C-407E-A947-70E740481C1C}">
                  <a14:useLocalDpi xmlns:a14="http://schemas.microsoft.com/office/drawing/2010/main"/>
                </a:ext>
              </a:extLst>
            </a:blip>
            <a:srcRect l="10980" t="5554" r="16207" b="9539"/>
            <a:stretch/>
          </p:blipFill>
          <p:spPr bwMode="auto">
            <a:xfrm>
              <a:off x="0" y="1151067"/>
              <a:ext cx="12196507" cy="57069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id" hidden="1"/>
          <p:cNvGrpSpPr/>
          <p:nvPr userDrawn="1"/>
        </p:nvGrpSpPr>
        <p:grpSpPr>
          <a:xfrm>
            <a:off x="-273050" y="-498396"/>
            <a:ext cx="12680953" cy="8013621"/>
            <a:chOff x="-273050" y="-498396"/>
            <a:chExt cx="12680953" cy="8013621"/>
          </a:xfrm>
        </p:grpSpPr>
        <p:cxnSp>
          <p:nvCxnSpPr>
            <p:cNvPr id="60" name="Straight Connector 59"/>
            <p:cNvCxnSpPr/>
            <p:nvPr userDrawn="1"/>
          </p:nvCxnSpPr>
          <p:spPr>
            <a:xfrm>
              <a:off x="367459"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0"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2188825"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16200000">
              <a:off x="6094416" y="-5806340"/>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16200000">
              <a:off x="6094416" y="-6307141"/>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16200000">
              <a:off x="6094416" y="-5475208"/>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273050" y="1027749"/>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16200000">
              <a:off x="6094416" y="-4534474"/>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73050" y="1592101"/>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1821366"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09444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23092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5790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438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889635"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02611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02617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265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6271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99190"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338327" y="90720"/>
            <a:ext cx="11515535" cy="908043"/>
          </a:xfrm>
          <a:prstGeom prst="rect">
            <a:avLst/>
          </a:prstGeom>
          <a:effectLst/>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8327" y="1599480"/>
            <a:ext cx="11515535" cy="4622864"/>
          </a:xfrm>
          <a:prstGeom prst="rect">
            <a:avLst/>
          </a:prstGeom>
        </p:spPr>
        <p:txBody>
          <a:bodyPr vert="horz" lIns="9144"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Source level</a:t>
            </a:r>
            <a:endParaRPr lang="en-US" dirty="0"/>
          </a:p>
        </p:txBody>
      </p:sp>
      <p:sp>
        <p:nvSpPr>
          <p:cNvPr id="25" name="Rectangle 24"/>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latin typeface="Salesforce Sans"/>
              </a:defRPr>
            </a:lvl1pPr>
          </a:lstStyle>
          <a:p>
            <a:endParaRPr lang="en-US" dirty="0"/>
          </a:p>
        </p:txBody>
      </p:sp>
      <p:pic>
        <p:nvPicPr>
          <p:cNvPr id="44" name="Picture 43" descr="Salesforce Logo.png"/>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796289101"/>
      </p:ext>
    </p:extLst>
  </p:cSld>
  <p:clrMap bg1="lt1" tx1="dk1" bg2="lt2" tx2="dk2" accent1="accent1" accent2="accent2" accent3="accent3" accent4="accent4" accent5="accent5" accent6="accent6" hlink="hlink" folHlink="folHlink"/>
  <p:sldLayoutIdLst>
    <p:sldLayoutId id="2147483839" r:id="rId1"/>
    <p:sldLayoutId id="2147483818" r:id="rId2"/>
    <p:sldLayoutId id="2147483842" r:id="rId3"/>
    <p:sldLayoutId id="2147483791" r:id="rId4"/>
    <p:sldLayoutId id="2147483810" r:id="rId5"/>
    <p:sldLayoutId id="2147483792" r:id="rId6"/>
    <p:sldLayoutId id="2147483823" r:id="rId7"/>
    <p:sldLayoutId id="2147483820" r:id="rId8"/>
    <p:sldLayoutId id="2147483807" r:id="rId9"/>
    <p:sldLayoutId id="2147483806" r:id="rId10"/>
    <p:sldLayoutId id="2147483794" r:id="rId11"/>
    <p:sldLayoutId id="2147483793" r:id="rId12"/>
    <p:sldLayoutId id="2147483822" r:id="rId13"/>
    <p:sldLayoutId id="2147483821" r:id="rId14"/>
    <p:sldLayoutId id="2147483767" r:id="rId15"/>
    <p:sldLayoutId id="2147483769" r:id="rId16"/>
    <p:sldLayoutId id="2147483815" r:id="rId17"/>
    <p:sldLayoutId id="2147483816" r:id="rId18"/>
    <p:sldLayoutId id="2147483805" r:id="rId19"/>
    <p:sldLayoutId id="2147483843" r:id="rId20"/>
    <p:sldLayoutId id="2147483802" r:id="rId21"/>
    <p:sldLayoutId id="2147483803" r:id="rId22"/>
    <p:sldLayoutId id="2147483804" r:id="rId23"/>
    <p:sldLayoutId id="2147483800" r:id="rId24"/>
    <p:sldLayoutId id="2147483827" r:id="rId25"/>
    <p:sldLayoutId id="2147483826" r:id="rId26"/>
    <p:sldLayoutId id="2147483828" r:id="rId27"/>
    <p:sldLayoutId id="2147483831" r:id="rId28"/>
    <p:sldLayoutId id="2147483830" r:id="rId29"/>
    <p:sldLayoutId id="2147483829" r:id="rId30"/>
    <p:sldLayoutId id="2147483778" r:id="rId31"/>
    <p:sldLayoutId id="2147483832"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marL="0" algn="l" defTabSz="914400" rtl="0" eaLnBrk="1" latinLnBrk="0" hangingPunct="1">
        <a:lnSpc>
          <a:spcPct val="100000"/>
        </a:lnSpc>
        <a:spcBef>
          <a:spcPct val="0"/>
        </a:spcBef>
        <a:buNone/>
        <a:defRPr lang="en-US" sz="3200" b="0" kern="1200" spc="0" baseline="0" dirty="0">
          <a:solidFill>
            <a:schemeClr val="accent1"/>
          </a:solidFill>
          <a:latin typeface="Salesforce Sans"/>
          <a:ea typeface="+mj-ea"/>
          <a:cs typeface="+mj-cs"/>
        </a:defRPr>
      </a:lvl1pPr>
    </p:titleStyle>
    <p:body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alesforce.com/trailhead/trail/mobile_sdk_intro" TargetMode="External"/><Relationship Id="rId4" Type="http://schemas.openxmlformats.org/officeDocument/2006/relationships/hyperlink" Target="https://developer.salesforce.com/page/Mobile_SDK" TargetMode="External"/><Relationship Id="rId5" Type="http://schemas.openxmlformats.org/officeDocument/2006/relationships/hyperlink" Target="https://developer.salesforce.com/docs/atlas.en-us.mobile_sdk.meta/mobile_sdk/" TargetMode="External"/><Relationship Id="rId6" Type="http://schemas.openxmlformats.org/officeDocument/2006/relationships/hyperlink" Target="https://docs.npmjs.com/getting-started/installing-node" TargetMode="External"/><Relationship Id="rId7" Type="http://schemas.openxmlformats.org/officeDocument/2006/relationships/hyperlink" Target="https://www.npmjs.com/package/forceios" TargetMode="External"/><Relationship Id="rId8" Type="http://schemas.openxmlformats.org/officeDocument/2006/relationships/hyperlink" Target="https://www.npmjs.com/package/forcedroid" TargetMode="External"/><Relationship Id="rId9" Type="http://schemas.openxmlformats.org/officeDocument/2006/relationships/hyperlink" Target="http://plugins.cordova.io/" TargetMode="External"/><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6.gif"/><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comments" Target="../comments/comment2.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plugins.cordova.io" TargetMode="External"/><Relationship Id="rId4" Type="http://schemas.openxmlformats.org/officeDocument/2006/relationships/hyperlink" Target="http://plugins.cordova.io/%23/package/org.apache.cordova.statusbar" TargetMode="External"/><Relationship Id="rId5" Type="http://schemas.openxmlformats.org/officeDocument/2006/relationships/hyperlink" Target="http://plugins.cordova.io/" TargetMode="Externa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Quickly Build a Native Mobile App for Your Community Using </a:t>
            </a:r>
            <a:r>
              <a:rPr lang="en-US" dirty="0" err="1" smtClean="0"/>
              <a:t>Salesforce</a:t>
            </a:r>
            <a:r>
              <a:rPr lang="en-US" dirty="0" smtClean="0"/>
              <a:t> Mobile SDK</a:t>
            </a:r>
            <a:endParaRPr lang="en-US" dirty="0"/>
          </a:p>
        </p:txBody>
      </p:sp>
      <p:sp>
        <p:nvSpPr>
          <p:cNvPr id="2" name="Subtitle 1"/>
          <p:cNvSpPr>
            <a:spLocks noGrp="1"/>
          </p:cNvSpPr>
          <p:nvPr>
            <p:ph type="subTitle" idx="1"/>
          </p:nvPr>
        </p:nvSpPr>
        <p:spPr/>
        <p:txBody>
          <a:bodyPr/>
          <a:lstStyle/>
          <a:p>
            <a:endParaRPr lang="en-US" dirty="0"/>
          </a:p>
        </p:txBody>
      </p:sp>
      <p:sp>
        <p:nvSpPr>
          <p:cNvPr id="8" name="Content Placeholder 7"/>
          <p:cNvSpPr>
            <a:spLocks noGrp="1"/>
          </p:cNvSpPr>
          <p:nvPr>
            <p:ph sz="quarter" idx="10"/>
          </p:nvPr>
        </p:nvSpPr>
        <p:spPr/>
        <p:txBody>
          <a:bodyPr/>
          <a:lstStyle/>
          <a:p>
            <a:r>
              <a:rPr lang="en-US" dirty="0" smtClean="0"/>
              <a:t>Michael Welburn</a:t>
            </a:r>
            <a:endParaRPr lang="en-US" dirty="0"/>
          </a:p>
          <a:p>
            <a:r>
              <a:rPr lang="en-US" dirty="0" smtClean="0"/>
              <a:t>Senior Technical Architect, 7Summits</a:t>
            </a:r>
            <a:endParaRPr lang="en-US" dirty="0"/>
          </a:p>
          <a:p>
            <a:r>
              <a:rPr lang="en-US" dirty="0" smtClean="0"/>
              <a:t>michael.welburn@7summitsinc.com	</a:t>
            </a:r>
            <a:endParaRPr lang="en-US" dirty="0"/>
          </a:p>
          <a:p>
            <a:r>
              <a:rPr lang="en-US" dirty="0" smtClean="0"/>
              <a:t>@</a:t>
            </a:r>
            <a:r>
              <a:rPr lang="en-US" dirty="0" err="1" smtClean="0"/>
              <a:t>MichaelWelburn</a:t>
            </a:r>
            <a:endParaRPr lang="en-US" dirty="0"/>
          </a:p>
          <a:p>
            <a:r>
              <a:rPr lang="en-US" dirty="0"/>
              <a:t>	</a:t>
            </a:r>
          </a:p>
        </p:txBody>
      </p:sp>
    </p:spTree>
    <p:extLst>
      <p:ext uri="{BB962C8B-B14F-4D97-AF65-F5344CB8AC3E}">
        <p14:creationId xmlns:p14="http://schemas.microsoft.com/office/powerpoint/2010/main" val="6393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Cordova Plugin Demo</a:t>
            </a:r>
            <a:endParaRPr kumimoji="1" lang="ja-JP" altLang="en-US" dirty="0"/>
          </a:p>
        </p:txBody>
      </p:sp>
      <p:pic>
        <p:nvPicPr>
          <p:cNvPr id="4" name="Picture 3" descr="Screen Shot 2015-09-14 at 10.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368" y="802105"/>
            <a:ext cx="3543750" cy="5828632"/>
          </a:xfrm>
          <a:prstGeom prst="rect">
            <a:avLst/>
          </a:prstGeom>
        </p:spPr>
      </p:pic>
      <p:pic>
        <p:nvPicPr>
          <p:cNvPr id="5" name="Picture 4" descr="Screen Shot 2015-09-14 at 9.1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677" y="802105"/>
            <a:ext cx="3543750" cy="5828632"/>
          </a:xfrm>
          <a:prstGeom prst="rect">
            <a:avLst/>
          </a:prstGeom>
        </p:spPr>
      </p:pic>
      <p:sp>
        <p:nvSpPr>
          <p:cNvPr id="6" name="Right Arrow 5"/>
          <p:cNvSpPr/>
          <p:nvPr/>
        </p:nvSpPr>
        <p:spPr>
          <a:xfrm>
            <a:off x="5561339" y="2994527"/>
            <a:ext cx="1069489" cy="574842"/>
          </a:xfrm>
          <a:prstGeom prst="rightArrow">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smtClean="0">
              <a:latin typeface="Salesforce Sans"/>
              <a:cs typeface="Salesforce Sans"/>
            </a:endParaRPr>
          </a:p>
        </p:txBody>
      </p:sp>
    </p:spTree>
    <p:extLst>
      <p:ext uri="{BB962C8B-B14F-4D97-AF65-F5344CB8AC3E}">
        <p14:creationId xmlns:p14="http://schemas.microsoft.com/office/powerpoint/2010/main" val="3180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Implementation Summary</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dirty="0"/>
              <a:t>Leverage </a:t>
            </a:r>
            <a:r>
              <a:rPr lang="en-US" altLang="ja-JP" b="1" dirty="0" err="1"/>
              <a:t>forceios</a:t>
            </a:r>
            <a:r>
              <a:rPr lang="en-US" altLang="ja-JP" dirty="0"/>
              <a:t> and </a:t>
            </a:r>
            <a:r>
              <a:rPr lang="en-US" altLang="ja-JP" b="1" dirty="0" err="1"/>
              <a:t>forcedroid</a:t>
            </a:r>
            <a:r>
              <a:rPr lang="en-US" altLang="ja-JP" dirty="0"/>
              <a:t> to bootstrap your </a:t>
            </a:r>
            <a:r>
              <a:rPr lang="en-US" altLang="ja-JP" dirty="0" smtClean="0"/>
              <a:t>installation</a:t>
            </a:r>
            <a:endParaRPr lang="en-US" dirty="0" smtClean="0"/>
          </a:p>
          <a:p>
            <a:r>
              <a:rPr lang="en-US" dirty="0" smtClean="0"/>
              <a:t>Choose the </a:t>
            </a:r>
            <a:r>
              <a:rPr lang="en-US" b="1" dirty="0" err="1" smtClean="0"/>
              <a:t>hybrid_remote</a:t>
            </a:r>
            <a:r>
              <a:rPr lang="en-US" dirty="0" smtClean="0"/>
              <a:t> option</a:t>
            </a:r>
          </a:p>
          <a:p>
            <a:r>
              <a:rPr lang="en-US" dirty="0" smtClean="0"/>
              <a:t>Configure the necessary files in the mobile application</a:t>
            </a:r>
          </a:p>
          <a:p>
            <a:r>
              <a:rPr lang="en-US" dirty="0" smtClean="0"/>
              <a:t>Ensure you update the server URL to your community</a:t>
            </a:r>
          </a:p>
          <a:p>
            <a:r>
              <a:rPr lang="en-US" dirty="0" smtClean="0"/>
              <a:t>Install applicable </a:t>
            </a:r>
            <a:r>
              <a:rPr lang="en-US" dirty="0" err="1" smtClean="0"/>
              <a:t>cordova</a:t>
            </a:r>
            <a:r>
              <a:rPr lang="en-US" dirty="0" smtClean="0"/>
              <a:t> plugins</a:t>
            </a:r>
          </a:p>
          <a:p>
            <a:r>
              <a:rPr lang="en-US" dirty="0" smtClean="0"/>
              <a:t>Update any icons or background images for your application prior to an official deployment</a:t>
            </a:r>
            <a:endParaRPr lang="en-US" dirty="0"/>
          </a:p>
        </p:txBody>
      </p:sp>
    </p:spTree>
    <p:extLst>
      <p:ext uri="{BB962C8B-B14F-4D97-AF65-F5344CB8AC3E}">
        <p14:creationId xmlns:p14="http://schemas.microsoft.com/office/powerpoint/2010/main" val="21049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 Links</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dirty="0" smtClean="0"/>
              <a:t>Trailhead: Developer </a:t>
            </a:r>
            <a:r>
              <a:rPr lang="en-US" altLang="ja-JP" dirty="0"/>
              <a:t>Trail – Mobile SDK: </a:t>
            </a:r>
            <a:r>
              <a:rPr lang="en-US" altLang="ja-JP" dirty="0">
                <a:hlinkClick r:id="rId3"/>
              </a:rPr>
              <a:t>https://developer.salesforce.com/trailhead/trail/</a:t>
            </a:r>
            <a:r>
              <a:rPr lang="en-US" altLang="ja-JP" dirty="0" smtClean="0">
                <a:hlinkClick r:id="rId3"/>
              </a:rPr>
              <a:t>mobile_sdk_intro</a:t>
            </a:r>
            <a:endParaRPr lang="en-US" altLang="ja-JP" dirty="0"/>
          </a:p>
          <a:p>
            <a:r>
              <a:rPr lang="en-US" altLang="ja-JP" dirty="0" err="1" smtClean="0"/>
              <a:t>Salesforce</a:t>
            </a:r>
            <a:r>
              <a:rPr lang="en-US" altLang="ja-JP" dirty="0" smtClean="0"/>
              <a:t> </a:t>
            </a:r>
            <a:r>
              <a:rPr lang="en-US" altLang="ja-JP" dirty="0"/>
              <a:t>Mobile SDK Home: </a:t>
            </a:r>
            <a:r>
              <a:rPr lang="en-US" altLang="ja-JP" dirty="0">
                <a:hlinkClick r:id="rId4"/>
              </a:rPr>
              <a:t>https://developer.salesforce.com/page/Mobile_SDK</a:t>
            </a:r>
            <a:endParaRPr lang="en-US" altLang="ja-JP" dirty="0"/>
          </a:p>
          <a:p>
            <a:r>
              <a:rPr lang="en-US" altLang="ja-JP" dirty="0" err="1"/>
              <a:t>Salesforce</a:t>
            </a:r>
            <a:r>
              <a:rPr lang="en-US" altLang="ja-JP" dirty="0"/>
              <a:t> Mobile SDK Development Guide: </a:t>
            </a:r>
            <a:r>
              <a:rPr lang="en-US" altLang="ja-JP" dirty="0">
                <a:hlinkClick r:id="rId5"/>
              </a:rPr>
              <a:t>https://developer.salesforce.com/docs/atlas.en-us.mobile_sdk.meta/mobile_sdk/</a:t>
            </a:r>
            <a:endParaRPr lang="en-US" altLang="ja-JP" dirty="0"/>
          </a:p>
          <a:p>
            <a:r>
              <a:rPr lang="en-US" altLang="ja-JP" dirty="0" smtClean="0"/>
              <a:t>Node </a:t>
            </a:r>
            <a:r>
              <a:rPr lang="en-US" altLang="ja-JP" dirty="0"/>
              <a:t>Package Manager: </a:t>
            </a:r>
            <a:r>
              <a:rPr lang="en-US" altLang="ja-JP" dirty="0">
                <a:hlinkClick r:id="rId6"/>
              </a:rPr>
              <a:t>https://docs.npmjs.com/getting-started/</a:t>
            </a:r>
            <a:r>
              <a:rPr lang="en-US" altLang="ja-JP" dirty="0" smtClean="0">
                <a:hlinkClick r:id="rId6"/>
              </a:rPr>
              <a:t>installing-node</a:t>
            </a:r>
            <a:endParaRPr lang="en-US" altLang="ja-JP" dirty="0"/>
          </a:p>
          <a:p>
            <a:r>
              <a:rPr lang="en-US" altLang="ja-JP" dirty="0" err="1" smtClean="0"/>
              <a:t>forceios</a:t>
            </a:r>
            <a:r>
              <a:rPr lang="en-US" altLang="ja-JP" dirty="0"/>
              <a:t>: </a:t>
            </a:r>
            <a:r>
              <a:rPr lang="en-US" altLang="ja-JP" dirty="0">
                <a:hlinkClick r:id="rId7"/>
              </a:rPr>
              <a:t>https://www.npmjs.com/package/forceios</a:t>
            </a:r>
            <a:endParaRPr lang="en-US" altLang="ja-JP" dirty="0"/>
          </a:p>
          <a:p>
            <a:r>
              <a:rPr lang="en-US" altLang="ja-JP" dirty="0" err="1"/>
              <a:t>forcedroid</a:t>
            </a:r>
            <a:r>
              <a:rPr lang="en-US" altLang="ja-JP" dirty="0"/>
              <a:t>: </a:t>
            </a:r>
            <a:r>
              <a:rPr lang="en-US" altLang="ja-JP" dirty="0">
                <a:hlinkClick r:id="rId8"/>
              </a:rPr>
              <a:t>https://www.npmjs.com/package/forcedroid</a:t>
            </a:r>
            <a:endParaRPr lang="en-US" altLang="ja-JP" dirty="0"/>
          </a:p>
          <a:p>
            <a:r>
              <a:rPr lang="en-US" altLang="ja-JP" dirty="0"/>
              <a:t>Cordova Plugin Registry: </a:t>
            </a:r>
            <a:r>
              <a:rPr lang="en-US" altLang="ja-JP" dirty="0">
                <a:hlinkClick r:id="rId9"/>
              </a:rPr>
              <a:t>http://plugins.cordova.io</a:t>
            </a:r>
            <a:r>
              <a:rPr lang="en-US" altLang="ja-JP" dirty="0" smtClean="0">
                <a:hlinkClick r:id="rId9"/>
              </a:rPr>
              <a:t>/</a:t>
            </a:r>
            <a:endParaRPr lang="en-US" altLang="ja-JP" dirty="0"/>
          </a:p>
          <a:p>
            <a:endParaRPr lang="en-US" altLang="ja-JP" dirty="0"/>
          </a:p>
        </p:txBody>
      </p:sp>
    </p:spTree>
    <p:extLst>
      <p:ext uri="{BB962C8B-B14F-4D97-AF65-F5344CB8AC3E}">
        <p14:creationId xmlns:p14="http://schemas.microsoft.com/office/powerpoint/2010/main" val="21049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9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Michael Welburn</a:t>
            </a:r>
            <a:endParaRPr lang="en-US" dirty="0"/>
          </a:p>
        </p:txBody>
      </p:sp>
      <p:sp>
        <p:nvSpPr>
          <p:cNvPr id="7" name="Subtitle 6"/>
          <p:cNvSpPr>
            <a:spLocks noGrp="1"/>
          </p:cNvSpPr>
          <p:nvPr>
            <p:ph type="subTitle" idx="1"/>
          </p:nvPr>
        </p:nvSpPr>
        <p:spPr/>
        <p:txBody>
          <a:bodyPr/>
          <a:lstStyle/>
          <a:p>
            <a:r>
              <a:rPr lang="en-US" smtClean="0"/>
              <a:t>Senior Technical </a:t>
            </a:r>
            <a:r>
              <a:rPr lang="en-US" dirty="0" smtClean="0"/>
              <a:t>Architect, 7Summits</a:t>
            </a:r>
            <a:endParaRPr lang="en-US" dirty="0"/>
          </a:p>
        </p:txBody>
      </p:sp>
      <p:pic>
        <p:nvPicPr>
          <p:cNvPr id="2" name="Picture 1" descr="profilecirc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553" y="935790"/>
            <a:ext cx="2315999" cy="2483184"/>
          </a:xfrm>
          <a:prstGeom prst="rect">
            <a:avLst/>
          </a:prstGeom>
        </p:spPr>
      </p:pic>
      <p:pic>
        <p:nvPicPr>
          <p:cNvPr id="3" name="Picture 2" descr="7summits-logo-bl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023" y="1604211"/>
            <a:ext cx="2316841" cy="1149684"/>
          </a:xfrm>
          <a:prstGeom prst="rect">
            <a:avLst/>
          </a:prstGeom>
        </p:spPr>
      </p:pic>
      <p:pic>
        <p:nvPicPr>
          <p:cNvPr id="4" name="Picture 3" descr="cert_dev_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264" y="5029200"/>
            <a:ext cx="2076829" cy="1828800"/>
          </a:xfrm>
          <a:prstGeom prst="rect">
            <a:avLst/>
          </a:prstGeom>
        </p:spPr>
      </p:pic>
      <p:pic>
        <p:nvPicPr>
          <p:cNvPr id="5" name="Picture 4" descr="cert_adv_dev_rg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562" y="5029200"/>
            <a:ext cx="2076829" cy="1828800"/>
          </a:xfrm>
          <a:prstGeom prst="rect">
            <a:avLst/>
          </a:prstGeom>
        </p:spPr>
      </p:pic>
      <p:pic>
        <p:nvPicPr>
          <p:cNvPr id="8" name="Picture 7" descr="cert_admin_rg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6735" y="5029200"/>
            <a:ext cx="2076829" cy="1828800"/>
          </a:xfrm>
          <a:prstGeom prst="rect">
            <a:avLst/>
          </a:prstGeom>
        </p:spPr>
      </p:pic>
      <p:pic>
        <p:nvPicPr>
          <p:cNvPr id="9" name="Picture 8" descr="cert_admin_adv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0428" y="5029200"/>
            <a:ext cx="2076829" cy="1828800"/>
          </a:xfrm>
          <a:prstGeom prst="rect">
            <a:avLst/>
          </a:prstGeom>
        </p:spPr>
      </p:pic>
      <p:pic>
        <p:nvPicPr>
          <p:cNvPr id="10" name="Picture 9" descr="cert_ccsales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5437" y="5029200"/>
            <a:ext cx="2076829" cy="1828800"/>
          </a:xfrm>
          <a:prstGeom prst="rect">
            <a:avLst/>
          </a:prstGeom>
        </p:spPr>
      </p:pic>
      <p:pic>
        <p:nvPicPr>
          <p:cNvPr id="11" name="Picture 10" descr="cert_ccservice_rgb.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1996" y="5029200"/>
            <a:ext cx="2076829" cy="1828800"/>
          </a:xfrm>
          <a:prstGeom prst="rect">
            <a:avLst/>
          </a:prstGeom>
        </p:spPr>
      </p:pic>
    </p:spTree>
    <p:extLst>
      <p:ext uri="{BB962C8B-B14F-4D97-AF65-F5344CB8AC3E}">
        <p14:creationId xmlns:p14="http://schemas.microsoft.com/office/powerpoint/2010/main" val="215966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r>
              <a:rPr lang="en-US" altLang="ja-JP" dirty="0"/>
              <a:t>Cannot brand app; Customer must download Salesforce1 app</a:t>
            </a:r>
          </a:p>
          <a:p>
            <a:r>
              <a:rPr lang="en-US" altLang="ja-JP" dirty="0"/>
              <a:t>Interface is tied to Salesforce1 platform</a:t>
            </a:r>
          </a:p>
          <a:p>
            <a:r>
              <a:rPr lang="en-US" dirty="0" smtClean="0"/>
              <a:t>Requires custom community URL to be configured for each user’s device</a:t>
            </a:r>
          </a:p>
        </p:txBody>
      </p:sp>
      <p:sp>
        <p:nvSpPr>
          <p:cNvPr id="15" name="Content Placeholder 14"/>
          <p:cNvSpPr>
            <a:spLocks noGrp="1"/>
          </p:cNvSpPr>
          <p:nvPr>
            <p:ph sz="half" idx="2"/>
          </p:nvPr>
        </p:nvSpPr>
        <p:spPr/>
        <p:txBody>
          <a:bodyPr/>
          <a:lstStyle/>
          <a:p>
            <a:r>
              <a:rPr lang="en-US" dirty="0" smtClean="0"/>
              <a:t>Not downloadable from app store</a:t>
            </a:r>
          </a:p>
          <a:p>
            <a:r>
              <a:rPr lang="en-US" dirty="0" smtClean="0"/>
              <a:t>Allows custom branding</a:t>
            </a:r>
          </a:p>
          <a:p>
            <a:r>
              <a:rPr lang="en-US" dirty="0" smtClean="0"/>
              <a:t>One codebase; Takes advantage of site built with responsive / mobile in mind</a:t>
            </a:r>
          </a:p>
        </p:txBody>
      </p:sp>
      <p:sp>
        <p:nvSpPr>
          <p:cNvPr id="16" name="Content Placeholder 15"/>
          <p:cNvSpPr>
            <a:spLocks noGrp="1"/>
          </p:cNvSpPr>
          <p:nvPr>
            <p:ph sz="half" idx="17"/>
          </p:nvPr>
        </p:nvSpPr>
        <p:spPr/>
        <p:txBody>
          <a:bodyPr/>
          <a:lstStyle/>
          <a:p>
            <a:r>
              <a:rPr lang="en-US" dirty="0" smtClean="0"/>
              <a:t>Downloadable from app store</a:t>
            </a:r>
          </a:p>
          <a:p>
            <a:r>
              <a:rPr lang="en-US" dirty="0" smtClean="0"/>
              <a:t>Allows custom branding</a:t>
            </a:r>
          </a:p>
          <a:p>
            <a:r>
              <a:rPr lang="en-US" dirty="0" smtClean="0"/>
              <a:t>Requires additional overhead to maintain a </a:t>
            </a:r>
            <a:r>
              <a:rPr lang="en-US" smtClean="0"/>
              <a:t>separate codebase</a:t>
            </a:r>
            <a:r>
              <a:rPr lang="en-US" dirty="0" smtClean="0"/>
              <a:t/>
            </a:r>
            <a:br>
              <a:rPr lang="en-US" dirty="0" smtClean="0"/>
            </a:br>
            <a:endParaRPr lang="en-US" dirty="0"/>
          </a:p>
        </p:txBody>
      </p:sp>
      <p:sp>
        <p:nvSpPr>
          <p:cNvPr id="17" name="Text Placeholder 16"/>
          <p:cNvSpPr>
            <a:spLocks noGrp="1"/>
          </p:cNvSpPr>
          <p:nvPr>
            <p:ph type="body" sz="quarter" idx="25"/>
          </p:nvPr>
        </p:nvSpPr>
        <p:spPr/>
        <p:txBody>
          <a:bodyPr/>
          <a:lstStyle/>
          <a:p>
            <a:pPr>
              <a:lnSpc>
                <a:spcPct val="95000"/>
              </a:lnSpc>
            </a:pPr>
            <a:r>
              <a:rPr lang="en-US" dirty="0" smtClean="0"/>
              <a:t>Salesforce1</a:t>
            </a:r>
            <a:endParaRPr lang="en-US" dirty="0"/>
          </a:p>
        </p:txBody>
      </p:sp>
      <p:sp>
        <p:nvSpPr>
          <p:cNvPr id="18" name="Text Placeholder 17"/>
          <p:cNvSpPr>
            <a:spLocks noGrp="1"/>
          </p:cNvSpPr>
          <p:nvPr>
            <p:ph type="body" sz="quarter" idx="26"/>
          </p:nvPr>
        </p:nvSpPr>
        <p:spPr/>
        <p:txBody>
          <a:bodyPr/>
          <a:lstStyle/>
          <a:p>
            <a:pPr>
              <a:lnSpc>
                <a:spcPct val="95000"/>
              </a:lnSpc>
            </a:pPr>
            <a:r>
              <a:rPr lang="en-US" dirty="0" smtClean="0"/>
              <a:t>Responsive Website</a:t>
            </a:r>
            <a:endParaRPr lang="en-US" dirty="0"/>
          </a:p>
        </p:txBody>
      </p:sp>
      <p:sp>
        <p:nvSpPr>
          <p:cNvPr id="19" name="Text Placeholder 18"/>
          <p:cNvSpPr>
            <a:spLocks noGrp="1"/>
          </p:cNvSpPr>
          <p:nvPr>
            <p:ph type="body" sz="quarter" idx="27"/>
          </p:nvPr>
        </p:nvSpPr>
        <p:spPr/>
        <p:txBody>
          <a:bodyPr/>
          <a:lstStyle/>
          <a:p>
            <a:pPr>
              <a:lnSpc>
                <a:spcPct val="95000"/>
              </a:lnSpc>
            </a:pPr>
            <a:r>
              <a:rPr lang="en-US" dirty="0" smtClean="0"/>
              <a:t>Native (Mobile) Application</a:t>
            </a:r>
            <a:endParaRPr lang="en-US" dirty="0"/>
          </a:p>
        </p:txBody>
      </p:sp>
      <p:sp>
        <p:nvSpPr>
          <p:cNvPr id="32" name="Text Placeholder 31"/>
          <p:cNvSpPr>
            <a:spLocks noGrp="1"/>
          </p:cNvSpPr>
          <p:nvPr>
            <p:ph type="body" sz="quarter" idx="28"/>
          </p:nvPr>
        </p:nvSpPr>
        <p:spPr>
          <a:xfrm>
            <a:off x="8080049" y="5660496"/>
            <a:ext cx="3770416" cy="246221"/>
          </a:xfrm>
        </p:spPr>
        <p:txBody>
          <a:bodyPr/>
          <a:lstStyle/>
          <a:p>
            <a:r>
              <a:rPr lang="en-US" altLang="ja-JP" dirty="0"/>
              <a:t>Ideal for </a:t>
            </a:r>
            <a:r>
              <a:rPr lang="en-US" altLang="ja-JP" dirty="0" smtClean="0"/>
              <a:t>Partner / Customer </a:t>
            </a:r>
            <a:r>
              <a:rPr lang="en-US" altLang="ja-JP" dirty="0"/>
              <a:t>Community</a:t>
            </a:r>
          </a:p>
        </p:txBody>
      </p:sp>
      <p:sp>
        <p:nvSpPr>
          <p:cNvPr id="33" name="Text Placeholder 32"/>
          <p:cNvSpPr>
            <a:spLocks noGrp="1"/>
          </p:cNvSpPr>
          <p:nvPr>
            <p:ph type="body" sz="quarter" idx="32"/>
          </p:nvPr>
        </p:nvSpPr>
        <p:spPr>
          <a:xfrm>
            <a:off x="338328" y="5660496"/>
            <a:ext cx="3730752" cy="246221"/>
          </a:xfrm>
        </p:spPr>
        <p:txBody>
          <a:bodyPr/>
          <a:lstStyle/>
          <a:p>
            <a:r>
              <a:rPr lang="en-US" dirty="0" smtClean="0"/>
              <a:t>Ideal for Employee Community</a:t>
            </a:r>
            <a:endParaRPr lang="en-US" dirty="0"/>
          </a:p>
        </p:txBody>
      </p:sp>
      <p:sp>
        <p:nvSpPr>
          <p:cNvPr id="34" name="Text Placeholder 33"/>
          <p:cNvSpPr>
            <a:spLocks noGrp="1"/>
          </p:cNvSpPr>
          <p:nvPr>
            <p:ph type="body" sz="quarter" idx="33"/>
          </p:nvPr>
        </p:nvSpPr>
        <p:spPr>
          <a:xfrm>
            <a:off x="4221870" y="5660496"/>
            <a:ext cx="3730752" cy="246221"/>
          </a:xfrm>
        </p:spPr>
        <p:txBody>
          <a:bodyPr/>
          <a:lstStyle/>
          <a:p>
            <a:r>
              <a:rPr lang="en-US" dirty="0" smtClean="0"/>
              <a:t>Ideal for Partner / Customer Community</a:t>
            </a:r>
            <a:endParaRPr lang="en-US" dirty="0"/>
          </a:p>
        </p:txBody>
      </p:sp>
      <p:sp>
        <p:nvSpPr>
          <p:cNvPr id="2" name="Title 1"/>
          <p:cNvSpPr>
            <a:spLocks noGrp="1"/>
          </p:cNvSpPr>
          <p:nvPr>
            <p:ph type="title"/>
          </p:nvPr>
        </p:nvSpPr>
        <p:spPr/>
        <p:txBody>
          <a:bodyPr/>
          <a:lstStyle/>
          <a:p>
            <a:r>
              <a:rPr lang="en-US" dirty="0" smtClean="0"/>
              <a:t>Communities &amp; Mobile Options</a:t>
            </a:r>
            <a:endParaRPr lang="en-US" dirty="0"/>
          </a:p>
        </p:txBody>
      </p:sp>
      <p:sp>
        <p:nvSpPr>
          <p:cNvPr id="23" name="Text Placeholder 22"/>
          <p:cNvSpPr>
            <a:spLocks noGrp="1"/>
          </p:cNvSpPr>
          <p:nvPr>
            <p:ph type="body" sz="quarter" idx="16"/>
          </p:nvPr>
        </p:nvSpPr>
        <p:spPr>
          <a:xfrm>
            <a:off x="338328" y="1021080"/>
            <a:ext cx="11484864" cy="369332"/>
          </a:xfrm>
        </p:spPr>
        <p:txBody>
          <a:bodyPr/>
          <a:lstStyle/>
          <a:p>
            <a:endParaRPr lang="en-US" dirty="0"/>
          </a:p>
        </p:txBody>
      </p:sp>
    </p:spTree>
    <p:extLst>
      <p:ext uri="{BB962C8B-B14F-4D97-AF65-F5344CB8AC3E}">
        <p14:creationId xmlns:p14="http://schemas.microsoft.com/office/powerpoint/2010/main" val="24970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Mobile Architecture Options</a:t>
            </a:r>
            <a:endParaRPr kumimoji="1" lang="ja-JP" altLang="en-US" dirty="0"/>
          </a:p>
        </p:txBody>
      </p:sp>
      <p:pic>
        <p:nvPicPr>
          <p:cNvPr id="4" name="Picture 3" descr="Mobile App Tech Stack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297" y="1025514"/>
            <a:ext cx="7245784" cy="4951605"/>
          </a:xfrm>
          <a:prstGeom prst="rect">
            <a:avLst/>
          </a:prstGeom>
        </p:spPr>
      </p:pic>
    </p:spTree>
    <p:extLst>
      <p:ext uri="{BB962C8B-B14F-4D97-AF65-F5344CB8AC3E}">
        <p14:creationId xmlns:p14="http://schemas.microsoft.com/office/powerpoint/2010/main" val="343658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Salesforce</a:t>
            </a:r>
            <a:r>
              <a:rPr lang="en-US" dirty="0" smtClean="0"/>
              <a:t> Mobile SDK</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dirty="0" smtClean="0"/>
              <a:t>Expedite mobile application development by providing authentication, record syncing, etc.</a:t>
            </a:r>
          </a:p>
          <a:p>
            <a:pPr>
              <a:buNone/>
            </a:pPr>
            <a:r>
              <a:rPr lang="en-US" dirty="0" smtClean="0"/>
              <a:t>Allows 3 options:</a:t>
            </a:r>
          </a:p>
          <a:p>
            <a:pPr marL="342900" indent="-342900"/>
            <a:r>
              <a:rPr lang="en-US" dirty="0" smtClean="0"/>
              <a:t>Native – completely custom implementation in native </a:t>
            </a:r>
            <a:r>
              <a:rPr lang="en-US" dirty="0" err="1" smtClean="0"/>
              <a:t>iOS</a:t>
            </a:r>
            <a:r>
              <a:rPr lang="en-US" dirty="0"/>
              <a:t> </a:t>
            </a:r>
            <a:r>
              <a:rPr lang="en-US" dirty="0" smtClean="0"/>
              <a:t>or Android code</a:t>
            </a:r>
          </a:p>
          <a:p>
            <a:pPr marL="342900" indent="-342900"/>
            <a:r>
              <a:rPr lang="en-US" dirty="0" smtClean="0"/>
              <a:t>Hybrid Local – completely custom implementation in HTML &amp; </a:t>
            </a:r>
            <a:r>
              <a:rPr lang="en-US" dirty="0" err="1" smtClean="0"/>
              <a:t>Javascript</a:t>
            </a:r>
            <a:endParaRPr lang="en-US" dirty="0" smtClean="0"/>
          </a:p>
          <a:p>
            <a:pPr marL="342900" indent="-342900"/>
            <a:r>
              <a:rPr lang="en-US" b="1" dirty="0" smtClean="0"/>
              <a:t>Hybrid Remote – container of your existing responsive </a:t>
            </a:r>
            <a:r>
              <a:rPr lang="en-US" b="1" dirty="0" err="1" smtClean="0"/>
              <a:t>Visualforce</a:t>
            </a:r>
            <a:r>
              <a:rPr lang="en-US" b="1" dirty="0" smtClean="0"/>
              <a:t>-based website</a:t>
            </a:r>
          </a:p>
        </p:txBody>
      </p:sp>
    </p:spTree>
    <p:extLst>
      <p:ext uri="{BB962C8B-B14F-4D97-AF65-F5344CB8AC3E}">
        <p14:creationId xmlns:p14="http://schemas.microsoft.com/office/powerpoint/2010/main" val="215265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Setup Requirements</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For </a:t>
            </a:r>
            <a:r>
              <a:rPr lang="en-US" dirty="0" err="1" smtClean="0"/>
              <a:t>iOS</a:t>
            </a:r>
            <a:r>
              <a:rPr lang="en-US" dirty="0" smtClean="0"/>
              <a:t>:</a:t>
            </a:r>
          </a:p>
          <a:p>
            <a:pPr marL="342900" indent="-342900"/>
            <a:r>
              <a:rPr lang="en-US" dirty="0" smtClean="0"/>
              <a:t>Mac Computer with </a:t>
            </a:r>
            <a:r>
              <a:rPr lang="en-US" dirty="0" err="1" smtClean="0"/>
              <a:t>Xcode</a:t>
            </a:r>
            <a:endParaRPr lang="en-US" dirty="0" smtClean="0"/>
          </a:p>
          <a:p>
            <a:pPr marL="342900" indent="-342900"/>
            <a:endParaRPr lang="en-US" dirty="0"/>
          </a:p>
          <a:p>
            <a:pPr>
              <a:buNone/>
            </a:pPr>
            <a:r>
              <a:rPr lang="en-US" dirty="0" smtClean="0"/>
              <a:t>For Android:</a:t>
            </a:r>
          </a:p>
          <a:p>
            <a:pPr marL="342900" indent="-342900"/>
            <a:r>
              <a:rPr lang="en-US" dirty="0" smtClean="0"/>
              <a:t>Eclipse or Android Studio</a:t>
            </a:r>
          </a:p>
          <a:p>
            <a:pPr marL="342900" indent="-342900"/>
            <a:r>
              <a:rPr lang="en-US" dirty="0" smtClean="0"/>
              <a:t>Android SDK Tools</a:t>
            </a:r>
          </a:p>
          <a:p>
            <a:pPr marL="342900" indent="-342900"/>
            <a:r>
              <a:rPr lang="en-US" dirty="0" smtClean="0"/>
              <a:t>Android Emulator</a:t>
            </a:r>
          </a:p>
          <a:p>
            <a:pPr marL="342900" indent="-342900"/>
            <a:endParaRPr lang="en-US" dirty="0"/>
          </a:p>
          <a:p>
            <a:pPr>
              <a:buNone/>
            </a:pPr>
            <a:r>
              <a:rPr lang="en-US" dirty="0" smtClean="0"/>
              <a:t>For guided installation:</a:t>
            </a:r>
          </a:p>
          <a:p>
            <a:pPr marL="342900" indent="-342900"/>
            <a:r>
              <a:rPr lang="en-US" dirty="0" err="1" smtClean="0"/>
              <a:t>Node.js</a:t>
            </a:r>
            <a:r>
              <a:rPr lang="en-US" dirty="0" smtClean="0"/>
              <a:t> &amp; Node Package Manager (</a:t>
            </a:r>
            <a:r>
              <a:rPr lang="en-US" dirty="0" err="1" smtClean="0"/>
              <a:t>npm</a:t>
            </a:r>
            <a:r>
              <a:rPr lang="en-US" dirty="0" smtClean="0"/>
              <a:t>)</a:t>
            </a:r>
            <a:endParaRPr lang="en-US" dirty="0"/>
          </a:p>
        </p:txBody>
      </p:sp>
    </p:spTree>
    <p:extLst>
      <p:ext uri="{BB962C8B-B14F-4D97-AF65-F5344CB8AC3E}">
        <p14:creationId xmlns:p14="http://schemas.microsoft.com/office/powerpoint/2010/main" val="31109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Mobile SDK Demo</a:t>
            </a:r>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pic>
        <p:nvPicPr>
          <p:cNvPr id="3" name="Picture 2" descr="Screen Shot 2015-09-14 at 9.04.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139" y="858504"/>
            <a:ext cx="3541975" cy="5825712"/>
          </a:xfrm>
          <a:prstGeom prst="rect">
            <a:avLst/>
          </a:prstGeom>
        </p:spPr>
      </p:pic>
      <p:pic>
        <p:nvPicPr>
          <p:cNvPr id="8" name="Picture 7" descr="Screen Shot 2015-09-14 at 9.1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94" y="855584"/>
            <a:ext cx="3543750" cy="5828632"/>
          </a:xfrm>
          <a:prstGeom prst="rect">
            <a:avLst/>
          </a:prstGeom>
        </p:spPr>
      </p:pic>
      <p:pic>
        <p:nvPicPr>
          <p:cNvPr id="10" name="Picture 9" descr="Screen Shot 2015-09-14 at 9.19.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7234" y="855584"/>
            <a:ext cx="3543750" cy="5828632"/>
          </a:xfrm>
          <a:prstGeom prst="rect">
            <a:avLst/>
          </a:prstGeom>
        </p:spPr>
      </p:pic>
    </p:spTree>
    <p:extLst>
      <p:ext uri="{BB962C8B-B14F-4D97-AF65-F5344CB8AC3E}">
        <p14:creationId xmlns:p14="http://schemas.microsoft.com/office/powerpoint/2010/main" val="31109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Files to Modify</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smtClean="0"/>
              <a:t>Salesforce</a:t>
            </a:r>
            <a:r>
              <a:rPr lang="en-US" dirty="0" smtClean="0"/>
              <a:t> modifications:</a:t>
            </a:r>
          </a:p>
          <a:p>
            <a:pPr marL="342900" indent="-342900"/>
            <a:r>
              <a:rPr lang="en-US" dirty="0" smtClean="0"/>
              <a:t>Connected app – used during the authentication process</a:t>
            </a:r>
          </a:p>
          <a:p>
            <a:pPr marL="342900" indent="-342900"/>
            <a:r>
              <a:rPr lang="en-US" dirty="0" smtClean="0"/>
              <a:t>API Enabled – profile or permission set</a:t>
            </a:r>
          </a:p>
          <a:p>
            <a:pPr marL="342900" indent="-342900"/>
            <a:r>
              <a:rPr lang="en-US" dirty="0" smtClean="0"/>
              <a:t>Community Members – add profile or permission set of users to Community</a:t>
            </a:r>
          </a:p>
          <a:p>
            <a:r>
              <a:rPr lang="en-US" dirty="0" smtClean="0"/>
              <a:t>Mobile application files to modify:</a:t>
            </a:r>
          </a:p>
          <a:p>
            <a:pPr marL="342900" indent="-342900"/>
            <a:r>
              <a:rPr lang="en-US" dirty="0" smtClean="0"/>
              <a:t>[</a:t>
            </a:r>
            <a:r>
              <a:rPr lang="en-US" dirty="0" err="1" smtClean="0"/>
              <a:t>appname</a:t>
            </a:r>
            <a:r>
              <a:rPr lang="en-US" dirty="0" smtClean="0"/>
              <a:t>].</a:t>
            </a:r>
            <a:r>
              <a:rPr lang="en-US" dirty="0" err="1" smtClean="0"/>
              <a:t>plist</a:t>
            </a:r>
            <a:r>
              <a:rPr lang="en-US" dirty="0" smtClean="0"/>
              <a:t> </a:t>
            </a:r>
            <a:r>
              <a:rPr lang="en-US" altLang="ja-JP" dirty="0" smtClean="0"/>
              <a:t>– </a:t>
            </a:r>
            <a:r>
              <a:rPr lang="en-US" altLang="ja-JP" dirty="0"/>
              <a:t>denotes the community URL you are authenticating against </a:t>
            </a:r>
            <a:r>
              <a:rPr lang="en-US" altLang="ja-JP" dirty="0" smtClean="0"/>
              <a:t>(</a:t>
            </a:r>
            <a:r>
              <a:rPr lang="en-US" altLang="ja-JP" dirty="0" err="1" smtClean="0"/>
              <a:t>iOS</a:t>
            </a:r>
            <a:r>
              <a:rPr lang="en-US" altLang="ja-JP" dirty="0" smtClean="0"/>
              <a:t>)</a:t>
            </a:r>
            <a:endParaRPr lang="en-US" dirty="0" smtClean="0"/>
          </a:p>
          <a:p>
            <a:pPr marL="342900" indent="-342900"/>
            <a:r>
              <a:rPr lang="en-US" dirty="0" err="1" smtClean="0"/>
              <a:t>servers.xml</a:t>
            </a:r>
            <a:r>
              <a:rPr lang="en-US" dirty="0" smtClean="0"/>
              <a:t> – denotes the community URL you are authenticating against (Android)</a:t>
            </a:r>
          </a:p>
          <a:p>
            <a:pPr marL="342900" indent="-342900"/>
            <a:r>
              <a:rPr lang="en-US" dirty="0" err="1" smtClean="0"/>
              <a:t>bootconfig.json</a:t>
            </a:r>
            <a:r>
              <a:rPr lang="en-US" dirty="0" smtClean="0"/>
              <a:t> – basic configuration of your application starting behavior and connected app</a:t>
            </a:r>
          </a:p>
          <a:p>
            <a:pPr marL="342900" indent="-342900"/>
            <a:r>
              <a:rPr lang="en-US" dirty="0" err="1" smtClean="0"/>
              <a:t>config.xml</a:t>
            </a:r>
            <a:r>
              <a:rPr lang="en-US" dirty="0" smtClean="0"/>
              <a:t> – configuration of plugins, application security, etc.</a:t>
            </a:r>
            <a:endParaRPr lang="en-US" dirty="0"/>
          </a:p>
        </p:txBody>
      </p:sp>
    </p:spTree>
    <p:extLst>
      <p:ext uri="{BB962C8B-B14F-4D97-AF65-F5344CB8AC3E}">
        <p14:creationId xmlns:p14="http://schemas.microsoft.com/office/powerpoint/2010/main" val="122614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Cordova</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Cordova plugins will enhance the experience without requiring additional code, and can be searched at the Cordova Plugin Registry (</a:t>
            </a:r>
            <a:r>
              <a:rPr lang="en-US" dirty="0" smtClean="0">
                <a:hlinkClick r:id="rId3"/>
              </a:rPr>
              <a:t>http://plugins.cordova.io</a:t>
            </a:r>
            <a:r>
              <a:rPr lang="en-US" dirty="0" smtClean="0"/>
              <a:t>)</a:t>
            </a:r>
          </a:p>
          <a:p>
            <a:r>
              <a:rPr lang="en-US" dirty="0" smtClean="0"/>
              <a:t>Recommended plugins:</a:t>
            </a:r>
          </a:p>
          <a:p>
            <a:pPr marL="342900" indent="-342900"/>
            <a:r>
              <a:rPr lang="en-US" altLang="ja-JP" dirty="0" err="1"/>
              <a:t>StatusBar</a:t>
            </a:r>
            <a:r>
              <a:rPr lang="en-US" altLang="ja-JP" dirty="0"/>
              <a:t> (</a:t>
            </a:r>
            <a:r>
              <a:rPr lang="en-US" altLang="ja-JP" dirty="0">
                <a:hlinkClick r:id="rId4"/>
              </a:rPr>
              <a:t>http://plugins.cordova.io/#/package/org.apache.cordova.statusbar</a:t>
            </a:r>
            <a:r>
              <a:rPr lang="en-US" altLang="ja-JP" dirty="0" smtClean="0"/>
              <a:t>)</a:t>
            </a:r>
            <a:endParaRPr lang="en-US" dirty="0" smtClean="0"/>
          </a:p>
          <a:p>
            <a:pPr marL="342900" indent="-342900"/>
            <a:r>
              <a:rPr lang="en-US" dirty="0" err="1" smtClean="0"/>
              <a:t>InAppBrowser</a:t>
            </a:r>
            <a:r>
              <a:rPr lang="en-US" dirty="0" smtClean="0"/>
              <a:t> (</a:t>
            </a:r>
            <a:r>
              <a:rPr lang="en-US" dirty="0" smtClean="0">
                <a:hlinkClick r:id="rId5"/>
              </a:rPr>
              <a:t>http://plugins.cordova.io/#/package/org.apache.cordova.inappbrowser</a:t>
            </a:r>
            <a:r>
              <a:rPr lang="en-US" dirty="0" smtClean="0"/>
              <a:t>)</a:t>
            </a:r>
          </a:p>
          <a:p>
            <a:pPr marL="342900" indent="-342900"/>
            <a:r>
              <a:rPr lang="en-US" dirty="0"/>
              <a:t>Calendar (</a:t>
            </a:r>
            <a:r>
              <a:rPr lang="en-US" dirty="0">
                <a:hlinkClick r:id="rId5"/>
              </a:rPr>
              <a:t>http://plugins.cordova.io/#/package/nl.x-</a:t>
            </a:r>
            <a:r>
              <a:rPr lang="en-US" dirty="0" smtClean="0">
                <a:hlinkClick r:id="rId5"/>
              </a:rPr>
              <a:t>services.plugins.calendar</a:t>
            </a:r>
            <a:r>
              <a:rPr lang="en-US" dirty="0" smtClean="0"/>
              <a:t>)</a:t>
            </a:r>
          </a:p>
          <a:p>
            <a:pPr marL="342900" indent="-342900"/>
            <a:endParaRPr lang="en-US" dirty="0"/>
          </a:p>
          <a:p>
            <a:pPr>
              <a:buNone/>
            </a:pPr>
            <a:endParaRPr lang="en-US" dirty="0" smtClean="0"/>
          </a:p>
          <a:p>
            <a:endParaRPr lang="en-US" dirty="0"/>
          </a:p>
        </p:txBody>
      </p:sp>
    </p:spTree>
    <p:extLst>
      <p:ext uri="{BB962C8B-B14F-4D97-AF65-F5344CB8AC3E}">
        <p14:creationId xmlns:p14="http://schemas.microsoft.com/office/powerpoint/2010/main" val="169470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2014 Interi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solidFill>
            <a:latin typeface="Salesforce Sans"/>
            <a:cs typeface="Salesforce Sans"/>
          </a:defRPr>
        </a:defPPr>
      </a:lstStyle>
    </a:txDef>
  </a:objectDefaults>
  <a:extraClrSchemeLst/>
</a:theme>
</file>

<file path=ppt/theme/theme2.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Salesforce_Template_2014_16x9</Template>
  <TotalTime>30759</TotalTime>
  <Words>1972</Words>
  <Application>Microsoft Macintosh PowerPoint</Application>
  <PresentationFormat>Custom</PresentationFormat>
  <Paragraphs>228</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Salesforce 2015 - 16x9 in Salesforce Sans Font</vt:lpstr>
      <vt:lpstr>Quickly Build a Native Mobile App for Your Community Using Salesforce Mobile SDK</vt:lpstr>
      <vt:lpstr>Michael Welburn</vt:lpstr>
      <vt:lpstr>Communities &amp; Mobile Options</vt:lpstr>
      <vt:lpstr>Mobile Architecture Options</vt:lpstr>
      <vt:lpstr>Salesforce Mobile SDK</vt:lpstr>
      <vt:lpstr>Basic Setup Requirements</vt:lpstr>
      <vt:lpstr>Mobile SDK Demo</vt:lpstr>
      <vt:lpstr>Files to Modify</vt:lpstr>
      <vt:lpstr>Cordova</vt:lpstr>
      <vt:lpstr>Cordova Plugin Demo</vt:lpstr>
      <vt:lpstr>Implementation Summary</vt:lpstr>
      <vt:lpstr>Reference Links</vt:lpstr>
      <vt:lpstr>PowerPoint Presentation</vt:lpstr>
    </vt:vector>
  </TitlesOfParts>
  <Company>Carol Hausmann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dc:title>
  <dc:creator>Salesforce</dc:creator>
  <cp:lastModifiedBy>Michael Welburn</cp:lastModifiedBy>
  <cp:revision>943</cp:revision>
  <cp:lastPrinted>2014-09-29T18:29:00Z</cp:lastPrinted>
  <dcterms:created xsi:type="dcterms:W3CDTF">2014-09-29T18:28:17Z</dcterms:created>
  <dcterms:modified xsi:type="dcterms:W3CDTF">2015-09-16T05:45:18Z</dcterms:modified>
</cp:coreProperties>
</file>