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0" r:id="rId2"/>
  </p:sldMasterIdLst>
  <p:notesMasterIdLst>
    <p:notesMasterId r:id="rId19"/>
  </p:notesMasterIdLst>
  <p:sldIdLst>
    <p:sldId id="530" r:id="rId3"/>
    <p:sldId id="531" r:id="rId4"/>
    <p:sldId id="536" r:id="rId5"/>
    <p:sldId id="532" r:id="rId6"/>
    <p:sldId id="537" r:id="rId7"/>
    <p:sldId id="539" r:id="rId8"/>
    <p:sldId id="540" r:id="rId9"/>
    <p:sldId id="541" r:id="rId10"/>
    <p:sldId id="542" r:id="rId11"/>
    <p:sldId id="543" r:id="rId12"/>
    <p:sldId id="538" r:id="rId13"/>
    <p:sldId id="545" r:id="rId14"/>
    <p:sldId id="544" r:id="rId15"/>
    <p:sldId id="267" r:id="rId16"/>
    <p:sldId id="528" r:id="rId17"/>
    <p:sldId id="52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ED612B-94D6-43BA-AF1D-3FB8DDFF31B7}" v="102" dt="2019-04-09T14:09:59.0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9" d="100"/>
          <a:sy n="109"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5EEEB-B5CD-48F7-A603-6086E020D51F}" type="datetimeFigureOut">
              <a:rPr lang="en-US" smtClean="0"/>
              <a:t>5/28/2019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6E2207-977A-4D4E-A888-7F95B6E1BB94}" type="slidenum">
              <a:rPr lang="en-US" smtClean="0"/>
              <a:t>‹#›</a:t>
            </a:fld>
            <a:endParaRPr lang="en-US"/>
          </a:p>
        </p:txBody>
      </p:sp>
    </p:spTree>
    <p:extLst>
      <p:ext uri="{BB962C8B-B14F-4D97-AF65-F5344CB8AC3E}">
        <p14:creationId xmlns:p14="http://schemas.microsoft.com/office/powerpoint/2010/main" val="184740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6E2207-977A-4D4E-A888-7F95B6E1BB94}" type="slidenum">
              <a:rPr lang="en-US" smtClean="0"/>
              <a:t>1</a:t>
            </a:fld>
            <a:endParaRPr lang="en-US"/>
          </a:p>
        </p:txBody>
      </p:sp>
    </p:spTree>
    <p:extLst>
      <p:ext uri="{BB962C8B-B14F-4D97-AF65-F5344CB8AC3E}">
        <p14:creationId xmlns:p14="http://schemas.microsoft.com/office/powerpoint/2010/main" val="2940395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AF0848-107D-4D37-AD14-9317AE4233C7}"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A1D9C-1A3A-4FBF-ACDC-60394D286F97}" type="slidenum">
              <a:rPr lang="en-US" smtClean="0"/>
              <a:t>‹#›</a:t>
            </a:fld>
            <a:endParaRPr lang="en-US"/>
          </a:p>
        </p:txBody>
      </p:sp>
    </p:spTree>
    <p:extLst>
      <p:ext uri="{BB962C8B-B14F-4D97-AF65-F5344CB8AC3E}">
        <p14:creationId xmlns:p14="http://schemas.microsoft.com/office/powerpoint/2010/main" val="776482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F0848-107D-4D37-AD14-9317AE4233C7}"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A1D9C-1A3A-4FBF-ACDC-60394D286F97}" type="slidenum">
              <a:rPr lang="en-US" smtClean="0"/>
              <a:t>‹#›</a:t>
            </a:fld>
            <a:endParaRPr lang="en-US"/>
          </a:p>
        </p:txBody>
      </p:sp>
    </p:spTree>
    <p:extLst>
      <p:ext uri="{BB962C8B-B14F-4D97-AF65-F5344CB8AC3E}">
        <p14:creationId xmlns:p14="http://schemas.microsoft.com/office/powerpoint/2010/main" val="859007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F0848-107D-4D37-AD14-9317AE4233C7}"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A1D9C-1A3A-4FBF-ACDC-60394D286F97}" type="slidenum">
              <a:rPr lang="en-US" smtClean="0"/>
              <a:t>‹#›</a:t>
            </a:fld>
            <a:endParaRPr lang="en-US"/>
          </a:p>
        </p:txBody>
      </p:sp>
    </p:spTree>
    <p:extLst>
      <p:ext uri="{BB962C8B-B14F-4D97-AF65-F5344CB8AC3E}">
        <p14:creationId xmlns:p14="http://schemas.microsoft.com/office/powerpoint/2010/main" val="1998161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9"/>
          </p:nvPr>
        </p:nvSpPr>
        <p:spPr>
          <a:xfrm>
            <a:off x="0" y="0"/>
            <a:ext cx="12192000" cy="6858000"/>
          </a:xfrm>
          <a:prstGeom prst="rect">
            <a:avLst/>
          </a:prstGeom>
        </p:spPr>
        <p:txBody>
          <a:bodyPr vert="horz" anchor="t"/>
          <a:lstStyle>
            <a:lvl1pPr marL="0" indent="0" algn="ctr">
              <a:buNone/>
              <a:defRPr baseline="0"/>
            </a:lvl1pPr>
          </a:lstStyle>
          <a:p>
            <a:endParaRPr lang="en-US" dirty="0"/>
          </a:p>
          <a:p>
            <a:r>
              <a:rPr lang="en-US" dirty="0"/>
              <a:t>Background Image</a:t>
            </a:r>
          </a:p>
        </p:txBody>
      </p:sp>
      <p:sp>
        <p:nvSpPr>
          <p:cNvPr id="6" name="Text Placeholder 4"/>
          <p:cNvSpPr>
            <a:spLocks noGrp="1"/>
          </p:cNvSpPr>
          <p:nvPr>
            <p:ph type="body" sz="quarter" idx="15" hasCustomPrompt="1"/>
          </p:nvPr>
        </p:nvSpPr>
        <p:spPr>
          <a:xfrm>
            <a:off x="842433" y="2075578"/>
            <a:ext cx="9213851" cy="618118"/>
          </a:xfrm>
          <a:prstGeom prst="rect">
            <a:avLst/>
          </a:prstGeom>
        </p:spPr>
        <p:txBody>
          <a:bodyPr>
            <a:spAutoFit/>
          </a:bodyPr>
          <a:lstStyle>
            <a:lvl1pPr marL="0" indent="0">
              <a:lnSpc>
                <a:spcPct val="80000"/>
              </a:lnSpc>
              <a:spcBef>
                <a:spcPts val="0"/>
              </a:spcBef>
              <a:buNone/>
              <a:defRPr sz="4100"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
        <p:nvSpPr>
          <p:cNvPr id="10" name="Text Placeholder 7"/>
          <p:cNvSpPr>
            <a:spLocks noGrp="1"/>
          </p:cNvSpPr>
          <p:nvPr>
            <p:ph type="body" sz="quarter" idx="16" hasCustomPrompt="1"/>
          </p:nvPr>
        </p:nvSpPr>
        <p:spPr>
          <a:xfrm>
            <a:off x="842434" y="4453468"/>
            <a:ext cx="8650817" cy="374904"/>
          </a:xfrm>
          <a:prstGeom prst="rect">
            <a:avLst/>
          </a:prstGeom>
        </p:spPr>
        <p:txBody>
          <a:bodyPr>
            <a:spAutoFit/>
          </a:bodyPr>
          <a:lstStyle>
            <a:lvl1pPr marL="0" indent="0">
              <a:lnSpc>
                <a:spcPct val="100000"/>
              </a:lnSpc>
              <a:spcBef>
                <a:spcPts val="0"/>
              </a:spcBef>
              <a:buFontTx/>
              <a:buNone/>
              <a:defRPr sz="1800">
                <a:solidFill>
                  <a:schemeClr val="bg1"/>
                </a:solidFill>
                <a:latin typeface="Arial Black"/>
                <a:cs typeface="Arial Black"/>
              </a:defRPr>
            </a:lvl1pPr>
          </a:lstStyle>
          <a:p>
            <a:pPr lvl="0"/>
            <a:r>
              <a:rPr lang="en-US" dirty="0"/>
              <a:t>CLICK TO ADD SUBTITLE</a:t>
            </a:r>
          </a:p>
        </p:txBody>
      </p:sp>
      <p:sp>
        <p:nvSpPr>
          <p:cNvPr id="11" name="Text Placeholder 11"/>
          <p:cNvSpPr>
            <a:spLocks noGrp="1"/>
          </p:cNvSpPr>
          <p:nvPr>
            <p:ph type="body" sz="quarter" idx="17" hasCustomPrompt="1"/>
          </p:nvPr>
        </p:nvSpPr>
        <p:spPr>
          <a:xfrm>
            <a:off x="842433" y="5459484"/>
            <a:ext cx="4866216" cy="373063"/>
          </a:xfrm>
          <a:prstGeom prst="rect">
            <a:avLst/>
          </a:prstGeom>
        </p:spPr>
        <p:txBody>
          <a:bodyPr>
            <a:normAutofit/>
          </a:bodyPr>
          <a:lstStyle>
            <a:lvl1pPr marL="0" indent="0">
              <a:buNone/>
              <a:defRPr sz="1800" baseline="0">
                <a:solidFill>
                  <a:schemeClr val="accent2"/>
                </a:solidFill>
              </a:defRPr>
            </a:lvl1pPr>
          </a:lstStyle>
          <a:p>
            <a:pPr lvl="0"/>
            <a:r>
              <a:rPr lang="en-US" dirty="0"/>
              <a:t>MONTH DATE, YEAR</a:t>
            </a:r>
          </a:p>
        </p:txBody>
      </p:sp>
      <p:sp>
        <p:nvSpPr>
          <p:cNvPr id="12" name="Picture Placeholder 2"/>
          <p:cNvSpPr>
            <a:spLocks noGrp="1"/>
          </p:cNvSpPr>
          <p:nvPr>
            <p:ph type="pic" sz="quarter" idx="18" hasCustomPrompt="1"/>
          </p:nvPr>
        </p:nvSpPr>
        <p:spPr>
          <a:xfrm>
            <a:off x="837173" y="504827"/>
            <a:ext cx="1658003"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690082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534845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AF0848-107D-4D37-AD14-9317AE4233C7}"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A1D9C-1A3A-4FBF-ACDC-60394D286F97}" type="slidenum">
              <a:rPr lang="en-US" smtClean="0"/>
              <a:t>‹#›</a:t>
            </a:fld>
            <a:endParaRPr lang="en-US"/>
          </a:p>
        </p:txBody>
      </p:sp>
    </p:spTree>
    <p:extLst>
      <p:ext uri="{BB962C8B-B14F-4D97-AF65-F5344CB8AC3E}">
        <p14:creationId xmlns:p14="http://schemas.microsoft.com/office/powerpoint/2010/main" val="1067401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F0848-107D-4D37-AD14-9317AE4233C7}"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A1D9C-1A3A-4FBF-ACDC-60394D286F97}" type="slidenum">
              <a:rPr lang="en-US" smtClean="0"/>
              <a:t>‹#›</a:t>
            </a:fld>
            <a:endParaRPr lang="en-US"/>
          </a:p>
        </p:txBody>
      </p:sp>
    </p:spTree>
    <p:extLst>
      <p:ext uri="{BB962C8B-B14F-4D97-AF65-F5344CB8AC3E}">
        <p14:creationId xmlns:p14="http://schemas.microsoft.com/office/powerpoint/2010/main" val="3297451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AF0848-107D-4D37-AD14-9317AE4233C7}"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A1D9C-1A3A-4FBF-ACDC-60394D286F97}" type="slidenum">
              <a:rPr lang="en-US" smtClean="0"/>
              <a:t>‹#›</a:t>
            </a:fld>
            <a:endParaRPr lang="en-US"/>
          </a:p>
        </p:txBody>
      </p:sp>
    </p:spTree>
    <p:extLst>
      <p:ext uri="{BB962C8B-B14F-4D97-AF65-F5344CB8AC3E}">
        <p14:creationId xmlns:p14="http://schemas.microsoft.com/office/powerpoint/2010/main" val="785216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AF0848-107D-4D37-AD14-9317AE4233C7}"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A1D9C-1A3A-4FBF-ACDC-60394D286F97}" type="slidenum">
              <a:rPr lang="en-US" smtClean="0"/>
              <a:t>‹#›</a:t>
            </a:fld>
            <a:endParaRPr lang="en-US"/>
          </a:p>
        </p:txBody>
      </p:sp>
    </p:spTree>
    <p:extLst>
      <p:ext uri="{BB962C8B-B14F-4D97-AF65-F5344CB8AC3E}">
        <p14:creationId xmlns:p14="http://schemas.microsoft.com/office/powerpoint/2010/main" val="3738058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AF0848-107D-4D37-AD14-9317AE4233C7}" type="datetimeFigureOut">
              <a:rPr lang="en-US" smtClean="0"/>
              <a:t>5/28/2019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BA1D9C-1A3A-4FBF-ACDC-60394D286F97}" type="slidenum">
              <a:rPr lang="en-US" smtClean="0"/>
              <a:t>‹#›</a:t>
            </a:fld>
            <a:endParaRPr lang="en-US"/>
          </a:p>
        </p:txBody>
      </p:sp>
    </p:spTree>
    <p:extLst>
      <p:ext uri="{BB962C8B-B14F-4D97-AF65-F5344CB8AC3E}">
        <p14:creationId xmlns:p14="http://schemas.microsoft.com/office/powerpoint/2010/main" val="513873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AF0848-107D-4D37-AD14-9317AE4233C7}" type="datetimeFigureOut">
              <a:rPr lang="en-US" smtClean="0"/>
              <a:t>5/28/2019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BA1D9C-1A3A-4FBF-ACDC-60394D286F97}" type="slidenum">
              <a:rPr lang="en-US" smtClean="0"/>
              <a:t>‹#›</a:t>
            </a:fld>
            <a:endParaRPr lang="en-US"/>
          </a:p>
        </p:txBody>
      </p:sp>
    </p:spTree>
    <p:extLst>
      <p:ext uri="{BB962C8B-B14F-4D97-AF65-F5344CB8AC3E}">
        <p14:creationId xmlns:p14="http://schemas.microsoft.com/office/powerpoint/2010/main" val="4042037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AF0848-107D-4D37-AD14-9317AE4233C7}" type="datetimeFigureOut">
              <a:rPr lang="en-US" smtClean="0"/>
              <a:t>5/28/2019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BA1D9C-1A3A-4FBF-ACDC-60394D286F97}" type="slidenum">
              <a:rPr lang="en-US" smtClean="0"/>
              <a:t>‹#›</a:t>
            </a:fld>
            <a:endParaRPr lang="en-US"/>
          </a:p>
        </p:txBody>
      </p:sp>
    </p:spTree>
    <p:extLst>
      <p:ext uri="{BB962C8B-B14F-4D97-AF65-F5344CB8AC3E}">
        <p14:creationId xmlns:p14="http://schemas.microsoft.com/office/powerpoint/2010/main" val="2734730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AF0848-107D-4D37-AD14-9317AE4233C7}"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A1D9C-1A3A-4FBF-ACDC-60394D286F97}" type="slidenum">
              <a:rPr lang="en-US" smtClean="0"/>
              <a:t>‹#›</a:t>
            </a:fld>
            <a:endParaRPr lang="en-US"/>
          </a:p>
        </p:txBody>
      </p:sp>
    </p:spTree>
    <p:extLst>
      <p:ext uri="{BB962C8B-B14F-4D97-AF65-F5344CB8AC3E}">
        <p14:creationId xmlns:p14="http://schemas.microsoft.com/office/powerpoint/2010/main" val="2139097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AF0848-107D-4D37-AD14-9317AE4233C7}"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A1D9C-1A3A-4FBF-ACDC-60394D286F97}" type="slidenum">
              <a:rPr lang="en-US" smtClean="0"/>
              <a:t>‹#›</a:t>
            </a:fld>
            <a:endParaRPr lang="en-US"/>
          </a:p>
        </p:txBody>
      </p:sp>
    </p:spTree>
    <p:extLst>
      <p:ext uri="{BB962C8B-B14F-4D97-AF65-F5344CB8AC3E}">
        <p14:creationId xmlns:p14="http://schemas.microsoft.com/office/powerpoint/2010/main" val="173422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AF0848-107D-4D37-AD14-9317AE4233C7}" type="datetimeFigureOut">
              <a:rPr lang="en-US" smtClean="0"/>
              <a:t>5/28/2019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BA1D9C-1A3A-4FBF-ACDC-60394D286F97}" type="slidenum">
              <a:rPr lang="en-US" smtClean="0"/>
              <a:t>‹#›</a:t>
            </a:fld>
            <a:endParaRPr lang="en-US"/>
          </a:p>
        </p:txBody>
      </p:sp>
    </p:spTree>
    <p:extLst>
      <p:ext uri="{BB962C8B-B14F-4D97-AF65-F5344CB8AC3E}">
        <p14:creationId xmlns:p14="http://schemas.microsoft.com/office/powerpoint/2010/main" val="3957346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416663"/>
      </p:ext>
    </p:extLst>
  </p:cSld>
  <p:clrMap bg1="lt1" tx1="dk1" bg2="lt2" tx2="dk2" accent1="accent1" accent2="accent2" accent3="accent3" accent4="accent4" accent5="accent5" accent6="accent6" hlink="hlink" folHlink="folHlink"/>
  <p:sldLayoutIdLst>
    <p:sldLayoutId id="2147483732" r:id="rId1"/>
    <p:sldLayoutId id="2147483740" r:id="rId2"/>
    <p:sldLayoutId id="2147483741"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maven.apache.org/"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9"/>
          </p:nvPr>
        </p:nvPicPr>
        <p:blipFill rotWithShape="1">
          <a:blip r:embed="rId4">
            <a:extLst>
              <a:ext uri="{28A0092B-C50C-407E-A947-70E740481C1C}">
                <a14:useLocalDpi xmlns:a14="http://schemas.microsoft.com/office/drawing/2010/main" val="0"/>
              </a:ext>
            </a:extLst>
          </a:blip>
          <a:srcRect r="11459"/>
          <a:stretch/>
        </p:blipFill>
        <p:spPr>
          <a:xfrm flipH="1">
            <a:off x="0" y="-1"/>
            <a:ext cx="12192000" cy="6858002"/>
          </a:xfrm>
        </p:spPr>
      </p:pic>
      <p:sp>
        <p:nvSpPr>
          <p:cNvPr id="2" name="Text Placeholder 1"/>
          <p:cNvSpPr>
            <a:spLocks noGrp="1"/>
          </p:cNvSpPr>
          <p:nvPr>
            <p:ph type="body" sz="quarter" idx="15"/>
          </p:nvPr>
        </p:nvSpPr>
        <p:spPr>
          <a:xfrm>
            <a:off x="147489" y="1708246"/>
            <a:ext cx="5010288" cy="1985159"/>
          </a:xfrm>
          <a:noFill/>
          <a:effectLst>
            <a:outerShdw blurRad="50800" dist="38100" dir="8100000" algn="tr" rotWithShape="0">
              <a:prstClr val="black">
                <a:alpha val="40000"/>
              </a:prstClr>
            </a:outerShdw>
          </a:effectLst>
        </p:spPr>
        <p:txBody>
          <a:bodyPr anchor="ctr"/>
          <a:lstStyle/>
          <a:p>
            <a:pPr algn="ctr">
              <a:lnSpc>
                <a:spcPct val="100000"/>
              </a:lnSpc>
            </a:pPr>
            <a:r>
              <a:rPr lang="en-US" dirty="0"/>
              <a:t>INTRODUCTION TO </a:t>
            </a:r>
          </a:p>
          <a:p>
            <a:pPr algn="ctr">
              <a:lnSpc>
                <a:spcPct val="100000"/>
              </a:lnSpc>
            </a:pPr>
            <a:r>
              <a:rPr lang="en-US" dirty="0"/>
              <a:t>MAVEN</a:t>
            </a:r>
          </a:p>
        </p:txBody>
      </p:sp>
      <p:sp>
        <p:nvSpPr>
          <p:cNvPr id="4" name="Text Placeholder 3"/>
          <p:cNvSpPr>
            <a:spLocks noGrp="1"/>
          </p:cNvSpPr>
          <p:nvPr>
            <p:ph type="body" sz="quarter" idx="17"/>
          </p:nvPr>
        </p:nvSpPr>
        <p:spPr>
          <a:xfrm>
            <a:off x="147489" y="6401316"/>
            <a:ext cx="4866216" cy="373063"/>
          </a:xfrm>
          <a:effectLst>
            <a:outerShdw blurRad="50800" dist="38100" dir="8100000" algn="tr" rotWithShape="0">
              <a:prstClr val="black">
                <a:alpha val="40000"/>
              </a:prstClr>
            </a:outerShdw>
          </a:effectLst>
        </p:spPr>
        <p:txBody>
          <a:bodyPr/>
          <a:lstStyle/>
          <a:p>
            <a:r>
              <a:rPr lang="en-US" dirty="0"/>
              <a:t>May 27, 2019</a:t>
            </a:r>
          </a:p>
        </p:txBody>
      </p:sp>
      <p:pic>
        <p:nvPicPr>
          <p:cNvPr id="8" name="Picture Placeholder 7" descr="logo_cover_5.png"/>
          <p:cNvPicPr>
            <a:picLocks noGrp="1" noChangeAspect="1"/>
          </p:cNvPicPr>
          <p:nvPr>
            <p:ph type="pic" sz="quarter" idx="18"/>
          </p:nvPr>
        </p:nvPicPr>
        <p:blipFill>
          <a:blip r:embed="rId5">
            <a:extLst>
              <a:ext uri="{28A0092B-C50C-407E-A947-70E740481C1C}">
                <a14:useLocalDpi xmlns:a14="http://schemas.microsoft.com/office/drawing/2010/main" val="0"/>
              </a:ext>
            </a:extLst>
          </a:blip>
          <a:srcRect t="3538" b="3538"/>
          <a:stretch>
            <a:fillRect/>
          </a:stretch>
        </p:blipFill>
        <p:spPr>
          <a:effectLst>
            <a:outerShdw blurRad="50800" dist="38100" dir="8100000" algn="tr" rotWithShape="0">
              <a:prstClr val="black">
                <a:alpha val="40000"/>
              </a:prstClr>
            </a:outerShdw>
          </a:effectLst>
        </p:spPr>
      </p:pic>
      <p:sp>
        <p:nvSpPr>
          <p:cNvPr id="10" name="Text Placeholder 1"/>
          <p:cNvSpPr>
            <a:spLocks noGrp="1"/>
          </p:cNvSpPr>
          <p:nvPr>
            <p:ph type="body" sz="quarter" idx="15"/>
          </p:nvPr>
        </p:nvSpPr>
        <p:spPr>
          <a:xfrm>
            <a:off x="7596809" y="4635467"/>
            <a:ext cx="4479235" cy="584775"/>
          </a:xfrm>
          <a:noFill/>
          <a:effectLst>
            <a:outerShdw blurRad="50800" dist="38100" dir="2700000" algn="tl" rotWithShape="0">
              <a:prstClr val="black">
                <a:alpha val="40000"/>
              </a:prstClr>
            </a:outerShdw>
          </a:effectLst>
        </p:spPr>
        <p:txBody>
          <a:bodyPr anchor="ctr"/>
          <a:lstStyle/>
          <a:p>
            <a:pPr algn="ctr">
              <a:lnSpc>
                <a:spcPct val="100000"/>
              </a:lnSpc>
            </a:pPr>
            <a:r>
              <a:rPr lang="en-US" sz="3200" dirty="0"/>
              <a:t>DURGA ADIMULAM</a:t>
            </a:r>
          </a:p>
        </p:txBody>
      </p:sp>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26838" t="21517" r="26347" b="19727"/>
          <a:stretch/>
        </p:blipFill>
        <p:spPr>
          <a:xfrm>
            <a:off x="10386390" y="91367"/>
            <a:ext cx="1689654" cy="2117035"/>
          </a:xfrm>
          <a:prstGeom prst="rect">
            <a:avLst/>
          </a:prstGeom>
          <a:ln w="50800">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84765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POM.xml</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3" name="TextBox 2">
            <a:extLst>
              <a:ext uri="{FF2B5EF4-FFF2-40B4-BE49-F238E27FC236}">
                <a16:creationId xmlns:a16="http://schemas.microsoft.com/office/drawing/2014/main" id="{2F152FEB-9119-4356-9097-895CB881001A}"/>
              </a:ext>
            </a:extLst>
          </p:cNvPr>
          <p:cNvSpPr txBox="1"/>
          <p:nvPr/>
        </p:nvSpPr>
        <p:spPr>
          <a:xfrm>
            <a:off x="309489" y="1406769"/>
            <a:ext cx="11479237" cy="3046988"/>
          </a:xfrm>
          <a:prstGeom prst="rect">
            <a:avLst/>
          </a:prstGeom>
          <a:noFill/>
        </p:spPr>
        <p:txBody>
          <a:bodyPr wrap="square" rtlCol="0">
            <a:spAutoFit/>
          </a:bodyPr>
          <a:lstStyle/>
          <a:p>
            <a:r>
              <a:rPr lang="en-US" sz="2400" b="1" dirty="0"/>
              <a:t>Minimal POM</a:t>
            </a:r>
          </a:p>
          <a:p>
            <a:r>
              <a:rPr lang="en-US" sz="2400" dirty="0"/>
              <a:t>The minimum requirement for a POM are the following:</a:t>
            </a:r>
          </a:p>
          <a:p>
            <a:pPr marL="1200150" lvl="2" indent="-285750">
              <a:buFont typeface="Arial" panose="020B0604020202020204" pitchFamily="34" charset="0"/>
              <a:buChar char="•"/>
            </a:pPr>
            <a:r>
              <a:rPr lang="en-US" sz="2400" b="1" dirty="0"/>
              <a:t>project root</a:t>
            </a:r>
          </a:p>
          <a:p>
            <a:pPr marL="1200150" lvl="2" indent="-285750">
              <a:buFont typeface="Arial" panose="020B0604020202020204" pitchFamily="34" charset="0"/>
              <a:buChar char="•"/>
            </a:pPr>
            <a:r>
              <a:rPr lang="en-US" sz="2400" b="1" dirty="0" err="1"/>
              <a:t>modelVersion</a:t>
            </a:r>
            <a:r>
              <a:rPr lang="en-US" sz="2400" dirty="0"/>
              <a:t> - should be set to 4.0.0</a:t>
            </a:r>
          </a:p>
          <a:p>
            <a:pPr marL="1200150" lvl="2" indent="-285750">
              <a:buFont typeface="Arial" panose="020B0604020202020204" pitchFamily="34" charset="0"/>
              <a:buChar char="•"/>
            </a:pPr>
            <a:r>
              <a:rPr lang="en-US" sz="2400" b="1" dirty="0" err="1"/>
              <a:t>groupId</a:t>
            </a:r>
            <a:r>
              <a:rPr lang="en-US" sz="2400" dirty="0"/>
              <a:t> - the id of the project's group.</a:t>
            </a:r>
          </a:p>
          <a:p>
            <a:pPr marL="1200150" lvl="2" indent="-285750">
              <a:buFont typeface="Arial" panose="020B0604020202020204" pitchFamily="34" charset="0"/>
              <a:buChar char="•"/>
            </a:pPr>
            <a:r>
              <a:rPr lang="en-US" sz="2400" b="1" dirty="0" err="1"/>
              <a:t>artifactId</a:t>
            </a:r>
            <a:r>
              <a:rPr lang="en-US" sz="2400" dirty="0"/>
              <a:t> - the id of the artifact (project)</a:t>
            </a:r>
          </a:p>
          <a:p>
            <a:pPr marL="1200150" lvl="2" indent="-285750">
              <a:buFont typeface="Arial" panose="020B0604020202020204" pitchFamily="34" charset="0"/>
              <a:buChar char="•"/>
            </a:pPr>
            <a:r>
              <a:rPr lang="en-US" sz="2400" b="1" dirty="0"/>
              <a:t>version</a:t>
            </a:r>
            <a:r>
              <a:rPr lang="en-US" sz="2400" dirty="0"/>
              <a:t> - the version of the artifact under the specified group</a:t>
            </a:r>
          </a:p>
          <a:p>
            <a:pPr lvl="1"/>
            <a:endParaRPr lang="en-US" sz="2400" dirty="0">
              <a:cs typeface="Arial" panose="020B0604020202020204" pitchFamily="34" charset="0"/>
            </a:endParaRPr>
          </a:p>
        </p:txBody>
      </p:sp>
      <p:pic>
        <p:nvPicPr>
          <p:cNvPr id="4" name="Picture 3"/>
          <p:cNvPicPr>
            <a:picLocks noChangeAspect="1"/>
          </p:cNvPicPr>
          <p:nvPr/>
        </p:nvPicPr>
        <p:blipFill>
          <a:blip r:embed="rId4"/>
          <a:stretch>
            <a:fillRect/>
          </a:stretch>
        </p:blipFill>
        <p:spPr>
          <a:xfrm>
            <a:off x="377790" y="4308513"/>
            <a:ext cx="11410936" cy="1986118"/>
          </a:xfrm>
          <a:prstGeom prst="rect">
            <a:avLst/>
          </a:prstGeom>
        </p:spPr>
      </p:pic>
    </p:spTree>
    <p:extLst>
      <p:ext uri="{BB962C8B-B14F-4D97-AF65-F5344CB8AC3E}">
        <p14:creationId xmlns:p14="http://schemas.microsoft.com/office/powerpoint/2010/main" val="1789139561"/>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How Maven uses POM.xml</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pic>
        <p:nvPicPr>
          <p:cNvPr id="1026" name="Picture 2" descr="Overview of Maven core concep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066" y="994501"/>
            <a:ext cx="7505989" cy="5507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82213"/>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Example Maven Goals</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3" name="TextBox 2">
            <a:extLst>
              <a:ext uri="{FF2B5EF4-FFF2-40B4-BE49-F238E27FC236}">
                <a16:creationId xmlns:a16="http://schemas.microsoft.com/office/drawing/2014/main" id="{2F152FEB-9119-4356-9097-895CB881001A}"/>
              </a:ext>
            </a:extLst>
          </p:cNvPr>
          <p:cNvSpPr txBox="1"/>
          <p:nvPr/>
        </p:nvSpPr>
        <p:spPr>
          <a:xfrm>
            <a:off x="323343" y="1163059"/>
            <a:ext cx="11479237" cy="4955203"/>
          </a:xfrm>
          <a:prstGeom prst="rect">
            <a:avLst/>
          </a:prstGeom>
          <a:noFill/>
        </p:spPr>
        <p:txBody>
          <a:bodyPr wrap="square" rtlCol="0">
            <a:spAutoFit/>
          </a:bodyPr>
          <a:lstStyle/>
          <a:p>
            <a:r>
              <a:rPr lang="en-US" sz="2800" dirty="0">
                <a:cs typeface="Arial" panose="020B0604020202020204" pitchFamily="34" charset="0"/>
              </a:rPr>
              <a:t>To Invoke a Maven build we need to set lifecycle “goal”</a:t>
            </a:r>
          </a:p>
          <a:p>
            <a:endParaRPr lang="en-US" sz="2800" dirty="0">
              <a:cs typeface="Arial" panose="020B0604020202020204" pitchFamily="34" charset="0"/>
            </a:endParaRPr>
          </a:p>
          <a:p>
            <a:pPr marL="914400" lvl="1" indent="-457200">
              <a:buFont typeface="Arial" panose="020B0604020202020204" pitchFamily="34" charset="0"/>
              <a:buChar char="•"/>
            </a:pPr>
            <a:r>
              <a:rPr lang="en-US" sz="2600" b="1" dirty="0" err="1">
                <a:cs typeface="Arial" panose="020B0604020202020204" pitchFamily="34" charset="0"/>
              </a:rPr>
              <a:t>mvn</a:t>
            </a:r>
            <a:r>
              <a:rPr lang="en-US" sz="2600" b="1" dirty="0">
                <a:cs typeface="Arial" panose="020B0604020202020204" pitchFamily="34" charset="0"/>
              </a:rPr>
              <a:t> install</a:t>
            </a:r>
          </a:p>
          <a:p>
            <a:pPr marL="1257300" lvl="2" indent="-342900">
              <a:buFontTx/>
              <a:buChar char="-"/>
            </a:pPr>
            <a:r>
              <a:rPr lang="en-US" sz="2600" dirty="0">
                <a:cs typeface="Arial" panose="020B0604020202020204" pitchFamily="34" charset="0"/>
              </a:rPr>
              <a:t>Invokes generate* and compile, test, package, integration-test, install</a:t>
            </a:r>
          </a:p>
          <a:p>
            <a:pPr marL="800100" lvl="1" indent="-342900">
              <a:buFont typeface="Arial" panose="020B0604020202020204" pitchFamily="34" charset="0"/>
              <a:buChar char="•"/>
            </a:pPr>
            <a:r>
              <a:rPr lang="en-US" sz="2600" b="1" dirty="0" err="1">
                <a:cs typeface="Arial" panose="020B0604020202020204" pitchFamily="34" charset="0"/>
              </a:rPr>
              <a:t>mvn</a:t>
            </a:r>
            <a:r>
              <a:rPr lang="en-US" sz="2600" b="1" dirty="0">
                <a:cs typeface="Arial" panose="020B0604020202020204" pitchFamily="34" charset="0"/>
              </a:rPr>
              <a:t> clean</a:t>
            </a:r>
          </a:p>
          <a:p>
            <a:pPr marL="1257300" lvl="2" indent="-342900">
              <a:buFontTx/>
              <a:buChar char="-"/>
            </a:pPr>
            <a:r>
              <a:rPr lang="en-US" sz="2600" dirty="0">
                <a:cs typeface="Arial" panose="020B0604020202020204" pitchFamily="34" charset="0"/>
              </a:rPr>
              <a:t>Invokes just clean</a:t>
            </a:r>
          </a:p>
          <a:p>
            <a:pPr marL="800100" lvl="1" indent="-342900">
              <a:buFont typeface="Arial" panose="020B0604020202020204" pitchFamily="34" charset="0"/>
              <a:buChar char="•"/>
            </a:pPr>
            <a:r>
              <a:rPr lang="en-US" sz="2600" b="1" dirty="0" err="1">
                <a:cs typeface="Arial" panose="020B0604020202020204" pitchFamily="34" charset="0"/>
              </a:rPr>
              <a:t>mvn</a:t>
            </a:r>
            <a:r>
              <a:rPr lang="en-US" sz="2600" b="1" dirty="0">
                <a:cs typeface="Arial" panose="020B0604020202020204" pitchFamily="34" charset="0"/>
              </a:rPr>
              <a:t> clean compile</a:t>
            </a:r>
          </a:p>
          <a:p>
            <a:pPr marL="1257300" lvl="2" indent="-342900">
              <a:buFontTx/>
              <a:buChar char="-"/>
            </a:pPr>
            <a:r>
              <a:rPr lang="en-US" sz="2600" dirty="0">
                <a:cs typeface="Arial" panose="020B0604020202020204" pitchFamily="34" charset="0"/>
              </a:rPr>
              <a:t>Cleans old builds and execute generate* and compile</a:t>
            </a:r>
          </a:p>
          <a:p>
            <a:pPr marL="800100" lvl="1" indent="-342900">
              <a:buFont typeface="Arial" panose="020B0604020202020204" pitchFamily="34" charset="0"/>
              <a:buChar char="•"/>
            </a:pPr>
            <a:r>
              <a:rPr lang="en-US" sz="2600" b="1" dirty="0" err="1">
                <a:cs typeface="Arial" panose="020B0604020202020204" pitchFamily="34" charset="0"/>
              </a:rPr>
              <a:t>mvn</a:t>
            </a:r>
            <a:r>
              <a:rPr lang="en-US" sz="2600" b="1" dirty="0">
                <a:cs typeface="Arial" panose="020B0604020202020204" pitchFamily="34" charset="0"/>
              </a:rPr>
              <a:t> compile install</a:t>
            </a:r>
          </a:p>
          <a:p>
            <a:pPr marL="1257300" lvl="2" indent="-342900">
              <a:buFontTx/>
              <a:buChar char="-"/>
            </a:pPr>
            <a:r>
              <a:rPr lang="en-US" sz="2600" dirty="0">
                <a:cs typeface="Arial" panose="020B0604020202020204" pitchFamily="34" charset="0"/>
              </a:rPr>
              <a:t>Invokes generate*, compile, test, integration-test, package, install</a:t>
            </a:r>
          </a:p>
          <a:p>
            <a:pPr marL="800100" lvl="1" indent="-342900">
              <a:buFont typeface="Arial" panose="020B0604020202020204" pitchFamily="34" charset="0"/>
              <a:buChar char="•"/>
            </a:pPr>
            <a:r>
              <a:rPr lang="en-US" sz="2600" b="1" dirty="0" err="1">
                <a:cs typeface="Arial" panose="020B0604020202020204" pitchFamily="34" charset="0"/>
              </a:rPr>
              <a:t>mvn</a:t>
            </a:r>
            <a:r>
              <a:rPr lang="en-US" sz="2600" b="1" dirty="0">
                <a:cs typeface="Arial" panose="020B0604020202020204" pitchFamily="34" charset="0"/>
              </a:rPr>
              <a:t> test clean</a:t>
            </a:r>
          </a:p>
          <a:p>
            <a:pPr lvl="2"/>
            <a:r>
              <a:rPr lang="en-US" sz="2600" dirty="0">
                <a:cs typeface="Arial" panose="020B0604020202020204" pitchFamily="34" charset="0"/>
              </a:rPr>
              <a:t>- Invokes generate*, compile, test then cleans the build</a:t>
            </a:r>
          </a:p>
        </p:txBody>
      </p:sp>
    </p:spTree>
    <p:extLst>
      <p:ext uri="{BB962C8B-B14F-4D97-AF65-F5344CB8AC3E}">
        <p14:creationId xmlns:p14="http://schemas.microsoft.com/office/powerpoint/2010/main" val="3373887015"/>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DEMO of Maven</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3" name="TextBox 2">
            <a:extLst>
              <a:ext uri="{FF2B5EF4-FFF2-40B4-BE49-F238E27FC236}">
                <a16:creationId xmlns:a16="http://schemas.microsoft.com/office/drawing/2014/main" id="{2F152FEB-9119-4356-9097-895CB881001A}"/>
              </a:ext>
            </a:extLst>
          </p:cNvPr>
          <p:cNvSpPr txBox="1"/>
          <p:nvPr/>
        </p:nvSpPr>
        <p:spPr>
          <a:xfrm>
            <a:off x="323343" y="1163059"/>
            <a:ext cx="11479237" cy="3539430"/>
          </a:xfrm>
          <a:prstGeom prst="rect">
            <a:avLst/>
          </a:prstGeom>
          <a:noFill/>
        </p:spPr>
        <p:txBody>
          <a:bodyPr wrap="square" rtlCol="0">
            <a:spAutoFit/>
          </a:bodyPr>
          <a:lstStyle/>
          <a:p>
            <a:endParaRPr lang="en-US" sz="2800" dirty="0">
              <a:cs typeface="Arial" panose="020B0604020202020204" pitchFamily="34" charset="0"/>
            </a:endParaRPr>
          </a:p>
          <a:p>
            <a:pPr marL="457200" indent="-457200">
              <a:buFont typeface="Arial" panose="020B0604020202020204" pitchFamily="34" charset="0"/>
              <a:buChar char="•"/>
            </a:pPr>
            <a:r>
              <a:rPr lang="en-US" sz="2800" dirty="0">
                <a:cs typeface="Arial" panose="020B0604020202020204" pitchFamily="34" charset="0"/>
              </a:rPr>
              <a:t>Installation</a:t>
            </a:r>
          </a:p>
          <a:p>
            <a:pPr marL="457200" indent="-457200">
              <a:buFont typeface="Arial" panose="020B0604020202020204" pitchFamily="34" charset="0"/>
              <a:buChar char="•"/>
            </a:pPr>
            <a:r>
              <a:rPr lang="en-US" sz="2800" dirty="0">
                <a:cs typeface="Arial" panose="020B0604020202020204" pitchFamily="34" charset="0"/>
              </a:rPr>
              <a:t>Setting environment variable – M2_HOME</a:t>
            </a:r>
          </a:p>
          <a:p>
            <a:pPr marL="457200" indent="-457200">
              <a:buFont typeface="Arial" panose="020B0604020202020204" pitchFamily="34" charset="0"/>
              <a:buChar char="•"/>
            </a:pPr>
            <a:r>
              <a:rPr lang="en-US" sz="2800" dirty="0">
                <a:cs typeface="Arial" panose="020B0604020202020204" pitchFamily="34" charset="0"/>
              </a:rPr>
              <a:t>Setting PATH variable</a:t>
            </a:r>
          </a:p>
          <a:p>
            <a:pPr marL="457200" indent="-457200">
              <a:buFont typeface="Arial" panose="020B0604020202020204" pitchFamily="34" charset="0"/>
              <a:buChar char="•"/>
            </a:pPr>
            <a:r>
              <a:rPr lang="en-US" sz="2800" dirty="0">
                <a:cs typeface="Arial" panose="020B0604020202020204" pitchFamily="34" charset="0"/>
              </a:rPr>
              <a:t>Creating the Project using Maven</a:t>
            </a:r>
          </a:p>
          <a:p>
            <a:pPr marL="457200" indent="-457200">
              <a:buFont typeface="Arial" panose="020B0604020202020204" pitchFamily="34" charset="0"/>
              <a:buChar char="•"/>
            </a:pPr>
            <a:r>
              <a:rPr lang="en-US" sz="2800" dirty="0">
                <a:cs typeface="Arial" panose="020B0604020202020204" pitchFamily="34" charset="0"/>
              </a:rPr>
              <a:t>Compiling the source code using Maven</a:t>
            </a:r>
          </a:p>
          <a:p>
            <a:pPr marL="457200" indent="-457200">
              <a:buFont typeface="Arial" panose="020B0604020202020204" pitchFamily="34" charset="0"/>
              <a:buChar char="•"/>
            </a:pPr>
            <a:r>
              <a:rPr lang="en-US" sz="2800" dirty="0">
                <a:cs typeface="Arial" panose="020B0604020202020204" pitchFamily="34" charset="0"/>
              </a:rPr>
              <a:t>Packaging the source code using Maven</a:t>
            </a:r>
          </a:p>
          <a:p>
            <a:pPr marL="457200" indent="-457200">
              <a:buFont typeface="Arial" panose="020B0604020202020204" pitchFamily="34" charset="0"/>
              <a:buChar char="•"/>
            </a:pPr>
            <a:r>
              <a:rPr lang="en-US" sz="2800" dirty="0">
                <a:cs typeface="Arial" panose="020B0604020202020204" pitchFamily="34" charset="0"/>
              </a:rPr>
              <a:t>Running the sample code</a:t>
            </a:r>
          </a:p>
        </p:txBody>
      </p:sp>
    </p:spTree>
    <p:extLst>
      <p:ext uri="{BB962C8B-B14F-4D97-AF65-F5344CB8AC3E}">
        <p14:creationId xmlns:p14="http://schemas.microsoft.com/office/powerpoint/2010/main" val="2112047104"/>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C768C4-4A3F-4703-A8C6-D6E904E2B8D2}"/>
              </a:ext>
            </a:extLst>
          </p:cNvPr>
          <p:cNvSpPr/>
          <p:nvPr/>
        </p:nvSpPr>
        <p:spPr>
          <a:xfrm>
            <a:off x="1326008" y="2551837"/>
            <a:ext cx="3867854" cy="553998"/>
          </a:xfrm>
          <a:prstGeom prst="rect">
            <a:avLst/>
          </a:prstGeom>
        </p:spPr>
        <p:txBody>
          <a:bodyPr wrap="none" tIns="91440" bIns="91440">
            <a:spAutoFit/>
          </a:bodyPr>
          <a:lstStyle/>
          <a:p>
            <a:pPr marL="285750" indent="-285750">
              <a:buFont typeface="Arial" panose="020B0604020202020204" pitchFamily="34" charset="0"/>
              <a:buChar char="•"/>
            </a:pPr>
            <a:r>
              <a:rPr lang="en-US" sz="2400" dirty="0">
                <a:hlinkClick r:id="rId2"/>
              </a:rPr>
              <a:t>https://maven.apache.org/</a:t>
            </a:r>
            <a:endParaRPr lang="en-US" sz="2400" dirty="0">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393127B4-8DBF-49A1-AADB-0659522895B9}"/>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4" name="Text Placeholder 1">
              <a:extLst>
                <a:ext uri="{FF2B5EF4-FFF2-40B4-BE49-F238E27FC236}">
                  <a16:creationId xmlns:a16="http://schemas.microsoft.com/office/drawing/2014/main" id="{BA6BFDBA-5066-4188-8BFF-B0C5BCB8CB87}"/>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Resources</a:t>
              </a:r>
            </a:p>
          </p:txBody>
        </p:sp>
        <p:pic>
          <p:nvPicPr>
            <p:cNvPr id="5" name="Picture 4">
              <a:extLst>
                <a:ext uri="{FF2B5EF4-FFF2-40B4-BE49-F238E27FC236}">
                  <a16:creationId xmlns:a16="http://schemas.microsoft.com/office/drawing/2014/main" id="{62A0EEB5-4776-4113-A499-2FF96E12D11A}"/>
                </a:ext>
              </a:extLst>
            </p:cNvPr>
            <p:cNvPicPr>
              <a:picLocks noChangeAspect="1"/>
            </p:cNvPicPr>
            <p:nvPr/>
          </p:nvPicPr>
          <p:blipFill rotWithShape="1">
            <a:blip r:embed="rId3">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6" name="Picture Placeholder 7" descr="logo_cover_5.png">
              <a:extLst>
                <a:ext uri="{FF2B5EF4-FFF2-40B4-BE49-F238E27FC236}">
                  <a16:creationId xmlns:a16="http://schemas.microsoft.com/office/drawing/2014/main" id="{2E6FB965-39B1-4E0D-A25E-35F403B89DD6}"/>
                </a:ext>
              </a:extLst>
            </p:cNvPr>
            <p:cNvPicPr>
              <a:picLocks noChangeAspect="1"/>
            </p:cNvPicPr>
            <p:nvPr/>
          </p:nvPicPr>
          <p:blipFill>
            <a:blip r:embed="rId4">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Tree>
    <p:extLst>
      <p:ext uri="{BB962C8B-B14F-4D97-AF65-F5344CB8AC3E}">
        <p14:creationId xmlns:p14="http://schemas.microsoft.com/office/powerpoint/2010/main" val="862367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78919" y="238539"/>
            <a:ext cx="5634162" cy="6400800"/>
          </a:xfrm>
          <a:solidFill>
            <a:srgbClr val="76CCD7"/>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lIns="91440" tIns="91440" bIns="91440">
            <a:normAutofit/>
          </a:bodyPr>
          <a:lstStyle/>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r>
              <a:rPr lang="en-US" dirty="0">
                <a:solidFill>
                  <a:schemeClr val="bg1"/>
                </a:solidFill>
              </a:rPr>
              <a:t>Q &amp; A</a:t>
            </a:r>
            <a:endParaRPr lang="en-US" dirty="0">
              <a:solidFill>
                <a:srgbClr val="2C262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1428" y="991372"/>
            <a:ext cx="3609145" cy="36030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4877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78919" y="238539"/>
            <a:ext cx="5634162" cy="6400800"/>
          </a:xfrm>
          <a:solidFill>
            <a:srgbClr val="76CCD7"/>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lIns="91440" tIns="91440" bIns="91440">
            <a:normAutofit/>
          </a:bodyPr>
          <a:lstStyle/>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r>
              <a:rPr lang="en-US" dirty="0">
                <a:solidFill>
                  <a:schemeClr val="bg1"/>
                </a:solidFill>
              </a:rPr>
              <a:t>THANK YOU</a:t>
            </a:r>
          </a:p>
          <a:p>
            <a:pPr algn="ctr"/>
            <a:r>
              <a:rPr lang="en-US" dirty="0">
                <a:solidFill>
                  <a:srgbClr val="2C2622"/>
                </a:solidFill>
              </a:rPr>
              <a:t>DURGA ADIMULAM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1428" y="991372"/>
            <a:ext cx="3609145" cy="36030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14358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PURPOSE OF THE SESSION</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9" name="TextBox 8">
            <a:extLst>
              <a:ext uri="{FF2B5EF4-FFF2-40B4-BE49-F238E27FC236}">
                <a16:creationId xmlns:a16="http://schemas.microsoft.com/office/drawing/2014/main" id="{2F152FEB-9119-4356-9097-895CB881001A}"/>
              </a:ext>
            </a:extLst>
          </p:cNvPr>
          <p:cNvSpPr txBox="1"/>
          <p:nvPr/>
        </p:nvSpPr>
        <p:spPr>
          <a:xfrm>
            <a:off x="309489" y="1406769"/>
            <a:ext cx="11479237" cy="1815882"/>
          </a:xfrm>
          <a:prstGeom prst="rect">
            <a:avLst/>
          </a:prstGeom>
          <a:noFill/>
        </p:spPr>
        <p:txBody>
          <a:bodyPr wrap="square" rtlCol="0">
            <a:spAutoFit/>
          </a:bodyPr>
          <a:lstStyle/>
          <a:p>
            <a:r>
              <a:rPr lang="en-US" sz="2800" dirty="0"/>
              <a:t>The purpose of this Maven session is to make you understand how Maven works. Therefore this tutorial focuses on the core concepts of Maven. </a:t>
            </a:r>
          </a:p>
          <a:p>
            <a:r>
              <a:rPr lang="en-US" sz="2800" dirty="0"/>
              <a:t>Once you understand the core concepts, it is much easier to lookup detailed information in the Maven documentation, or search for it on the internet.</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2517128"/>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WHAT IS MAVEN?</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9" name="TextBox 8">
            <a:extLst>
              <a:ext uri="{FF2B5EF4-FFF2-40B4-BE49-F238E27FC236}">
                <a16:creationId xmlns:a16="http://schemas.microsoft.com/office/drawing/2014/main" id="{2F152FEB-9119-4356-9097-895CB881001A}"/>
              </a:ext>
            </a:extLst>
          </p:cNvPr>
          <p:cNvSpPr txBox="1"/>
          <p:nvPr/>
        </p:nvSpPr>
        <p:spPr>
          <a:xfrm>
            <a:off x="309489" y="1406769"/>
            <a:ext cx="11479237" cy="5601533"/>
          </a:xfrm>
          <a:prstGeom prst="rect">
            <a:avLst/>
          </a:prstGeom>
          <a:noFill/>
        </p:spPr>
        <p:txBody>
          <a:bodyPr wrap="square" rtlCol="0">
            <a:spAutoFit/>
          </a:bodyPr>
          <a:lstStyle/>
          <a:p>
            <a:r>
              <a:rPr lang="en-US" sz="2800" dirty="0"/>
              <a:t>Maven is a powerful </a:t>
            </a:r>
            <a:r>
              <a:rPr lang="en-US" sz="2800" b="1" dirty="0"/>
              <a:t>build tool </a:t>
            </a:r>
            <a:r>
              <a:rPr lang="en-US" sz="2800" dirty="0"/>
              <a:t>that provides developers a complete build lifecycle framework.</a:t>
            </a:r>
          </a:p>
          <a:p>
            <a:endParaRPr lang="en-US" sz="2800" dirty="0">
              <a:latin typeface="Arial" panose="020B0604020202020204" pitchFamily="34" charset="0"/>
              <a:cs typeface="Arial" panose="020B0604020202020204" pitchFamily="34" charset="0"/>
            </a:endParaRPr>
          </a:p>
          <a:p>
            <a:r>
              <a:rPr lang="en-US" sz="2800" dirty="0"/>
              <a:t>A build tool is a tool that automates everything related to building the software project.</a:t>
            </a:r>
          </a:p>
          <a:p>
            <a:endParaRPr lang="en-US" sz="2800" dirty="0">
              <a:cs typeface="Arial" panose="020B0604020202020204" pitchFamily="34" charset="0"/>
            </a:endParaRPr>
          </a:p>
          <a:p>
            <a:pPr lvl="1"/>
            <a:r>
              <a:rPr lang="en-US" sz="2400" dirty="0"/>
              <a:t>Building a software project typically includes one or more of these activities:</a:t>
            </a:r>
          </a:p>
          <a:p>
            <a:endParaRPr lang="en-US" sz="2400" dirty="0"/>
          </a:p>
          <a:p>
            <a:pPr marL="1257300" lvl="2" indent="-342900">
              <a:buFont typeface="Arial" panose="020B0604020202020204" pitchFamily="34" charset="0"/>
              <a:buChar char="•"/>
            </a:pPr>
            <a:r>
              <a:rPr lang="en-US" sz="2400" dirty="0"/>
              <a:t>Generating source code (if auto-generated code is used in the project).</a:t>
            </a:r>
          </a:p>
          <a:p>
            <a:pPr marL="1257300" lvl="2" indent="-342900">
              <a:buFont typeface="Arial" panose="020B0604020202020204" pitchFamily="34" charset="0"/>
              <a:buChar char="•"/>
            </a:pPr>
            <a:r>
              <a:rPr lang="en-US" sz="2400" dirty="0"/>
              <a:t>Generating documentation from the source code.</a:t>
            </a:r>
          </a:p>
          <a:p>
            <a:pPr marL="1257300" lvl="2" indent="-342900">
              <a:buFont typeface="Arial" panose="020B0604020202020204" pitchFamily="34" charset="0"/>
              <a:buChar char="•"/>
            </a:pPr>
            <a:r>
              <a:rPr lang="en-US" sz="2400" dirty="0"/>
              <a:t>Compiling source code.</a:t>
            </a:r>
          </a:p>
          <a:p>
            <a:pPr marL="1257300" lvl="2" indent="-342900">
              <a:buFont typeface="Arial" panose="020B0604020202020204" pitchFamily="34" charset="0"/>
              <a:buChar char="•"/>
            </a:pPr>
            <a:r>
              <a:rPr lang="en-US" sz="2400" dirty="0"/>
              <a:t>Packaging compiled code into JAR files or ZIP files.</a:t>
            </a:r>
          </a:p>
          <a:p>
            <a:endParaRPr lang="en-US" sz="2800" dirty="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3319471"/>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Common Problems and Activities</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3" name="TextBox 2">
            <a:extLst>
              <a:ext uri="{FF2B5EF4-FFF2-40B4-BE49-F238E27FC236}">
                <a16:creationId xmlns:a16="http://schemas.microsoft.com/office/drawing/2014/main" id="{2F152FEB-9119-4356-9097-895CB881001A}"/>
              </a:ext>
            </a:extLst>
          </p:cNvPr>
          <p:cNvSpPr txBox="1"/>
          <p:nvPr/>
        </p:nvSpPr>
        <p:spPr>
          <a:xfrm>
            <a:off x="309489" y="1406769"/>
            <a:ext cx="11479237"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cs typeface="Arial" panose="020B0604020202020204" pitchFamily="34" charset="0"/>
              </a:rPr>
              <a:t>Multiple Jars</a:t>
            </a:r>
          </a:p>
          <a:p>
            <a:pPr marL="285750" indent="-285750">
              <a:buFont typeface="Arial" panose="020B0604020202020204" pitchFamily="34" charset="0"/>
              <a:buChar char="•"/>
            </a:pPr>
            <a:r>
              <a:rPr lang="en-US" sz="2800" dirty="0">
                <a:cs typeface="Arial" panose="020B0604020202020204" pitchFamily="34" charset="0"/>
              </a:rPr>
              <a:t>Dependencies and Versions</a:t>
            </a:r>
          </a:p>
          <a:p>
            <a:pPr marL="285750" indent="-285750">
              <a:buFont typeface="Arial" panose="020B0604020202020204" pitchFamily="34" charset="0"/>
              <a:buChar char="•"/>
            </a:pPr>
            <a:r>
              <a:rPr lang="en-US" sz="2800" dirty="0">
                <a:cs typeface="Arial" panose="020B0604020202020204" pitchFamily="34" charset="0"/>
              </a:rPr>
              <a:t>Project Structure</a:t>
            </a:r>
          </a:p>
          <a:p>
            <a:pPr marL="285750" indent="-285750">
              <a:buFont typeface="Arial" panose="020B0604020202020204" pitchFamily="34" charset="0"/>
              <a:buChar char="•"/>
            </a:pPr>
            <a:r>
              <a:rPr lang="en-US" sz="2800" dirty="0">
                <a:cs typeface="Arial" panose="020B0604020202020204" pitchFamily="34" charset="0"/>
              </a:rPr>
              <a:t>Building, Publishing and deploying</a:t>
            </a:r>
          </a:p>
        </p:txBody>
      </p:sp>
    </p:spTree>
    <p:extLst>
      <p:ext uri="{BB962C8B-B14F-4D97-AF65-F5344CB8AC3E}">
        <p14:creationId xmlns:p14="http://schemas.microsoft.com/office/powerpoint/2010/main" val="141280307"/>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Maven Build Lifecycle</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3" name="TextBox 2">
            <a:extLst>
              <a:ext uri="{FF2B5EF4-FFF2-40B4-BE49-F238E27FC236}">
                <a16:creationId xmlns:a16="http://schemas.microsoft.com/office/drawing/2014/main" id="{2F152FEB-9119-4356-9097-895CB881001A}"/>
              </a:ext>
            </a:extLst>
          </p:cNvPr>
          <p:cNvSpPr txBox="1"/>
          <p:nvPr/>
        </p:nvSpPr>
        <p:spPr>
          <a:xfrm>
            <a:off x="309489" y="1406769"/>
            <a:ext cx="11479237" cy="4832092"/>
          </a:xfrm>
          <a:prstGeom prst="rect">
            <a:avLst/>
          </a:prstGeom>
          <a:noFill/>
        </p:spPr>
        <p:txBody>
          <a:bodyPr wrap="square" rtlCol="0">
            <a:spAutoFit/>
          </a:bodyPr>
          <a:lstStyle/>
          <a:p>
            <a:r>
              <a:rPr lang="en-US" sz="2800" dirty="0">
                <a:cs typeface="Arial" panose="020B0604020202020204" pitchFamily="34" charset="0"/>
              </a:rPr>
              <a:t>A Maven Build follows a lifecycle. </a:t>
            </a:r>
          </a:p>
          <a:p>
            <a:endParaRPr lang="en-US" sz="2800" dirty="0">
              <a:cs typeface="Arial" panose="020B0604020202020204" pitchFamily="34" charset="0"/>
            </a:endParaRPr>
          </a:p>
          <a:p>
            <a:pPr marL="914400" lvl="1" indent="-457200">
              <a:buFont typeface="Arial" panose="020B0604020202020204" pitchFamily="34" charset="0"/>
              <a:buChar char="•"/>
            </a:pPr>
            <a:r>
              <a:rPr lang="en-US" sz="2800" dirty="0">
                <a:cs typeface="Arial" panose="020B0604020202020204" pitchFamily="34" charset="0"/>
              </a:rPr>
              <a:t>Default lifecycle</a:t>
            </a:r>
          </a:p>
          <a:p>
            <a:pPr marL="1828800" lvl="3" indent="-457200">
              <a:buFont typeface="Wingdings" panose="05000000000000000000" pitchFamily="2" charset="2"/>
              <a:buChar char="ü"/>
            </a:pPr>
            <a:r>
              <a:rPr lang="en-US" sz="2800" dirty="0">
                <a:cs typeface="Arial" panose="020B0604020202020204" pitchFamily="34" charset="0"/>
              </a:rPr>
              <a:t>generate-sources/generate-resources</a:t>
            </a:r>
          </a:p>
          <a:p>
            <a:pPr marL="1828800" lvl="3" indent="-457200">
              <a:buFont typeface="Wingdings" panose="05000000000000000000" pitchFamily="2" charset="2"/>
              <a:buChar char="ü"/>
            </a:pPr>
            <a:r>
              <a:rPr lang="en-US" sz="2800" dirty="0">
                <a:cs typeface="Arial" panose="020B0604020202020204" pitchFamily="34" charset="0"/>
              </a:rPr>
              <a:t>Compile</a:t>
            </a:r>
          </a:p>
          <a:p>
            <a:pPr marL="1828800" lvl="3" indent="-457200">
              <a:buFont typeface="Wingdings" panose="05000000000000000000" pitchFamily="2" charset="2"/>
              <a:buChar char="ü"/>
            </a:pPr>
            <a:r>
              <a:rPr lang="en-US" sz="2800" dirty="0">
                <a:cs typeface="Arial" panose="020B0604020202020204" pitchFamily="34" charset="0"/>
              </a:rPr>
              <a:t>Test</a:t>
            </a:r>
          </a:p>
          <a:p>
            <a:pPr marL="1828800" lvl="3" indent="-457200">
              <a:buFont typeface="Wingdings" panose="05000000000000000000" pitchFamily="2" charset="2"/>
              <a:buChar char="ü"/>
            </a:pPr>
            <a:r>
              <a:rPr lang="en-US" sz="2800" dirty="0">
                <a:cs typeface="Arial" panose="020B0604020202020204" pitchFamily="34" charset="0"/>
              </a:rPr>
              <a:t>Package</a:t>
            </a:r>
          </a:p>
          <a:p>
            <a:pPr marL="1828800" lvl="3" indent="-457200">
              <a:buFont typeface="Wingdings" panose="05000000000000000000" pitchFamily="2" charset="2"/>
              <a:buChar char="ü"/>
            </a:pPr>
            <a:r>
              <a:rPr lang="en-US" sz="2800" dirty="0">
                <a:cs typeface="Arial" panose="020B0604020202020204" pitchFamily="34" charset="0"/>
              </a:rPr>
              <a:t>Install</a:t>
            </a:r>
          </a:p>
          <a:p>
            <a:pPr marL="1828800" lvl="3" indent="-457200">
              <a:buFont typeface="Wingdings" panose="05000000000000000000" pitchFamily="2" charset="2"/>
              <a:buChar char="ü"/>
            </a:pPr>
            <a:r>
              <a:rPr lang="en-US" sz="2800" dirty="0">
                <a:cs typeface="Arial" panose="020B0604020202020204" pitchFamily="34" charset="0"/>
              </a:rPr>
              <a:t>Deploy</a:t>
            </a:r>
          </a:p>
          <a:p>
            <a:pPr marL="914400" lvl="1" indent="-457200">
              <a:buFont typeface="Arial" panose="020B0604020202020204" pitchFamily="34" charset="0"/>
              <a:buChar char="•"/>
            </a:pPr>
            <a:r>
              <a:rPr lang="en-US" sz="2800" dirty="0">
                <a:cs typeface="Arial" panose="020B0604020202020204" pitchFamily="34" charset="0"/>
              </a:rPr>
              <a:t>Clean lifecycle</a:t>
            </a:r>
          </a:p>
          <a:p>
            <a:pPr marL="914400" lvl="1" indent="-457200">
              <a:buFont typeface="Arial" panose="020B0604020202020204" pitchFamily="34" charset="0"/>
              <a:buChar char="•"/>
            </a:pPr>
            <a:r>
              <a:rPr lang="en-US" sz="2800" dirty="0">
                <a:cs typeface="Arial" panose="020B0604020202020204" pitchFamily="34" charset="0"/>
              </a:rPr>
              <a:t>Site lifecycle</a:t>
            </a:r>
          </a:p>
        </p:txBody>
      </p:sp>
    </p:spTree>
    <p:extLst>
      <p:ext uri="{BB962C8B-B14F-4D97-AF65-F5344CB8AC3E}">
        <p14:creationId xmlns:p14="http://schemas.microsoft.com/office/powerpoint/2010/main" val="3560544534"/>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Maven Build Lifecycle Phases</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3" name="TextBox 2">
            <a:extLst>
              <a:ext uri="{FF2B5EF4-FFF2-40B4-BE49-F238E27FC236}">
                <a16:creationId xmlns:a16="http://schemas.microsoft.com/office/drawing/2014/main" id="{2F152FEB-9119-4356-9097-895CB881001A}"/>
              </a:ext>
            </a:extLst>
          </p:cNvPr>
          <p:cNvSpPr txBox="1"/>
          <p:nvPr/>
        </p:nvSpPr>
        <p:spPr>
          <a:xfrm>
            <a:off x="309489" y="1406769"/>
            <a:ext cx="11479237" cy="4124206"/>
          </a:xfrm>
          <a:prstGeom prst="rect">
            <a:avLst/>
          </a:prstGeom>
          <a:noFill/>
        </p:spPr>
        <p:txBody>
          <a:bodyPr wrap="square" rtlCol="0">
            <a:spAutoFit/>
          </a:bodyPr>
          <a:lstStyle/>
          <a:p>
            <a:pPr marL="342900" indent="-342900">
              <a:buFont typeface="Arial" panose="020B0604020202020204" pitchFamily="34" charset="0"/>
              <a:buChar char="•"/>
            </a:pPr>
            <a:r>
              <a:rPr lang="en-US" sz="2800" b="1" dirty="0">
                <a:cs typeface="Arial" panose="020B0604020202020204" pitchFamily="34" charset="0"/>
              </a:rPr>
              <a:t>validate</a:t>
            </a:r>
            <a:r>
              <a:rPr lang="en-US" sz="2400" dirty="0">
                <a:cs typeface="Arial" panose="020B0604020202020204" pitchFamily="34" charset="0"/>
              </a:rPr>
              <a:t> - </a:t>
            </a:r>
            <a:r>
              <a:rPr lang="en-US" sz="2200" dirty="0">
                <a:cs typeface="Arial" panose="020B0604020202020204" pitchFamily="34" charset="0"/>
              </a:rPr>
              <a:t>validate the project is correct and all necessary information is availabl</a:t>
            </a:r>
            <a:r>
              <a:rPr lang="en-US" sz="2400" dirty="0">
                <a:cs typeface="Arial" panose="020B0604020202020204" pitchFamily="34" charset="0"/>
              </a:rPr>
              <a:t>e</a:t>
            </a:r>
          </a:p>
          <a:p>
            <a:pPr marL="342900" indent="-342900">
              <a:buFont typeface="Arial" panose="020B0604020202020204" pitchFamily="34" charset="0"/>
              <a:buChar char="•"/>
            </a:pPr>
            <a:r>
              <a:rPr lang="en-US" sz="2800" b="1" dirty="0">
                <a:cs typeface="Arial" panose="020B0604020202020204" pitchFamily="34" charset="0"/>
              </a:rPr>
              <a:t>compile</a:t>
            </a:r>
            <a:r>
              <a:rPr lang="en-US" sz="2400" dirty="0">
                <a:cs typeface="Arial" panose="020B0604020202020204" pitchFamily="34" charset="0"/>
              </a:rPr>
              <a:t> - </a:t>
            </a:r>
            <a:r>
              <a:rPr lang="en-US" sz="2200" dirty="0">
                <a:cs typeface="Arial" panose="020B0604020202020204" pitchFamily="34" charset="0"/>
              </a:rPr>
              <a:t>compile the source code of the project</a:t>
            </a:r>
          </a:p>
          <a:p>
            <a:pPr marL="342900" indent="-342900">
              <a:buFont typeface="Arial" panose="020B0604020202020204" pitchFamily="34" charset="0"/>
              <a:buChar char="•"/>
            </a:pPr>
            <a:r>
              <a:rPr lang="en-US" sz="2800" b="1" dirty="0">
                <a:cs typeface="Arial" panose="020B0604020202020204" pitchFamily="34" charset="0"/>
              </a:rPr>
              <a:t>test</a:t>
            </a:r>
            <a:r>
              <a:rPr lang="en-US" sz="2400" dirty="0">
                <a:cs typeface="Arial" panose="020B0604020202020204" pitchFamily="34" charset="0"/>
              </a:rPr>
              <a:t> - </a:t>
            </a:r>
            <a:r>
              <a:rPr lang="en-US" sz="2200" dirty="0">
                <a:cs typeface="Arial" panose="020B0604020202020204" pitchFamily="34" charset="0"/>
              </a:rPr>
              <a:t>test the compiled source code using a suitable unit testing framework. These tests should not require the code be packaged or deployed</a:t>
            </a:r>
          </a:p>
          <a:p>
            <a:pPr marL="342900" indent="-342900">
              <a:buFont typeface="Arial" panose="020B0604020202020204" pitchFamily="34" charset="0"/>
              <a:buChar char="•"/>
            </a:pPr>
            <a:r>
              <a:rPr lang="en-US" sz="2800" b="1" dirty="0">
                <a:cs typeface="Arial" panose="020B0604020202020204" pitchFamily="34" charset="0"/>
              </a:rPr>
              <a:t>package</a:t>
            </a:r>
            <a:r>
              <a:rPr lang="en-US" sz="2400" dirty="0">
                <a:cs typeface="Arial" panose="020B0604020202020204" pitchFamily="34" charset="0"/>
              </a:rPr>
              <a:t> - </a:t>
            </a:r>
            <a:r>
              <a:rPr lang="en-US" sz="2200" dirty="0">
                <a:cs typeface="Arial" panose="020B0604020202020204" pitchFamily="34" charset="0"/>
              </a:rPr>
              <a:t>take the compiled code and package it in its distributable format, such as a JAR.</a:t>
            </a:r>
          </a:p>
          <a:p>
            <a:pPr marL="342900" indent="-342900">
              <a:buFont typeface="Arial" panose="020B0604020202020204" pitchFamily="34" charset="0"/>
              <a:buChar char="•"/>
            </a:pPr>
            <a:r>
              <a:rPr lang="en-US" sz="2800" b="1" dirty="0">
                <a:cs typeface="Arial" panose="020B0604020202020204" pitchFamily="34" charset="0"/>
              </a:rPr>
              <a:t>verify</a:t>
            </a:r>
            <a:r>
              <a:rPr lang="en-US" sz="2400" dirty="0">
                <a:cs typeface="Arial" panose="020B0604020202020204" pitchFamily="34" charset="0"/>
              </a:rPr>
              <a:t> - </a:t>
            </a:r>
            <a:r>
              <a:rPr lang="en-US" sz="2200" dirty="0">
                <a:cs typeface="Arial" panose="020B0604020202020204" pitchFamily="34" charset="0"/>
              </a:rPr>
              <a:t>run any checks on results of integration tests to ensure quality criteria are met</a:t>
            </a:r>
          </a:p>
          <a:p>
            <a:pPr marL="342900" indent="-342900">
              <a:buFont typeface="Arial" panose="020B0604020202020204" pitchFamily="34" charset="0"/>
              <a:buChar char="•"/>
            </a:pPr>
            <a:r>
              <a:rPr lang="en-US" sz="2800" b="1" dirty="0">
                <a:cs typeface="Arial" panose="020B0604020202020204" pitchFamily="34" charset="0"/>
              </a:rPr>
              <a:t>install</a:t>
            </a:r>
            <a:r>
              <a:rPr lang="en-US" sz="2400" dirty="0">
                <a:cs typeface="Arial" panose="020B0604020202020204" pitchFamily="34" charset="0"/>
              </a:rPr>
              <a:t> - </a:t>
            </a:r>
            <a:r>
              <a:rPr lang="en-US" sz="2200" dirty="0">
                <a:cs typeface="Arial" panose="020B0604020202020204" pitchFamily="34" charset="0"/>
              </a:rPr>
              <a:t>install the package into the local repository, for use as a dependency in other projects locally</a:t>
            </a:r>
          </a:p>
          <a:p>
            <a:pPr marL="342900" indent="-342900">
              <a:buFont typeface="Arial" panose="020B0604020202020204" pitchFamily="34" charset="0"/>
              <a:buChar char="•"/>
            </a:pPr>
            <a:r>
              <a:rPr lang="en-US" sz="2800" b="1" dirty="0">
                <a:cs typeface="Arial" panose="020B0604020202020204" pitchFamily="34" charset="0"/>
              </a:rPr>
              <a:t>deploy</a:t>
            </a:r>
            <a:r>
              <a:rPr lang="en-US" sz="2400" dirty="0">
                <a:cs typeface="Arial" panose="020B0604020202020204" pitchFamily="34" charset="0"/>
              </a:rPr>
              <a:t> - </a:t>
            </a:r>
            <a:r>
              <a:rPr lang="en-US" sz="2200" dirty="0">
                <a:cs typeface="Arial" panose="020B0604020202020204" pitchFamily="34" charset="0"/>
              </a:rPr>
              <a:t>done in the build environment, copies the final package to the remote repository for sharing with other developers and projects.</a:t>
            </a:r>
          </a:p>
        </p:txBody>
      </p:sp>
    </p:spTree>
    <p:extLst>
      <p:ext uri="{BB962C8B-B14F-4D97-AF65-F5344CB8AC3E}">
        <p14:creationId xmlns:p14="http://schemas.microsoft.com/office/powerpoint/2010/main" val="4033860200"/>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Maven Archetype</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3" name="TextBox 2">
            <a:extLst>
              <a:ext uri="{FF2B5EF4-FFF2-40B4-BE49-F238E27FC236}">
                <a16:creationId xmlns:a16="http://schemas.microsoft.com/office/drawing/2014/main" id="{2F152FEB-9119-4356-9097-895CB881001A}"/>
              </a:ext>
            </a:extLst>
          </p:cNvPr>
          <p:cNvSpPr txBox="1"/>
          <p:nvPr/>
        </p:nvSpPr>
        <p:spPr>
          <a:xfrm>
            <a:off x="309489" y="1406769"/>
            <a:ext cx="11479237" cy="954107"/>
          </a:xfrm>
          <a:prstGeom prst="rect">
            <a:avLst/>
          </a:prstGeom>
          <a:noFill/>
        </p:spPr>
        <p:txBody>
          <a:bodyPr wrap="square" rtlCol="0">
            <a:spAutoFit/>
          </a:bodyPr>
          <a:lstStyle/>
          <a:p>
            <a:pPr marL="914400" lvl="1" indent="-457200">
              <a:buFont typeface="Arial" panose="020B0604020202020204" pitchFamily="34" charset="0"/>
              <a:buChar char="•"/>
            </a:pPr>
            <a:r>
              <a:rPr lang="en-US" sz="2800" dirty="0">
                <a:cs typeface="Arial" panose="020B0604020202020204" pitchFamily="34" charset="0"/>
              </a:rPr>
              <a:t>Maven standard Directory Structure</a:t>
            </a:r>
          </a:p>
          <a:p>
            <a:pPr marL="914400" lvl="1" indent="-457200">
              <a:buFont typeface="Arial" panose="020B0604020202020204" pitchFamily="34" charset="0"/>
              <a:buChar char="•"/>
            </a:pPr>
            <a:r>
              <a:rPr lang="en-US" sz="2800" dirty="0">
                <a:cs typeface="Arial" panose="020B0604020202020204" pitchFamily="34" charset="0"/>
              </a:rPr>
              <a:t>Pom.xml</a:t>
            </a:r>
            <a:endParaRPr lang="en-US" sz="2400" dirty="0">
              <a:cs typeface="Arial" panose="020B0604020202020204" pitchFamily="34" charset="0"/>
            </a:endParaRPr>
          </a:p>
        </p:txBody>
      </p:sp>
    </p:spTree>
    <p:extLst>
      <p:ext uri="{BB962C8B-B14F-4D97-AF65-F5344CB8AC3E}">
        <p14:creationId xmlns:p14="http://schemas.microsoft.com/office/powerpoint/2010/main" val="2482208412"/>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Maven Standard Directory Structure</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pic>
        <p:nvPicPr>
          <p:cNvPr id="4" name="Picture 3"/>
          <p:cNvPicPr>
            <a:picLocks noChangeAspect="1"/>
          </p:cNvPicPr>
          <p:nvPr/>
        </p:nvPicPr>
        <p:blipFill>
          <a:blip r:embed="rId4"/>
          <a:stretch>
            <a:fillRect/>
          </a:stretch>
        </p:blipFill>
        <p:spPr>
          <a:xfrm>
            <a:off x="714080" y="1276350"/>
            <a:ext cx="10458450" cy="4914900"/>
          </a:xfrm>
          <a:prstGeom prst="rect">
            <a:avLst/>
          </a:prstGeom>
        </p:spPr>
      </p:pic>
    </p:spTree>
    <p:extLst>
      <p:ext uri="{BB962C8B-B14F-4D97-AF65-F5344CB8AC3E}">
        <p14:creationId xmlns:p14="http://schemas.microsoft.com/office/powerpoint/2010/main" val="1814828206"/>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POM.xml</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3" name="TextBox 2">
            <a:extLst>
              <a:ext uri="{FF2B5EF4-FFF2-40B4-BE49-F238E27FC236}">
                <a16:creationId xmlns:a16="http://schemas.microsoft.com/office/drawing/2014/main" id="{2F152FEB-9119-4356-9097-895CB881001A}"/>
              </a:ext>
            </a:extLst>
          </p:cNvPr>
          <p:cNvSpPr txBox="1"/>
          <p:nvPr/>
        </p:nvSpPr>
        <p:spPr>
          <a:xfrm>
            <a:off x="309489" y="1406769"/>
            <a:ext cx="11479237" cy="3539430"/>
          </a:xfrm>
          <a:prstGeom prst="rect">
            <a:avLst/>
          </a:prstGeom>
          <a:noFill/>
        </p:spPr>
        <p:txBody>
          <a:bodyPr wrap="square" rtlCol="0">
            <a:spAutoFit/>
          </a:bodyPr>
          <a:lstStyle/>
          <a:p>
            <a:pPr lvl="1"/>
            <a:endParaRPr lang="en-US" sz="2800" b="1" dirty="0">
              <a:cs typeface="Arial" panose="020B0604020202020204" pitchFamily="34" charset="0"/>
            </a:endParaRPr>
          </a:p>
          <a:p>
            <a:pPr marL="800100" lvl="1" indent="-342900">
              <a:buFont typeface="Arial" panose="020B0604020202020204" pitchFamily="34" charset="0"/>
              <a:buChar char="•"/>
            </a:pPr>
            <a:r>
              <a:rPr lang="en-US" sz="2800" dirty="0">
                <a:cs typeface="Arial" panose="020B0604020202020204" pitchFamily="34" charset="0"/>
              </a:rPr>
              <a:t>A Project Object Model or POM is the fundamental unit of work in Maven. It is an XML file that contains information about the project and configuration details used by Maven to build the project. </a:t>
            </a:r>
          </a:p>
          <a:p>
            <a:pPr lvl="1"/>
            <a:endParaRPr lang="en-US" sz="2800" dirty="0">
              <a:cs typeface="Arial" panose="020B0604020202020204" pitchFamily="34" charset="0"/>
            </a:endParaRPr>
          </a:p>
          <a:p>
            <a:pPr marL="800100" lvl="1" indent="-342900">
              <a:buFont typeface="Arial" panose="020B0604020202020204" pitchFamily="34" charset="0"/>
              <a:buChar char="•"/>
            </a:pPr>
            <a:r>
              <a:rPr lang="en-US" sz="2800" dirty="0">
                <a:cs typeface="Arial" panose="020B0604020202020204" pitchFamily="34" charset="0"/>
              </a:rPr>
              <a:t>When executing a task or goal, Maven looks for the POM in the current directory. It reads the POM, gets the needed configuration information, then executes the goal.</a:t>
            </a:r>
          </a:p>
        </p:txBody>
      </p:sp>
    </p:spTree>
    <p:extLst>
      <p:ext uri="{BB962C8B-B14F-4D97-AF65-F5344CB8AC3E}">
        <p14:creationId xmlns:p14="http://schemas.microsoft.com/office/powerpoint/2010/main" val="1219083586"/>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EPAM">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4170</TotalTime>
  <Words>593</Words>
  <Application>Microsoft Office PowerPoint</Application>
  <PresentationFormat>Widescreen</PresentationFormat>
  <Paragraphs>106</Paragraphs>
  <Slides>16</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Arial Black</vt:lpstr>
      <vt:lpstr>Calibri</vt:lpstr>
      <vt:lpstr>Calibri Light</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Venu Kandagatla</dc:creator>
  <cp:lastModifiedBy>Venu Kandagatla</cp:lastModifiedBy>
  <cp:revision>38</cp:revision>
  <dcterms:created xsi:type="dcterms:W3CDTF">2019-04-09T06:32:29Z</dcterms:created>
  <dcterms:modified xsi:type="dcterms:W3CDTF">2019-05-28T14:02:33Z</dcterms:modified>
</cp:coreProperties>
</file>