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6"/>
  </p:notesMasterIdLst>
  <p:handoutMasterIdLst>
    <p:handoutMasterId r:id="rId57"/>
  </p:handoutMasterIdLst>
  <p:sldIdLst>
    <p:sldId id="388" r:id="rId2"/>
    <p:sldId id="445" r:id="rId3"/>
    <p:sldId id="392" r:id="rId4"/>
    <p:sldId id="393" r:id="rId5"/>
    <p:sldId id="394" r:id="rId6"/>
    <p:sldId id="395" r:id="rId7"/>
    <p:sldId id="391" r:id="rId8"/>
    <p:sldId id="398" r:id="rId9"/>
    <p:sldId id="399" r:id="rId10"/>
    <p:sldId id="400" r:id="rId11"/>
    <p:sldId id="401" r:id="rId12"/>
    <p:sldId id="404" r:id="rId13"/>
    <p:sldId id="405" r:id="rId14"/>
    <p:sldId id="402" r:id="rId15"/>
    <p:sldId id="403" r:id="rId16"/>
    <p:sldId id="406" r:id="rId17"/>
    <p:sldId id="407" r:id="rId18"/>
    <p:sldId id="408" r:id="rId19"/>
    <p:sldId id="425" r:id="rId20"/>
    <p:sldId id="426" r:id="rId21"/>
    <p:sldId id="409" r:id="rId22"/>
    <p:sldId id="410" r:id="rId23"/>
    <p:sldId id="422" r:id="rId24"/>
    <p:sldId id="420" r:id="rId25"/>
    <p:sldId id="411" r:id="rId26"/>
    <p:sldId id="412" r:id="rId27"/>
    <p:sldId id="413" r:id="rId28"/>
    <p:sldId id="396" r:id="rId29"/>
    <p:sldId id="414" r:id="rId30"/>
    <p:sldId id="417" r:id="rId31"/>
    <p:sldId id="415" r:id="rId32"/>
    <p:sldId id="423" r:id="rId33"/>
    <p:sldId id="416" r:id="rId34"/>
    <p:sldId id="427" r:id="rId35"/>
    <p:sldId id="428" r:id="rId36"/>
    <p:sldId id="418" r:id="rId37"/>
    <p:sldId id="424" r:id="rId38"/>
    <p:sldId id="429" r:id="rId39"/>
    <p:sldId id="430" r:id="rId40"/>
    <p:sldId id="431" r:id="rId41"/>
    <p:sldId id="432" r:id="rId42"/>
    <p:sldId id="434" r:id="rId43"/>
    <p:sldId id="433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19" r:id="rId5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445"/>
            <p14:sldId id="392"/>
            <p14:sldId id="393"/>
            <p14:sldId id="394"/>
            <p14:sldId id="395"/>
            <p14:sldId id="391"/>
            <p14:sldId id="398"/>
            <p14:sldId id="399"/>
            <p14:sldId id="400"/>
            <p14:sldId id="401"/>
            <p14:sldId id="404"/>
            <p14:sldId id="405"/>
            <p14:sldId id="402"/>
            <p14:sldId id="403"/>
            <p14:sldId id="406"/>
            <p14:sldId id="407"/>
            <p14:sldId id="408"/>
            <p14:sldId id="425"/>
            <p14:sldId id="426"/>
            <p14:sldId id="409"/>
            <p14:sldId id="410"/>
            <p14:sldId id="422"/>
            <p14:sldId id="420"/>
            <p14:sldId id="411"/>
            <p14:sldId id="412"/>
            <p14:sldId id="413"/>
            <p14:sldId id="396"/>
            <p14:sldId id="414"/>
            <p14:sldId id="417"/>
            <p14:sldId id="415"/>
            <p14:sldId id="423"/>
            <p14:sldId id="416"/>
            <p14:sldId id="427"/>
            <p14:sldId id="428"/>
            <p14:sldId id="418"/>
            <p14:sldId id="424"/>
            <p14:sldId id="429"/>
            <p14:sldId id="430"/>
            <p14:sldId id="431"/>
            <p14:sldId id="432"/>
            <p14:sldId id="434"/>
            <p14:sldId id="433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0232" autoAdjust="0"/>
  </p:normalViewPr>
  <p:slideViewPr>
    <p:cSldViewPr snapToGrid="0">
      <p:cViewPr>
        <p:scale>
          <a:sx n="70" d="100"/>
          <a:sy n="70" d="100"/>
        </p:scale>
        <p:origin x="-31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 project, create a browser plug in that implements hold-on.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B585A-B397-5140-899A-CAF31D0003C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5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cs.neu.edu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bar.mysite.com" TargetMode="External"/><Relationship Id="rId4" Type="http://schemas.openxmlformats.org/officeDocument/2006/relationships/hyperlink" Target="http://www.ccs.neu.edu/" TargetMode="External"/><Relationship Id="rId5" Type="http://schemas.openxmlformats.org/officeDocument/2006/relationships/hyperlink" Target="amber.ccs.ne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foo.mysite.co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cs.neu.edu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nkofamerica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rtheastern.ed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3" Type="http://schemas.openxmlformats.org/officeDocument/2006/relationships/image" Target="../media/image1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cs.neu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en-US" sz="6000" cap="none" dirty="0" smtClean="0"/>
              <a:t>CSE 390 – Advanced 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10: DNS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(What’s in a Name?)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Based on Slides by D. </a:t>
            </a:r>
            <a:r>
              <a:rPr lang="en-US" dirty="0" err="1" smtClean="0"/>
              <a:t>Choffnes</a:t>
            </a:r>
            <a:r>
              <a:rPr lang="en-US" dirty="0" smtClean="0"/>
              <a:t> (NEU). Revised by P. Gill Fall 2014. Some content on DNS censorship from N. Weaver.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Administration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/>
          </a:bodyPr>
          <a:lstStyle/>
          <a:p>
            <a:r>
              <a:rPr lang="en-US" dirty="0" smtClean="0"/>
              <a:t>Tree is divided into zones</a:t>
            </a:r>
          </a:p>
          <a:p>
            <a:pPr lvl="1"/>
            <a:r>
              <a:rPr lang="en-US" dirty="0" smtClean="0"/>
              <a:t>Each zone has an administrator</a:t>
            </a:r>
          </a:p>
          <a:p>
            <a:pPr lvl="1"/>
            <a:r>
              <a:rPr lang="en-US" dirty="0" smtClean="0"/>
              <a:t>Responsible for the part of the </a:t>
            </a:r>
            <a:r>
              <a:rPr lang="en-US" dirty="0" smtClean="0"/>
              <a:t>hierarchy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CCIS controls *.ccs.neu.edu</a:t>
            </a:r>
          </a:p>
          <a:p>
            <a:pPr lvl="1"/>
            <a:r>
              <a:rPr lang="en-US" dirty="0" smtClean="0"/>
              <a:t>NEU controls *.neu.edu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867" y="156793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Root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09807" y="260655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78215" y="260655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13950" y="26065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64725" y="260655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mil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12908" y="260655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6570" y="260655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01581" y="260655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6065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60655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etc.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5298" y="35862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2890" y="358626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70749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ccs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7819" y="597024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www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35185" y="597024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270920" y="597024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mail</a:t>
            </a:r>
            <a:endParaRPr lang="en-US" sz="2400" dirty="0"/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559422" y="2029597"/>
            <a:ext cx="282218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661494" y="2029597"/>
            <a:ext cx="172011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754749" y="2029597"/>
            <a:ext cx="62686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2029597"/>
            <a:ext cx="37261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2029597"/>
            <a:ext cx="134644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602904" y="2029597"/>
            <a:ext cx="377870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2029597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2029597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2029597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68215"/>
            <a:ext cx="91450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559422" y="3068215"/>
            <a:ext cx="190986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47927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69159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69159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69159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777342" y="1578819"/>
            <a:ext cx="1230085" cy="45077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609791"/>
            <a:ext cx="2948450" cy="191075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41733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405114" y="25088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215439" y="2507020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376554" y="2505193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402723" y="2503366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83706" y="2508847"/>
            <a:ext cx="3822547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flipH="1">
            <a:off x="5531071" y="1578819"/>
            <a:ext cx="1480586" cy="570006"/>
            <a:chOff x="1219200" y="4876799"/>
            <a:chExt cx="5181605" cy="1384995"/>
          </a:xfrm>
        </p:grpSpPr>
        <p:sp>
          <p:nvSpPr>
            <p:cNvPr id="59" name="Rectangular Callout 5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1902"/>
                <a:gd name="adj2" fmla="val -10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ICANN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997842" y="1606400"/>
            <a:ext cx="1698173" cy="570006"/>
            <a:chOff x="1219200" y="4876799"/>
            <a:chExt cx="5181605" cy="1384995"/>
          </a:xfrm>
        </p:grpSpPr>
        <p:sp>
          <p:nvSpPr>
            <p:cNvPr id="64" name="Rectangular Callout 63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4463"/>
                <a:gd name="adj2" fmla="val 1249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Verisign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14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Hierarchy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Functions of each DNS server:</a:t>
            </a:r>
          </a:p>
          <a:p>
            <a:pPr lvl="1"/>
            <a:r>
              <a:rPr lang="en-US" dirty="0" smtClean="0"/>
              <a:t>Authority over a portion of the hierarchy</a:t>
            </a:r>
          </a:p>
          <a:p>
            <a:pPr lvl="2"/>
            <a:r>
              <a:rPr lang="en-US" dirty="0" smtClean="0"/>
              <a:t>No need to store all DNS names</a:t>
            </a:r>
          </a:p>
          <a:p>
            <a:pPr lvl="1"/>
            <a:r>
              <a:rPr lang="en-US" dirty="0" smtClean="0"/>
              <a:t>Store all the records for hosts/domains in its zone</a:t>
            </a:r>
          </a:p>
          <a:p>
            <a:pPr lvl="2"/>
            <a:r>
              <a:rPr lang="en-US" dirty="0" smtClean="0"/>
              <a:t>May be replicated for robustness</a:t>
            </a:r>
          </a:p>
          <a:p>
            <a:pPr lvl="1"/>
            <a:r>
              <a:rPr lang="en-US" dirty="0" smtClean="0"/>
              <a:t>Know the addresses of the root servers</a:t>
            </a:r>
          </a:p>
          <a:p>
            <a:pPr lvl="2"/>
            <a:r>
              <a:rPr lang="en-US" dirty="0" smtClean="0"/>
              <a:t>Resolve queries for unknown names</a:t>
            </a:r>
          </a:p>
          <a:p>
            <a:r>
              <a:rPr lang="en-US" dirty="0" smtClean="0"/>
              <a:t>Root servers know about all TLDs</a:t>
            </a:r>
          </a:p>
          <a:p>
            <a:pPr lvl="1"/>
            <a:r>
              <a:rPr lang="en-US" dirty="0" smtClean="0"/>
              <a:t>The buck stops at the root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7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Name Servers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Responsible for the Root Zone File</a:t>
            </a:r>
          </a:p>
          <a:p>
            <a:pPr lvl="1"/>
            <a:r>
              <a:rPr lang="en-US" sz="2400" dirty="0" smtClean="0"/>
              <a:t>Lists the TLDs and who controls them</a:t>
            </a:r>
          </a:p>
          <a:p>
            <a:pPr lvl="1"/>
            <a:r>
              <a:rPr lang="en-US" sz="2400" dirty="0" smtClean="0"/>
              <a:t>~272KB in size</a:t>
            </a:r>
          </a:p>
          <a:p>
            <a:pPr lvl="1"/>
            <a:endParaRPr lang="en-US" sz="1900" dirty="0" smtClean="0"/>
          </a:p>
          <a:p>
            <a:pPr marL="45720" indent="0">
              <a:buNone/>
            </a:pPr>
            <a:r>
              <a:rPr lang="en-US" sz="1800" dirty="0"/>
              <a:t>com.			172800	IN	NS	a.gtld-servers.net</a:t>
            </a: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com</a:t>
            </a:r>
            <a:r>
              <a:rPr lang="en-US" sz="1800" dirty="0"/>
              <a:t>.			172800	IN	NS	b.gtld-servers.net</a:t>
            </a: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com</a:t>
            </a:r>
            <a:r>
              <a:rPr lang="en-US" sz="1800" dirty="0"/>
              <a:t>.			172800	IN	NS	c.gtld-servers.net</a:t>
            </a:r>
            <a:r>
              <a:rPr lang="en-US" sz="1800" dirty="0" smtClean="0"/>
              <a:t>.</a:t>
            </a:r>
          </a:p>
          <a:p>
            <a:pPr marL="45720" indent="0">
              <a:buNone/>
            </a:pPr>
            <a:endParaRPr lang="en-US" sz="1700" dirty="0" smtClean="0"/>
          </a:p>
          <a:p>
            <a:r>
              <a:rPr lang="en-US" sz="2800" dirty="0" smtClean="0"/>
              <a:t>Administered by ICANN</a:t>
            </a:r>
          </a:p>
          <a:p>
            <a:pPr lvl="1"/>
            <a:r>
              <a:rPr lang="en-US" sz="2400" dirty="0" smtClean="0"/>
              <a:t>13 root servers, labeled A</a:t>
            </a:r>
            <a:r>
              <a:rPr lang="en-US" sz="2400" dirty="0" smtClean="0">
                <a:sym typeface="Wingdings" pitchFamily="2" charset="2"/>
              </a:rPr>
              <a:t>M</a:t>
            </a:r>
          </a:p>
          <a:p>
            <a:pPr lvl="1"/>
            <a:r>
              <a:rPr lang="en-US" sz="2400" dirty="0" smtClean="0"/>
              <a:t>6 are </a:t>
            </a:r>
            <a:r>
              <a:rPr lang="en-US" sz="2400" dirty="0" err="1" smtClean="0"/>
              <a:t>anycasted</a:t>
            </a:r>
            <a:r>
              <a:rPr lang="en-US" sz="2400" dirty="0" smtClean="0"/>
              <a:t>, i.e. they are globally replicated</a:t>
            </a:r>
          </a:p>
          <a:p>
            <a:r>
              <a:rPr lang="en-US" sz="2800" dirty="0" smtClean="0"/>
              <a:t>Contacted when names cannot be resolved</a:t>
            </a:r>
          </a:p>
          <a:p>
            <a:pPr lvl="1"/>
            <a:r>
              <a:rPr lang="en-US" sz="2400" dirty="0" smtClean="0"/>
              <a:t>In practice, most systems cache this information</a:t>
            </a:r>
            <a:endParaRPr lang="en-US" sz="2400" dirty="0"/>
          </a:p>
          <a:p>
            <a:pPr marL="4572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9434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the Roots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D:\Classes\CS 4700\assets\Root-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5346"/>
            <a:ext cx="9144000" cy="39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981200" y="1915892"/>
            <a:ext cx="4821466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Northeastern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Name Servers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7084" y="4103240"/>
            <a:ext cx="8991600" cy="2754763"/>
          </a:xfrm>
        </p:spPr>
        <p:txBody>
          <a:bodyPr>
            <a:normAutofit/>
          </a:bodyPr>
          <a:lstStyle/>
          <a:p>
            <a:r>
              <a:rPr lang="en-US" dirty="0" smtClean="0"/>
              <a:t>Each ISP/company has a local, default name server</a:t>
            </a:r>
          </a:p>
          <a:p>
            <a:r>
              <a:rPr lang="en-US" dirty="0" smtClean="0"/>
              <a:t>Often configured via DHCP</a:t>
            </a:r>
          </a:p>
          <a:p>
            <a:r>
              <a:rPr lang="en-US" dirty="0" smtClean="0"/>
              <a:t>Hosts begin DNS queries by contacting the local name server</a:t>
            </a:r>
          </a:p>
          <a:p>
            <a:r>
              <a:rPr lang="en-US" dirty="0" smtClean="0"/>
              <a:t>Frequently cache query results</a:t>
            </a:r>
            <a:endParaRPr lang="en-US" dirty="0"/>
          </a:p>
        </p:txBody>
      </p:sp>
      <p:pic>
        <p:nvPicPr>
          <p:cNvPr id="102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1915892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36" y="2405976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3200179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42" y="22751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/>
          <p:cNvSpPr/>
          <p:nvPr/>
        </p:nvSpPr>
        <p:spPr>
          <a:xfrm rot="4760621">
            <a:off x="4105371" y="2588360"/>
            <a:ext cx="553978" cy="1861157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3959448" y="1067101"/>
            <a:ext cx="2410731" cy="1005472"/>
            <a:chOff x="1219200" y="4876799"/>
            <a:chExt cx="5181605" cy="1384995"/>
          </a:xfrm>
        </p:grpSpPr>
        <p:sp>
          <p:nvSpPr>
            <p:cNvPr id="12" name="Rectangular Callout 1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25142"/>
                <a:gd name="adj2" fmla="val 15956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3" y="4876799"/>
              <a:ext cx="5181602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google.com?</a:t>
              </a:r>
            </a:p>
          </p:txBody>
        </p:sp>
      </p:grpSp>
      <p:sp>
        <p:nvSpPr>
          <p:cNvPr id="14" name="Up Arrow 13"/>
          <p:cNvSpPr/>
          <p:nvPr/>
        </p:nvSpPr>
        <p:spPr>
          <a:xfrm rot="5400000">
            <a:off x="7205450" y="2087271"/>
            <a:ext cx="553978" cy="1594902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Authoritative Name Servers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00058"/>
            <a:ext cx="8839200" cy="859971"/>
          </a:xfrm>
        </p:spPr>
        <p:txBody>
          <a:bodyPr/>
          <a:lstStyle/>
          <a:p>
            <a:r>
              <a:rPr lang="en-US" dirty="0" smtClean="0"/>
              <a:t>Stores the </a:t>
            </a:r>
            <a:r>
              <a:rPr lang="en-US" dirty="0" err="1" smtClean="0"/>
              <a:t>name</a:t>
            </a:r>
            <a:r>
              <a:rPr lang="en-US" dirty="0" err="1" smtClean="0">
                <a:sym typeface="Wingdings" pitchFamily="2" charset="2"/>
              </a:rPr>
              <a:t>IP</a:t>
            </a:r>
            <a:r>
              <a:rPr lang="en-US" dirty="0" smtClean="0">
                <a:sym typeface="Wingdings" pitchFamily="2" charset="2"/>
              </a:rPr>
              <a:t> mapping for a given host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717031" y="2703386"/>
            <a:ext cx="3119218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Northeastern</a:t>
            </a:r>
            <a:endParaRPr lang="en-US" sz="2400" dirty="0"/>
          </a:p>
        </p:txBody>
      </p:sp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88" y="2436950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23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 flipH="1">
            <a:off x="252162" y="1839990"/>
            <a:ext cx="2632552" cy="1005472"/>
            <a:chOff x="1219200" y="4876799"/>
            <a:chExt cx="518160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3826"/>
                <a:gd name="adj2" fmla="val 8594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www.neu.edu?</a:t>
              </a:r>
            </a:p>
          </p:txBody>
        </p:sp>
      </p:grpSp>
      <p:sp>
        <p:nvSpPr>
          <p:cNvPr id="11" name="Up Arrow 10"/>
          <p:cNvSpPr/>
          <p:nvPr/>
        </p:nvSpPr>
        <p:spPr>
          <a:xfrm rot="5400000">
            <a:off x="633825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28" y="3062867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21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5400000">
            <a:off x="2504675" y="3070539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4370348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8889" y="398952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Root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64399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edu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38812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neu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91801" y="1975285"/>
            <a:ext cx="203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www.neu.edu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019800" y="2850381"/>
            <a:ext cx="1894114" cy="63159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p Arrow Callout 25"/>
          <p:cNvSpPr/>
          <p:nvPr/>
        </p:nvSpPr>
        <p:spPr>
          <a:xfrm>
            <a:off x="4680853" y="4440305"/>
            <a:ext cx="1905000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Authority for ‘neu.edu’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 flipH="1">
            <a:off x="3419905" y="1611390"/>
            <a:ext cx="2632552" cy="1005472"/>
            <a:chOff x="1219200" y="4876799"/>
            <a:chExt cx="5181605" cy="1384995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32748"/>
                <a:gd name="adj2" fmla="val 935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www.neu.edu = 155.33.17.68</a:t>
              </a:r>
            </a:p>
          </p:txBody>
        </p:sp>
      </p:grpSp>
      <p:sp>
        <p:nvSpPr>
          <p:cNvPr id="25" name="Up Arrow Callout 24"/>
          <p:cNvSpPr/>
          <p:nvPr/>
        </p:nvSpPr>
        <p:spPr>
          <a:xfrm>
            <a:off x="2928257" y="4440305"/>
            <a:ext cx="1535784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Authority for ‘</a:t>
            </a:r>
            <a:r>
              <a:rPr lang="en-US" sz="2400" dirty="0" err="1" smtClean="0"/>
              <a:t>edu</a:t>
            </a:r>
            <a:r>
              <a:rPr lang="en-US" sz="2400" dirty="0" smtClean="0"/>
              <a:t>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509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26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Domain Name Resolution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7970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Every host knows a local DNS server</a:t>
            </a:r>
          </a:p>
          <a:p>
            <a:pPr lvl="1"/>
            <a:r>
              <a:rPr lang="en-US" dirty="0" smtClean="0"/>
              <a:t>Sends all queries to the local DNS server</a:t>
            </a:r>
          </a:p>
          <a:p>
            <a:r>
              <a:rPr lang="en-US" dirty="0"/>
              <a:t>If the local DNS can answer the query, then you’re done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Local server is also the authoritative server for that name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Local server has cached the record for that name</a:t>
            </a:r>
          </a:p>
          <a:p>
            <a:r>
              <a:rPr lang="en-US" dirty="0" smtClean="0"/>
              <a:t>Otherwise, go down the hierarchy and search for the authoritative name server</a:t>
            </a:r>
          </a:p>
          <a:p>
            <a:pPr lvl="1"/>
            <a:r>
              <a:rPr lang="en-US" dirty="0"/>
              <a:t>Every local DNS server knows the root servers</a:t>
            </a:r>
          </a:p>
          <a:p>
            <a:pPr lvl="1"/>
            <a:r>
              <a:rPr lang="en-US" dirty="0" smtClean="0"/>
              <a:t>Use cache to skip steps if possible</a:t>
            </a:r>
          </a:p>
          <a:p>
            <a:pPr lvl="2"/>
            <a:r>
              <a:rPr lang="en-US" dirty="0" smtClean="0"/>
              <a:t>e.g. skip the root and go directly to .</a:t>
            </a:r>
            <a:r>
              <a:rPr lang="en-US" dirty="0" err="1" smtClean="0"/>
              <a:t>edu</a:t>
            </a:r>
            <a:r>
              <a:rPr lang="en-US" dirty="0" smtClean="0"/>
              <a:t> if the root file is cached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6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DNS Query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542492"/>
            <a:ext cx="4354286" cy="38426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Puts the burden of resolution on the contacted name server</a:t>
            </a:r>
          </a:p>
          <a:p>
            <a:r>
              <a:rPr lang="en-US" sz="2400" dirty="0" smtClean="0"/>
              <a:t>How does </a:t>
            </a:r>
            <a:r>
              <a:rPr lang="en-US" sz="2400" dirty="0" err="1" smtClean="0"/>
              <a:t>asgard</a:t>
            </a:r>
            <a:r>
              <a:rPr lang="en-US" sz="2400" dirty="0" smtClean="0"/>
              <a:t> know who to forward responses too?</a:t>
            </a:r>
          </a:p>
          <a:p>
            <a:pPr lvl="1"/>
            <a:r>
              <a:rPr lang="en-US" sz="2100" dirty="0" smtClean="0"/>
              <a:t>Random IDs embedded in DNS </a:t>
            </a:r>
            <a:r>
              <a:rPr lang="en-US" sz="2100" dirty="0" smtClean="0"/>
              <a:t>queries</a:t>
            </a:r>
            <a:endParaRPr lang="en-US" sz="2100" dirty="0" smtClean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p Arrow 6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ns1.google.com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www.google.com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sgard.ccs.neu.edu</a:t>
            </a:r>
            <a:endParaRPr lang="en-US" sz="20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3753653">
            <a:off x="7000294" y="5513438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7802989" y="4419411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10800000">
            <a:off x="7802989" y="4419410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4400000">
            <a:off x="6976309" y="555008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19800000">
            <a:off x="5331388" y="4384863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30" name="Rectangular Callout 29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9203" y="5015484"/>
              <a:ext cx="5181602" cy="1144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21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Iterated DNS query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882" y="2786745"/>
            <a:ext cx="4556407" cy="4049487"/>
          </a:xfrm>
        </p:spPr>
        <p:txBody>
          <a:bodyPr>
            <a:normAutofit/>
          </a:bodyPr>
          <a:lstStyle/>
          <a:p>
            <a:r>
              <a:rPr lang="en-US" dirty="0" smtClean="0"/>
              <a:t>Contact server replies with the name of the next authority in the hierarchy</a:t>
            </a:r>
          </a:p>
          <a:p>
            <a:r>
              <a:rPr lang="en-US" dirty="0" smtClean="0"/>
              <a:t>“I don’t know this name, but this other server might”</a:t>
            </a:r>
          </a:p>
          <a:p>
            <a:r>
              <a:rPr lang="en-US" dirty="0" smtClean="0"/>
              <a:t>This is how DNS works today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ns1.google.com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www.google.com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sgard.ccs.neu.edu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7700886">
            <a:off x="6430415" y="3477084"/>
            <a:ext cx="553978" cy="23091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6380931" y="2870058"/>
            <a:ext cx="553978" cy="17935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6200000">
            <a:off x="6361841" y="2866605"/>
            <a:ext cx="553978" cy="180043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8457775">
            <a:off x="6371435" y="3464446"/>
            <a:ext cx="553978" cy="232646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9800000">
            <a:off x="5329194" y="4338262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004078" y="2656114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27" name="Rectangular Callout 26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3" y="5015484"/>
              <a:ext cx="5181602" cy="1144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96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Propagation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1992086"/>
          </a:xfrm>
        </p:spPr>
        <p:txBody>
          <a:bodyPr/>
          <a:lstStyle/>
          <a:p>
            <a:r>
              <a:rPr lang="en-US" dirty="0" smtClean="0"/>
              <a:t>How many of you have purchased a domain name?</a:t>
            </a:r>
          </a:p>
          <a:p>
            <a:pPr lvl="1"/>
            <a:r>
              <a:rPr lang="en-US" dirty="0" smtClean="0"/>
              <a:t>Did you notice that it took ~72 hours for your name to become accessible?</a:t>
            </a:r>
          </a:p>
          <a:p>
            <a:pPr lvl="1"/>
            <a:r>
              <a:rPr lang="en-US" dirty="0" smtClean="0"/>
              <a:t>This delay is called DNS Propagation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3" y="393435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55" y="393907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59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37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30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13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01514" y="45845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75862" y="455484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58963" y="5043649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s.godaddy.com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351400" y="3555051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www.my-new-site.com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80659" y="507675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sgard.ccs.neu.edu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95795" y="4424220"/>
            <a:ext cx="679260" cy="3048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/>
          <p:cNvSpPr/>
          <p:nvPr/>
        </p:nvSpPr>
        <p:spPr>
          <a:xfrm rot="17569223" flipV="1">
            <a:off x="929094" y="4287573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7569223" flipV="1">
            <a:off x="5275254" y="4257839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4655993" flipV="1">
            <a:off x="2359912" y="4249866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16200000" flipV="1">
            <a:off x="3843832" y="3972877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152396" y="5638788"/>
            <a:ext cx="8991600" cy="6423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would this process fail for a new DNS name?</a:t>
            </a:r>
          </a:p>
        </p:txBody>
      </p:sp>
    </p:spTree>
    <p:extLst>
      <p:ext uri="{BB962C8B-B14F-4D97-AF65-F5344CB8AC3E}">
        <p14:creationId xmlns:p14="http://schemas.microsoft.com/office/powerpoint/2010/main" val="70440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7" grpId="0" animBg="1"/>
      <p:bldP spid="28" grpId="0" animBg="1"/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Administravia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Midterm: 1 week from today</a:t>
            </a:r>
          </a:p>
          <a:p>
            <a:r>
              <a:rPr lang="en-US" dirty="0" smtClean="0"/>
              <a:t>Study guide posted on Piazza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8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vs. Freshness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28147"/>
          </a:xfrm>
        </p:spPr>
        <p:txBody>
          <a:bodyPr/>
          <a:lstStyle/>
          <a:p>
            <a:r>
              <a:rPr lang="en-US" dirty="0" smtClean="0"/>
              <a:t>DNS Propagation delay is caused by caching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1" y="3421645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51" y="345710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34551" y="410963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sgard.ccs.neu.edu</a:t>
            </a:r>
            <a:endParaRPr lang="en-US" sz="2000" dirty="0"/>
          </a:p>
        </p:txBody>
      </p:sp>
      <p:sp>
        <p:nvSpPr>
          <p:cNvPr id="8" name="Up Arrow 7"/>
          <p:cNvSpPr/>
          <p:nvPr/>
        </p:nvSpPr>
        <p:spPr>
          <a:xfrm rot="16200000" flipV="1">
            <a:off x="2215307" y="2483867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flipH="1">
            <a:off x="5170714" y="2228347"/>
            <a:ext cx="3755571" cy="1592455"/>
            <a:chOff x="1219200" y="4876799"/>
            <a:chExt cx="5181605" cy="1384995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64908"/>
                <a:gd name="adj2" fmla="val 4601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3" y="4901369"/>
              <a:ext cx="5181602" cy="117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Root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Cached .com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.net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Etc.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2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53" y="566378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206" y="4113895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15" y="43204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87" y="5745019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02683" y="4764124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586647" y="494091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735437" y="6364448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s.godaddy.com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49998" y="6297348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www.my-new-site.com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584371" y="6007782"/>
            <a:ext cx="1719943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 flipH="1">
            <a:off x="170972" y="2256597"/>
            <a:ext cx="3557021" cy="847566"/>
            <a:chOff x="1219200" y="4876799"/>
            <a:chExt cx="5181605" cy="1435489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0" y="4876799"/>
              <a:ext cx="5181604" cy="1384994"/>
            </a:xfrm>
            <a:prstGeom prst="wedgeRectCallout">
              <a:avLst>
                <a:gd name="adj1" fmla="val 34875"/>
                <a:gd name="adj2" fmla="val 956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3" y="4904861"/>
              <a:ext cx="5181602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www.my-new-site.com?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793178" y="2273166"/>
            <a:ext cx="2180345" cy="847566"/>
            <a:chOff x="1219200" y="4876799"/>
            <a:chExt cx="5181605" cy="1435489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5" cy="1384994"/>
            </a:xfrm>
            <a:prstGeom prst="wedgeRectCallout">
              <a:avLst>
                <a:gd name="adj1" fmla="val -18546"/>
                <a:gd name="adj2" fmla="val 99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3" y="4904861"/>
              <a:ext cx="5181602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That name does not exist.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Up Arrow 28"/>
          <p:cNvSpPr/>
          <p:nvPr/>
        </p:nvSpPr>
        <p:spPr>
          <a:xfrm rot="5400000" flipV="1">
            <a:off x="2265078" y="2484154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152396" y="4855110"/>
            <a:ext cx="4332518" cy="1009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Zone files may be cached for 1-72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8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9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Resource Records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DNS queries have two fields: </a:t>
            </a:r>
            <a:r>
              <a:rPr lang="en-US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</a:p>
          <a:p>
            <a:r>
              <a:rPr lang="en-US" dirty="0" smtClean="0"/>
              <a:t>Resource record is the response to a query</a:t>
            </a:r>
          </a:p>
          <a:p>
            <a:pPr lvl="1"/>
            <a:r>
              <a:rPr lang="en-US" dirty="0" smtClean="0"/>
              <a:t>Four fields: (</a:t>
            </a:r>
            <a:r>
              <a:rPr lang="en-US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  <a:r>
              <a:rPr lang="en-US" dirty="0" smtClean="0"/>
              <a:t>, TTL)</a:t>
            </a:r>
          </a:p>
          <a:p>
            <a:pPr lvl="1"/>
            <a:r>
              <a:rPr lang="en-US" dirty="0" smtClean="0"/>
              <a:t>There may be multiple records returned for one query</a:t>
            </a:r>
          </a:p>
          <a:p>
            <a:r>
              <a:rPr lang="en-US" dirty="0" smtClean="0"/>
              <a:t>What do the </a:t>
            </a:r>
            <a:r>
              <a:rPr lang="en-US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  <a:r>
              <a:rPr lang="en-US" dirty="0" smtClean="0"/>
              <a:t> mean?</a:t>
            </a:r>
          </a:p>
          <a:p>
            <a:pPr lvl="1"/>
            <a:r>
              <a:rPr lang="en-US" dirty="0" smtClean="0"/>
              <a:t>Depends on the 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  <a:r>
              <a:rPr lang="en-US" dirty="0" smtClean="0"/>
              <a:t> of query and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2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637314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Type = A / AAAA</a:t>
            </a:r>
          </a:p>
          <a:p>
            <a:pPr lvl="1"/>
            <a:r>
              <a:rPr lang="en-US" dirty="0" smtClean="0"/>
              <a:t>Name = domain name</a:t>
            </a:r>
          </a:p>
          <a:p>
            <a:pPr lvl="1"/>
            <a:r>
              <a:rPr lang="en-US" dirty="0" smtClean="0"/>
              <a:t>Value = IP address</a:t>
            </a:r>
          </a:p>
          <a:p>
            <a:pPr lvl="1"/>
            <a:r>
              <a:rPr lang="en-US" dirty="0" smtClean="0"/>
              <a:t>A is IPv4, AAAA is IPv6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Type = NS</a:t>
            </a:r>
          </a:p>
          <a:p>
            <a:pPr lvl="1"/>
            <a:r>
              <a:rPr lang="en-US" dirty="0" smtClean="0"/>
              <a:t>Name = partial domain</a:t>
            </a:r>
          </a:p>
          <a:p>
            <a:pPr lvl="1"/>
            <a:r>
              <a:rPr lang="en-US" dirty="0" smtClean="0"/>
              <a:t>Value = name of DNS server for this domain</a:t>
            </a:r>
          </a:p>
          <a:p>
            <a:pPr lvl="1"/>
            <a:r>
              <a:rPr lang="en-US" dirty="0" smtClean="0"/>
              <a:t>“Go send your query to this other server”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06247" y="1578429"/>
            <a:ext cx="4354285" cy="1028587"/>
            <a:chOff x="4506247" y="1578429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Type: A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06248" y="2699432"/>
            <a:ext cx="4354285" cy="1028587"/>
            <a:chOff x="4506248" y="2699432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Value: 129.10.116.81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06247" y="4386944"/>
            <a:ext cx="4354285" cy="1028587"/>
            <a:chOff x="4506247" y="4386944"/>
            <a:chExt cx="4354285" cy="1028587"/>
          </a:xfrm>
        </p:grpSpPr>
        <p:sp>
          <p:nvSpPr>
            <p:cNvPr id="13" name="Rectangle 12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Type: NS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06248" y="5507947"/>
            <a:ext cx="4354285" cy="1028587"/>
            <a:chOff x="4506248" y="5507947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2" y="5589699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</a:t>
              </a:r>
              <a:r>
                <a:rPr lang="en-US" sz="2400" dirty="0" smtClean="0">
                  <a:solidFill>
                    <a:schemeClr val="bg1"/>
                  </a:solidFill>
                </a:rPr>
                <a:t>: 129.10.116.51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79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Types,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6198" y="1600200"/>
            <a:ext cx="4561112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= CNAME</a:t>
            </a:r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canonical hostname</a:t>
            </a:r>
          </a:p>
          <a:p>
            <a:pPr lvl="1"/>
            <a:r>
              <a:rPr lang="en-US" dirty="0"/>
              <a:t>Useful for </a:t>
            </a:r>
            <a:r>
              <a:rPr lang="en-US" dirty="0" smtClean="0"/>
              <a:t>aliasing</a:t>
            </a:r>
          </a:p>
          <a:p>
            <a:pPr lvl="1"/>
            <a:r>
              <a:rPr lang="en-US" dirty="0" smtClean="0"/>
              <a:t>CDNs use this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Type = MX</a:t>
            </a:r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canonical name of mail server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04221" y="1578429"/>
            <a:ext cx="4354285" cy="1028587"/>
            <a:chOff x="4506247" y="1578429"/>
            <a:chExt cx="4354285" cy="1028587"/>
          </a:xfrm>
        </p:grpSpPr>
        <p:sp>
          <p:nvSpPr>
            <p:cNvPr id="8" name="Rectangle 7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Type: CNAME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4222" y="2699432"/>
            <a:ext cx="4354285" cy="1028587"/>
            <a:chOff x="4506248" y="2699432"/>
            <a:chExt cx="4354285" cy="1028587"/>
          </a:xfrm>
        </p:grpSpPr>
        <p:sp>
          <p:nvSpPr>
            <p:cNvPr id="12" name="Rectangle 11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Value: </a:t>
              </a:r>
              <a:r>
                <a:rPr lang="en-US" sz="2400" dirty="0" smtClean="0">
                  <a:solidFill>
                    <a:schemeClr val="bg1"/>
                  </a:solidFill>
                  <a:hlinkClick r:id="rId3" action="ppaction://hlinkfile"/>
                </a:rPr>
                <a:t>bar.mysite.com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Type: MX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20" name="Rectangle 1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</a:t>
              </a:r>
              <a:r>
                <a:rPr lang="en-US" sz="2400" dirty="0" smtClean="0">
                  <a:solidFill>
                    <a:schemeClr val="bg1"/>
                  </a:solidFill>
                </a:rPr>
                <a:t>: </a:t>
              </a:r>
              <a:r>
                <a:rPr lang="en-US" sz="2400" dirty="0" smtClean="0">
                  <a:solidFill>
                    <a:schemeClr val="bg1"/>
                  </a:solidFill>
                  <a:hlinkClick r:id="rId5" action="ppaction://hlinkfile"/>
                </a:rPr>
                <a:t>amber.ccs.neu.edu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9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Lookups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8958943" cy="5105400"/>
          </a:xfrm>
        </p:spPr>
        <p:txBody>
          <a:bodyPr/>
          <a:lstStyle/>
          <a:p>
            <a:r>
              <a:rPr lang="en-US" dirty="0" smtClean="0"/>
              <a:t>What about the </a:t>
            </a:r>
            <a:r>
              <a:rPr lang="en-US" dirty="0" err="1" smtClean="0"/>
              <a:t>IP</a:t>
            </a:r>
            <a:r>
              <a:rPr lang="en-US" dirty="0" err="1" smtClean="0">
                <a:sym typeface="Wingdings" pitchFamily="2" charset="2"/>
              </a:rPr>
              <a:t>name</a:t>
            </a:r>
            <a:r>
              <a:rPr lang="en-US" dirty="0" smtClean="0">
                <a:sym typeface="Wingdings" pitchFamily="2" charset="2"/>
              </a:rPr>
              <a:t> mapping?</a:t>
            </a:r>
          </a:p>
          <a:p>
            <a:r>
              <a:rPr lang="en-US" dirty="0" smtClean="0"/>
              <a:t>Separate server hierarchy stores reverse mappings</a:t>
            </a:r>
          </a:p>
          <a:p>
            <a:pPr lvl="1"/>
            <a:r>
              <a:rPr lang="en-US" dirty="0" smtClean="0"/>
              <a:t>Rooted at in-</a:t>
            </a:r>
            <a:r>
              <a:rPr lang="en-US" dirty="0" err="1" smtClean="0"/>
              <a:t>addr.arpa</a:t>
            </a:r>
            <a:r>
              <a:rPr lang="en-US" dirty="0" smtClean="0"/>
              <a:t> and ip6.arpa</a:t>
            </a:r>
          </a:p>
          <a:p>
            <a:r>
              <a:rPr lang="en-US" dirty="0" smtClean="0"/>
              <a:t>Additional DNS record 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  <a:r>
              <a:rPr lang="en-US" dirty="0" smtClean="0"/>
              <a:t>: PTR</a:t>
            </a:r>
          </a:p>
          <a:p>
            <a:pPr lvl="1"/>
            <a:r>
              <a:rPr lang="en-US" dirty="0" smtClean="0"/>
              <a:t>Name = IP address</a:t>
            </a:r>
          </a:p>
          <a:p>
            <a:pPr lvl="1"/>
            <a:r>
              <a:rPr lang="en-US" dirty="0" smtClean="0"/>
              <a:t>Value = domain name</a:t>
            </a:r>
          </a:p>
          <a:p>
            <a:r>
              <a:rPr lang="en-US" dirty="0" smtClean="0"/>
              <a:t>Not guaranteed to exist</a:t>
            </a:r>
            <a:br>
              <a:rPr lang="en-US" dirty="0" smtClean="0"/>
            </a:br>
            <a:r>
              <a:rPr lang="en-US" dirty="0" smtClean="0"/>
              <a:t>for all IPs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</a:rPr>
                <a:t>129.10.116.51 </a:t>
              </a:r>
              <a:r>
                <a:rPr lang="en-US" sz="2400" dirty="0" smtClean="0">
                  <a:solidFill>
                    <a:schemeClr val="bg1"/>
                  </a:solidFill>
                </a:rPr>
                <a:t>Type: PTR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</a:rPr>
                <a:t>129.10.116.51 </a:t>
              </a:r>
              <a:r>
                <a:rPr lang="en-US" sz="2400" dirty="0" smtClean="0">
                  <a:solidFill>
                    <a:schemeClr val="bg1"/>
                  </a:solidFill>
                </a:rPr>
                <a:t>Value: </a:t>
              </a:r>
              <a:r>
                <a:rPr lang="en-US" sz="2400" dirty="0" smtClean="0">
                  <a:solidFill>
                    <a:schemeClr val="bg1"/>
                  </a:solidFill>
                  <a:hlinkClick r:id="rId2" action="ppaction://hlinkfile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60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as Indirection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DNS gives us very powerful capabilities</a:t>
            </a:r>
          </a:p>
          <a:p>
            <a:pPr lvl="1"/>
            <a:r>
              <a:rPr lang="en-US" dirty="0" smtClean="0"/>
              <a:t>Not only easier for humans to reference machines!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Changing the IPs of machines becomes trivial</a:t>
            </a:r>
          </a:p>
          <a:p>
            <a:pPr lvl="1"/>
            <a:r>
              <a:rPr lang="en-US" dirty="0" smtClean="0"/>
              <a:t>e.g. you want to move your web server to a new host</a:t>
            </a:r>
          </a:p>
          <a:p>
            <a:pPr lvl="1"/>
            <a:r>
              <a:rPr lang="en-US" dirty="0" smtClean="0"/>
              <a:t>Just change the DNS record!</a:t>
            </a:r>
          </a:p>
        </p:txBody>
      </p:sp>
    </p:spTree>
    <p:extLst>
      <p:ext uri="{BB962C8B-B14F-4D97-AF65-F5344CB8AC3E}">
        <p14:creationId xmlns:p14="http://schemas.microsoft.com/office/powerpoint/2010/main" val="63702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 and Load Balancing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3998"/>
            <a:ext cx="8839200" cy="598714"/>
          </a:xfrm>
        </p:spPr>
        <p:txBody>
          <a:bodyPr/>
          <a:lstStyle/>
          <a:p>
            <a:r>
              <a:rPr lang="en-US" dirty="0" smtClean="0"/>
              <a:t>One machine can have many aliases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87" y="2407293"/>
            <a:ext cx="948757" cy="94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6733" y="2115270"/>
            <a:ext cx="199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www.reddit.com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3240" y="2580692"/>
            <a:ext cx="257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www.foursquare.com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73136" y="3059654"/>
            <a:ext cx="295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www.huffingtonpost.com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3231446" y="2315325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3231446" y="2780747"/>
            <a:ext cx="109018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3231446" y="3059654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11645" y="307054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*.blogspot.com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2024" y="209221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david.choffnes.com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770347" y="2578614"/>
            <a:ext cx="1476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alan.mislo.ve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263163" y="2778669"/>
            <a:ext cx="1507184" cy="50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1"/>
          </p:cNvCxnSpPr>
          <p:nvPr/>
        </p:nvCxnSpPr>
        <p:spPr>
          <a:xfrm flipH="1">
            <a:off x="5263154" y="2292265"/>
            <a:ext cx="1248870" cy="2231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</p:cNvCxnSpPr>
          <p:nvPr/>
        </p:nvCxnSpPr>
        <p:spPr>
          <a:xfrm flipH="1" flipV="1">
            <a:off x="5263144" y="3059654"/>
            <a:ext cx="1048501" cy="2109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"/>
          <p:cNvSpPr txBox="1">
            <a:spLocks/>
          </p:cNvSpPr>
          <p:nvPr/>
        </p:nvSpPr>
        <p:spPr>
          <a:xfrm>
            <a:off x="159514" y="3592279"/>
            <a:ext cx="8839200" cy="5987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 domain can map to multiple machines</a:t>
            </a:r>
            <a:endParaRPr lang="en-US" dirty="0"/>
          </a:p>
        </p:txBody>
      </p:sp>
      <p:pic>
        <p:nvPicPr>
          <p:cNvPr id="3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13" y="4145159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036083" y="5133353"/>
            <a:ext cx="2124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www.google.com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39" idx="3"/>
            <a:endCxn id="59" idx="1"/>
          </p:cNvCxnSpPr>
          <p:nvPr/>
        </p:nvCxnSpPr>
        <p:spPr>
          <a:xfrm>
            <a:off x="4160640" y="5333408"/>
            <a:ext cx="2013716" cy="5401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58" idx="1"/>
          </p:cNvCxnSpPr>
          <p:nvPr/>
        </p:nvCxnSpPr>
        <p:spPr>
          <a:xfrm flipV="1">
            <a:off x="4160640" y="4996895"/>
            <a:ext cx="2537966" cy="3365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36" idx="1"/>
          </p:cNvCxnSpPr>
          <p:nvPr/>
        </p:nvCxnSpPr>
        <p:spPr>
          <a:xfrm flipV="1">
            <a:off x="4160640" y="4571027"/>
            <a:ext cx="1357073" cy="76238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60" idx="1"/>
          </p:cNvCxnSpPr>
          <p:nvPr/>
        </p:nvCxnSpPr>
        <p:spPr>
          <a:xfrm>
            <a:off x="4160640" y="5333408"/>
            <a:ext cx="931205" cy="96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06" y="457102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56" y="544769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45" y="5873564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6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5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Delivery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074" name="Picture 2" descr="D:\Classes\CS 4700\assets\usasha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4" y="1536027"/>
            <a:ext cx="8251371" cy="52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1023224" y="230547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4" y="265381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7391382" y="487450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29" y="4275790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51" y="2305474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26" y="4661741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38" y="3447059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92" y="3194283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-Right Arrow 14"/>
          <p:cNvSpPr/>
          <p:nvPr/>
        </p:nvSpPr>
        <p:spPr>
          <a:xfrm rot="4388538">
            <a:off x="599318" y="3808146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6498330">
            <a:off x="7181835" y="3528073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7506663">
            <a:off x="1731548" y="4447244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9626370">
            <a:off x="6601662" y="2985589"/>
            <a:ext cx="810495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585607" y="4653788"/>
            <a:ext cx="4098226" cy="2072035"/>
            <a:chOff x="404487" y="3333623"/>
            <a:chExt cx="8274022" cy="1523216"/>
          </a:xfrm>
        </p:grpSpPr>
        <p:sp>
          <p:nvSpPr>
            <p:cNvPr id="20" name="Rectangle 19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DNS responses may vary based on geography, ISP,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etc</a:t>
              </a:r>
              <a:endParaRPr lang="en-US" sz="3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70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667000"/>
            <a:ext cx="8338782" cy="3529084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DNS Basics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DNS Security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DNS </a:t>
            </a:r>
            <a:r>
              <a:rPr lang="en-US" sz="4400" dirty="0"/>
              <a:t>and Censorship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44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7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DNS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en-US" dirty="0" smtClean="0"/>
              <a:t>Without DNS…</a:t>
            </a:r>
          </a:p>
          <a:p>
            <a:pPr lvl="1"/>
            <a:r>
              <a:rPr lang="en-US" dirty="0" smtClean="0"/>
              <a:t>How could you get to any websites?</a:t>
            </a:r>
          </a:p>
          <a:p>
            <a:r>
              <a:rPr lang="en-US" dirty="0" smtClean="0"/>
              <a:t>You are your </a:t>
            </a:r>
            <a:r>
              <a:rPr lang="en-US" dirty="0" err="1" smtClean="0"/>
              <a:t>mailserver</a:t>
            </a:r>
            <a:endParaRPr lang="en-US" dirty="0" smtClean="0"/>
          </a:p>
          <a:p>
            <a:pPr lvl="1"/>
            <a:r>
              <a:rPr lang="en-US" dirty="0" smtClean="0"/>
              <a:t>When you sign up for websites, you use your email address</a:t>
            </a:r>
          </a:p>
          <a:p>
            <a:pPr lvl="1"/>
            <a:r>
              <a:rPr lang="en-US" dirty="0" smtClean="0"/>
              <a:t>What if someone hijacks the DNS for your mail server?</a:t>
            </a:r>
          </a:p>
          <a:p>
            <a:r>
              <a:rPr lang="en-US" dirty="0" smtClean="0"/>
              <a:t>DNS is the root of trust for the web</a:t>
            </a:r>
          </a:p>
          <a:p>
            <a:pPr lvl="1"/>
            <a:r>
              <a:rPr lang="en-US" dirty="0" smtClean="0"/>
              <a:t>When a user types </a:t>
            </a:r>
            <a:r>
              <a:rPr lang="en-US" dirty="0" smtClean="0">
                <a:hlinkClick r:id="rId2"/>
              </a:rPr>
              <a:t>www.bankofamerica.com</a:t>
            </a:r>
            <a:r>
              <a:rPr lang="en-US" dirty="0" smtClean="0"/>
              <a:t>, they expect to be taken to their bank’s website</a:t>
            </a:r>
          </a:p>
          <a:p>
            <a:pPr lvl="1"/>
            <a:r>
              <a:rPr lang="en-US" dirty="0" smtClean="0"/>
              <a:t>What if the DNS record is compromised?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4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8 (The Carbon-based nodes)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want to…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 someone, you need to ask for their phone number</a:t>
            </a:r>
          </a:p>
          <a:p>
            <a:pPr lvl="2"/>
            <a:r>
              <a:rPr lang="en-US" dirty="0" smtClean="0"/>
              <a:t>You can’t just dial “P R O F  G I L L ”</a:t>
            </a:r>
          </a:p>
          <a:p>
            <a:pPr lvl="1"/>
            <a:r>
              <a:rPr lang="en-US" dirty="0" smtClean="0"/>
              <a:t>Mail someone, you need to get their address first</a:t>
            </a:r>
          </a:p>
          <a:p>
            <a:r>
              <a:rPr lang="en-US" dirty="0" smtClean="0"/>
              <a:t>What about the Internet?</a:t>
            </a:r>
          </a:p>
          <a:p>
            <a:pPr lvl="1"/>
            <a:r>
              <a:rPr lang="en-US" dirty="0" smtClean="0"/>
              <a:t>If you need to reach Google, you need their IP</a:t>
            </a:r>
          </a:p>
          <a:p>
            <a:pPr lvl="1"/>
            <a:r>
              <a:rPr lang="en-US" dirty="0" smtClean="0"/>
              <a:t>Does anyone know Google’s IP?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People can’t remember IP addresses</a:t>
            </a:r>
          </a:p>
          <a:p>
            <a:pPr lvl="1"/>
            <a:r>
              <a:rPr lang="en-US" dirty="0" smtClean="0"/>
              <a:t>Need human readable names that map to 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Flood DNS servers with requests until they fail</a:t>
            </a:r>
          </a:p>
          <a:p>
            <a:r>
              <a:rPr lang="en-US" dirty="0" smtClean="0"/>
              <a:t>October 2002: massive </a:t>
            </a:r>
            <a:r>
              <a:rPr lang="en-US" dirty="0" err="1" smtClean="0"/>
              <a:t>DDoS</a:t>
            </a:r>
            <a:r>
              <a:rPr lang="en-US" dirty="0" smtClean="0"/>
              <a:t> against the root name servers</a:t>
            </a:r>
          </a:p>
          <a:p>
            <a:pPr lvl="1"/>
            <a:r>
              <a:rPr lang="en-US" dirty="0" smtClean="0"/>
              <a:t>What was the effect?</a:t>
            </a:r>
          </a:p>
          <a:p>
            <a:pPr lvl="1"/>
            <a:r>
              <a:rPr lang="en-US" dirty="0" smtClean="0"/>
              <a:t>… users didn’t even notice</a:t>
            </a:r>
          </a:p>
          <a:p>
            <a:pPr lvl="1"/>
            <a:r>
              <a:rPr lang="en-US" dirty="0" smtClean="0"/>
              <a:t>Root zone file is cached almost everywhere</a:t>
            </a:r>
          </a:p>
          <a:p>
            <a:r>
              <a:rPr lang="en-US" dirty="0" smtClean="0"/>
              <a:t>More targeted attacks can be effective</a:t>
            </a:r>
          </a:p>
          <a:p>
            <a:pPr lvl="1"/>
            <a:r>
              <a:rPr lang="en-US" dirty="0" smtClean="0"/>
              <a:t>Local DNS server </a:t>
            </a:r>
            <a:r>
              <a:rPr lang="en-US" dirty="0" smtClean="0">
                <a:sym typeface="Wingdings" pitchFamily="2" charset="2"/>
              </a:rPr>
              <a:t> cannot access DNS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Authoritative server  cannot access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2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Hijacking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240950"/>
          </a:xfrm>
        </p:spPr>
        <p:txBody>
          <a:bodyPr/>
          <a:lstStyle/>
          <a:p>
            <a:r>
              <a:rPr lang="en-US" dirty="0" smtClean="0"/>
              <a:t>Infect their OS or browser with a virus/</a:t>
            </a:r>
            <a:r>
              <a:rPr lang="en-US" dirty="0" err="1" smtClean="0"/>
              <a:t>trojan</a:t>
            </a:r>
            <a:endParaRPr lang="en-US" dirty="0" smtClean="0"/>
          </a:p>
          <a:p>
            <a:pPr lvl="1"/>
            <a:r>
              <a:rPr lang="en-US" dirty="0" smtClean="0"/>
              <a:t>e.g. Many </a:t>
            </a:r>
            <a:r>
              <a:rPr lang="en-US" dirty="0" err="1" smtClean="0"/>
              <a:t>trojans</a:t>
            </a:r>
            <a:r>
              <a:rPr lang="en-US" dirty="0" smtClean="0"/>
              <a:t> change entries in /</a:t>
            </a:r>
            <a:r>
              <a:rPr lang="en-US" dirty="0" err="1" smtClean="0"/>
              <a:t>etc</a:t>
            </a:r>
            <a:r>
              <a:rPr lang="en-US" dirty="0" smtClean="0"/>
              <a:t>/hosts</a:t>
            </a:r>
          </a:p>
          <a:p>
            <a:pPr lvl="1"/>
            <a:r>
              <a:rPr lang="en-US" dirty="0" smtClean="0"/>
              <a:t>*.bankofamerica.com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evilbank.com</a:t>
            </a:r>
          </a:p>
          <a:p>
            <a:r>
              <a:rPr lang="en-US" dirty="0" smtClean="0"/>
              <a:t>Man-in-the-middle</a:t>
            </a:r>
            <a:endParaRPr lang="en-US" dirty="0"/>
          </a:p>
        </p:txBody>
      </p:sp>
      <p:pic>
        <p:nvPicPr>
          <p:cNvPr id="5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20" y="3663327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350" y="365631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4907880" y="3874137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:\Classes\CS 4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80" y="351389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>
            <a:off x="2984559" y="3877643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52398" y="4733090"/>
            <a:ext cx="8839200" cy="1961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Response Spoofing</a:t>
            </a:r>
          </a:p>
          <a:p>
            <a:pPr lvl="1"/>
            <a:r>
              <a:rPr lang="en-US" dirty="0" smtClean="0"/>
              <a:t>Eavesdrop on requests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ace the servers response – Useful for censorship</a:t>
            </a:r>
          </a:p>
        </p:txBody>
      </p:sp>
    </p:spTree>
    <p:extLst>
      <p:ext uri="{BB962C8B-B14F-4D97-AF65-F5344CB8AC3E}">
        <p14:creationId xmlns:p14="http://schemas.microsoft.com/office/powerpoint/2010/main" val="4814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711441" y="2635553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dns.bofa.com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Spoofing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4" y="404188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163560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1110285" y="1739608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36897">
            <a:off x="911852" y="5265648"/>
            <a:ext cx="6530044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5" y="1573035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84577" y="366240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123.45.67.89</a:t>
            </a:r>
            <a:endParaRPr lang="en-US" sz="2000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1059348" y="1750494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flipH="1">
            <a:off x="653109" y="108544"/>
            <a:ext cx="3783812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8422"/>
                <a:gd name="adj2" fmla="val 11517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bankofamerica.com?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1042372" y="4239153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940951" y="4239153"/>
            <a:ext cx="2912975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2051" name="Picture 3" descr="D:\Classes\CS 4700\assets\bank_of_america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8869" r="2989" b="16108"/>
          <a:stretch/>
        </p:blipFill>
        <p:spPr bwMode="auto">
          <a:xfrm>
            <a:off x="7543800" y="1897932"/>
            <a:ext cx="160020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lasses\CS 4700\asset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12" y="2627251"/>
            <a:ext cx="982999" cy="9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472089">
            <a:off x="1077063" y="2541418"/>
            <a:ext cx="649110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3980670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767546" y="4980618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dns.evil.com</a:t>
            </a:r>
            <a:endParaRPr lang="en-US" sz="2000" dirty="0"/>
          </a:p>
        </p:txBody>
      </p:sp>
      <p:pic>
        <p:nvPicPr>
          <p:cNvPr id="9" name="Picture 2" descr="D:\Classes\CS 4700\assets\devi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26" y="3682643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332115" y="6320379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66.66.66.93</a:t>
            </a:r>
            <a:endParaRPr lang="en-US" sz="2000" dirty="0"/>
          </a:p>
        </p:txBody>
      </p:sp>
      <p:pic>
        <p:nvPicPr>
          <p:cNvPr id="37" name="Picture 2" descr="D:\Classes\CS 4700\asset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12" y="5285230"/>
            <a:ext cx="982999" cy="9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Classes\CS 4700\assets\devi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233" y="4893621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 flipH="1">
            <a:off x="4732399" y="370154"/>
            <a:ext cx="2599716" cy="743862"/>
            <a:chOff x="1219201" y="4876799"/>
            <a:chExt cx="5211555" cy="1384995"/>
          </a:xfrm>
        </p:grpSpPr>
        <p:sp>
          <p:nvSpPr>
            <p:cNvPr id="40" name="Rectangular Callout 39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51791"/>
                <a:gd name="adj2" fmla="val 14005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1" y="5140291"/>
              <a:ext cx="5181603" cy="7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123.45.67.89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663982" y="2644812"/>
            <a:ext cx="3783812" cy="1005472"/>
            <a:chOff x="1219201" y="4876799"/>
            <a:chExt cx="5211555" cy="1384995"/>
          </a:xfrm>
        </p:grpSpPr>
        <p:sp>
          <p:nvSpPr>
            <p:cNvPr id="43" name="Rectangular Callout 42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8422"/>
                <a:gd name="adj2" fmla="val 11517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bankofamerica.com?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779464" y="1114713"/>
            <a:ext cx="5905869" cy="1345095"/>
            <a:chOff x="404487" y="3333623"/>
            <a:chExt cx="8274022" cy="1523216"/>
          </a:xfrm>
        </p:grpSpPr>
        <p:sp>
          <p:nvSpPr>
            <p:cNvPr id="46" name="Rectangle 4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How do you know that a given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name</a:t>
              </a:r>
              <a:r>
                <a:rPr lang="en-US" sz="3200" dirty="0" err="1" smtClean="0">
                  <a:solidFill>
                    <a:schemeClr val="bg1"/>
                  </a:solidFill>
                  <a:sym typeface="Wingdings" pitchFamily="2" charset="2"/>
                </a:rPr>
                <a:t>IP</a:t>
              </a:r>
              <a:r>
                <a:rPr lang="en-US" sz="3200" dirty="0" smtClean="0">
                  <a:solidFill>
                    <a:schemeClr val="bg1"/>
                  </a:solidFill>
                  <a:sym typeface="Wingdings" pitchFamily="2" charset="2"/>
                </a:rPr>
                <a:t> mapping is correct?</a:t>
              </a:r>
              <a:endParaRPr lang="en-US" sz="3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747340" y="3201095"/>
            <a:ext cx="2584775" cy="746605"/>
            <a:chOff x="1219201" y="4876800"/>
            <a:chExt cx="5211555" cy="1384994"/>
          </a:xfrm>
        </p:grpSpPr>
        <p:sp>
          <p:nvSpPr>
            <p:cNvPr id="26" name="Rectangular Callout 25"/>
            <p:cNvSpPr/>
            <p:nvPr/>
          </p:nvSpPr>
          <p:spPr>
            <a:xfrm>
              <a:off x="1249152" y="4876800"/>
              <a:ext cx="5181604" cy="1384994"/>
            </a:xfrm>
            <a:prstGeom prst="wedgeRectCallout">
              <a:avLst>
                <a:gd name="adj1" fmla="val 47738"/>
                <a:gd name="adj2" fmla="val 101272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1" y="5098934"/>
              <a:ext cx="5181604" cy="7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66.66.66.93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41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8" grpId="0" animBg="1"/>
      <p:bldP spid="18" grpId="1" animBg="1"/>
      <p:bldP spid="31" grpId="0" animBg="1"/>
      <p:bldP spid="31" grpId="1" animBg="1"/>
      <p:bldP spid="32" grpId="0" animBg="1"/>
      <p:bldP spid="32" grpId="1" animBg="1"/>
      <p:bldP spid="11" grpId="0" animBg="1"/>
      <p:bldP spid="11" grpId="1" animBg="1"/>
      <p:bldP spid="35" grpId="0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Cache Poisoning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197" y="4495800"/>
            <a:ext cx="8138075" cy="2220686"/>
          </a:xfrm>
        </p:spPr>
        <p:txBody>
          <a:bodyPr/>
          <a:lstStyle/>
          <a:p>
            <a:r>
              <a:rPr lang="en-US" dirty="0" smtClean="0"/>
              <a:t>Until the TTL expires, all queries for </a:t>
            </a:r>
            <a:r>
              <a:rPr lang="en-US" dirty="0" err="1" smtClean="0"/>
              <a:t>BofA</a:t>
            </a:r>
            <a:r>
              <a:rPr lang="en-US" dirty="0" smtClean="0"/>
              <a:t> to dns.neu.edu will return poisoned result</a:t>
            </a:r>
          </a:p>
          <a:p>
            <a:r>
              <a:rPr lang="en-US" dirty="0" smtClean="0"/>
              <a:t>Much worse than spoofing/man-in-the-middle</a:t>
            </a:r>
          </a:p>
          <a:p>
            <a:pPr lvl="1"/>
            <a:r>
              <a:rPr lang="en-US" dirty="0" smtClean="0"/>
              <a:t>Whole ISPs can be impacted!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7" y="247220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204765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35" y="204765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CS 4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35" y="351388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549842">
            <a:off x="1006843" y="2000873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030449" y="228599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5030449" y="228599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2184652">
            <a:off x="4865900" y="3184489"/>
            <a:ext cx="3106413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5" y="1573035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17044" y="2962245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ns1.google.com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39268" y="301297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dns.neu.edu</a:t>
            </a:r>
            <a:endParaRPr lang="en-US" sz="2000" dirty="0"/>
          </a:p>
        </p:txBody>
      </p:sp>
      <p:sp>
        <p:nvSpPr>
          <p:cNvPr id="18" name="Right Arrow 17"/>
          <p:cNvSpPr/>
          <p:nvPr/>
        </p:nvSpPr>
        <p:spPr>
          <a:xfrm rot="11283476">
            <a:off x="980984" y="198233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flipH="1">
            <a:off x="653108" y="344044"/>
            <a:ext cx="3320144" cy="1005472"/>
            <a:chOff x="1219201" y="4876799"/>
            <a:chExt cx="5211555" cy="1384995"/>
          </a:xfrm>
        </p:grpSpPr>
        <p:sp>
          <p:nvSpPr>
            <p:cNvPr id="20" name="Rectangular Callout 19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7297"/>
                <a:gd name="adj2" fmla="val 83782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www.google.com?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 flipH="1">
            <a:off x="5499928" y="760506"/>
            <a:ext cx="3320144" cy="1005472"/>
            <a:chOff x="1219201" y="4876799"/>
            <a:chExt cx="5211555" cy="1384995"/>
          </a:xfrm>
        </p:grpSpPr>
        <p:sp>
          <p:nvSpPr>
            <p:cNvPr id="23" name="Rectangular Callout 22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-35804"/>
                <a:gd name="adj2" fmla="val 83782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www.google.com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= 74.125.131.26 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5556972" y="4893241"/>
            <a:ext cx="3320144" cy="1005473"/>
            <a:chOff x="1219201" y="4876798"/>
            <a:chExt cx="5211555" cy="1384996"/>
          </a:xfrm>
        </p:grpSpPr>
        <p:sp>
          <p:nvSpPr>
            <p:cNvPr id="26" name="Rectangular Callout 25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-33166"/>
                <a:gd name="adj2" fmla="val -97020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1" y="4876798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bankofamerica.com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= 66.66.66.92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1116776" y="846780"/>
            <a:ext cx="3783812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58839"/>
                <a:gd name="adj2" fmla="val 147658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bankofamerica.com?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21403608">
            <a:off x="1059349" y="2700042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595456">
            <a:off x="999722" y="2704885"/>
            <a:ext cx="2912975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5645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will the attacker get his entry into the cache? 2 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Tell resolver that NS for victim is at adversary’s IP</a:t>
            </a:r>
          </a:p>
          <a:p>
            <a:pPr lvl="1"/>
            <a:r>
              <a:rPr lang="en-US" dirty="0" smtClean="0"/>
              <a:t>Issue query: </a:t>
            </a:r>
            <a:r>
              <a:rPr lang="en-US" dirty="0" err="1" smtClean="0"/>
              <a:t>subdomain.attacker.example</a:t>
            </a:r>
            <a:r>
              <a:rPr lang="en-US" dirty="0" smtClean="0"/>
              <a:t> IN A</a:t>
            </a:r>
          </a:p>
          <a:p>
            <a:pPr lvl="1"/>
            <a:r>
              <a:rPr lang="en-US" dirty="0" smtClean="0"/>
              <a:t>Attacker’s response:</a:t>
            </a:r>
          </a:p>
          <a:p>
            <a:r>
              <a:rPr lang="en-US" sz="2400" dirty="0" smtClean="0"/>
              <a:t>Answer: (no response)</a:t>
            </a:r>
          </a:p>
          <a:p>
            <a:r>
              <a:rPr lang="en-US" sz="2400" dirty="0" smtClean="0"/>
              <a:t>Authority Section: </a:t>
            </a:r>
            <a:r>
              <a:rPr lang="en-US" sz="2400" dirty="0" err="1" smtClean="0"/>
              <a:t>attacker.example</a:t>
            </a:r>
            <a:r>
              <a:rPr lang="en-US" sz="2400" dirty="0" smtClean="0"/>
              <a:t>. 3600 IN NS </a:t>
            </a:r>
            <a:r>
              <a:rPr lang="en-US" sz="2400" dirty="0" err="1" smtClean="0"/>
              <a:t>ns.target.example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Additional Section: </a:t>
            </a:r>
            <a:r>
              <a:rPr lang="en-US" sz="2400" dirty="0" err="1" smtClean="0"/>
              <a:t>ns.target.example</a:t>
            </a:r>
            <a:r>
              <a:rPr lang="en-US" sz="2400" dirty="0" smtClean="0"/>
              <a:t>. IN A </a:t>
            </a:r>
            <a:r>
              <a:rPr lang="en-US" sz="2400" dirty="0" err="1" smtClean="0"/>
              <a:t>w.x.y.z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435427" y="5043713"/>
            <a:ext cx="8305815" cy="1651001"/>
            <a:chOff x="98612" y="5007574"/>
            <a:chExt cx="6346007" cy="1926789"/>
          </a:xfrm>
        </p:grpSpPr>
        <p:sp>
          <p:nvSpPr>
            <p:cNvPr id="9" name="Rectangular Callout 8"/>
            <p:cNvSpPr/>
            <p:nvPr/>
          </p:nvSpPr>
          <p:spPr>
            <a:xfrm>
              <a:off x="98612" y="5007574"/>
              <a:ext cx="6346007" cy="1926789"/>
            </a:xfrm>
            <a:prstGeom prst="wedgeRectCallout">
              <a:avLst>
                <a:gd name="adj1" fmla="val -16919"/>
                <a:gd name="adj2" fmla="val -90167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023" y="5098934"/>
              <a:ext cx="6205554" cy="1426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Adversary says “authoritative server for my domain is </a:t>
              </a:r>
              <a:r>
                <a:rPr lang="en-US" sz="2800" kern="0" dirty="0" err="1" smtClean="0">
                  <a:solidFill>
                    <a:sysClr val="window" lastClr="FFFFFF"/>
                  </a:solidFill>
                </a:rPr>
                <a:t>ns.target.example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and oh by the way here is the IP for it (adversary’s IP)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07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will the attacker get his entry into the cache? 2 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2. Redirect the NS record to the adversary’s domain</a:t>
            </a:r>
          </a:p>
          <a:p>
            <a:pPr lvl="1"/>
            <a:r>
              <a:rPr lang="en-US" dirty="0" smtClean="0"/>
              <a:t>Issue query: </a:t>
            </a:r>
            <a:r>
              <a:rPr lang="en-US" dirty="0" err="1" smtClean="0"/>
              <a:t>subdomain.attacker.example</a:t>
            </a:r>
            <a:r>
              <a:rPr lang="en-US" dirty="0" smtClean="0"/>
              <a:t> IN A</a:t>
            </a:r>
          </a:p>
          <a:p>
            <a:pPr lvl="1"/>
            <a:r>
              <a:rPr lang="en-US" dirty="0" smtClean="0"/>
              <a:t>Answer: (no response)</a:t>
            </a:r>
          </a:p>
          <a:p>
            <a:pPr lvl="1"/>
            <a:r>
              <a:rPr lang="en-US" dirty="0" smtClean="0"/>
              <a:t>Authority section: </a:t>
            </a:r>
          </a:p>
          <a:p>
            <a:pPr lvl="2"/>
            <a:r>
              <a:rPr lang="en-US" dirty="0" err="1" smtClean="0"/>
              <a:t>Target.example</a:t>
            </a:r>
            <a:r>
              <a:rPr lang="en-US" dirty="0" smtClean="0"/>
              <a:t>. 3600 IN NS </a:t>
            </a:r>
            <a:r>
              <a:rPr lang="en-US" dirty="0" err="1" smtClean="0"/>
              <a:t>ns.attacker.example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Additional section:</a:t>
            </a:r>
          </a:p>
          <a:p>
            <a:pPr lvl="2"/>
            <a:r>
              <a:rPr lang="en-US" dirty="0" err="1" smtClean="0"/>
              <a:t>Ns.attacker.example</a:t>
            </a:r>
            <a:r>
              <a:rPr lang="en-US" dirty="0" smtClean="0"/>
              <a:t>. IN A </a:t>
            </a:r>
            <a:r>
              <a:rPr lang="en-US" dirty="0" err="1" smtClean="0"/>
              <a:t>w.x.y.z</a:t>
            </a:r>
            <a:r>
              <a:rPr lang="en-US" dirty="0" smtClean="0"/>
              <a:t> 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616857" y="5206999"/>
            <a:ext cx="8305815" cy="1651001"/>
            <a:chOff x="98612" y="5007575"/>
            <a:chExt cx="6346007" cy="1926789"/>
          </a:xfrm>
        </p:grpSpPr>
        <p:sp>
          <p:nvSpPr>
            <p:cNvPr id="9" name="Rectangular Callout 8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-5779"/>
                <a:gd name="adj2" fmla="val -80277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023" y="5098934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The attacker has inserted an unrelated piece of information that will be cached by the server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(that</a:t>
              </a: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en-US" sz="2800" b="0" i="0" u="none" strike="noStrike" kern="0" cap="none" spc="0" normalizeH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target.example.’s</a:t>
              </a: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ADNS is </a:t>
              </a:r>
              <a:r>
                <a:rPr kumimoji="0" lang="en-US" sz="2800" b="0" i="0" u="none" strike="noStrike" kern="0" cap="none" spc="0" normalizeH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ns.attacker.example</a:t>
              </a:r>
              <a:r>
                <a:rPr kumimoji="0" lang="en-US" sz="2800" b="0" i="0" u="none" strike="noStrike" kern="0" cap="none" spc="0" normalizeH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.)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43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DNSSEC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Cryptographically sign critical resource records</a:t>
            </a:r>
          </a:p>
          <a:p>
            <a:pPr lvl="1"/>
            <a:r>
              <a:rPr lang="en-US" dirty="0" smtClean="0"/>
              <a:t>Resolver can verify the cryptographic signature</a:t>
            </a:r>
          </a:p>
          <a:p>
            <a:r>
              <a:rPr lang="en-US" dirty="0" smtClean="0"/>
              <a:t>Two new resource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</a:p>
          <a:p>
            <a:pPr lvl="1"/>
            <a:r>
              <a:rPr lang="en-US" dirty="0" smtClean="0"/>
              <a:t>Type = DNSKEY</a:t>
            </a:r>
          </a:p>
          <a:p>
            <a:pPr lvl="2"/>
            <a:r>
              <a:rPr lang="en-US" dirty="0" smtClean="0"/>
              <a:t>Name = Zone domain name</a:t>
            </a:r>
          </a:p>
          <a:p>
            <a:pPr lvl="2"/>
            <a:r>
              <a:rPr lang="en-US" dirty="0" smtClean="0"/>
              <a:t>Value = Public key for the zone</a:t>
            </a:r>
          </a:p>
          <a:p>
            <a:pPr lvl="1"/>
            <a:r>
              <a:rPr lang="en-US" dirty="0" smtClean="0"/>
              <a:t>Type = RRSIG</a:t>
            </a:r>
          </a:p>
          <a:p>
            <a:pPr lvl="2"/>
            <a:r>
              <a:rPr lang="en-US" dirty="0" smtClean="0"/>
              <a:t>Name = (type, name) tuple, i.e. the query itself</a:t>
            </a:r>
          </a:p>
          <a:p>
            <a:pPr lvl="2"/>
            <a:r>
              <a:rPr lang="en-US" dirty="0" smtClean="0"/>
              <a:t>Value = Cryptographic signature of the query results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On the roots since July 2010</a:t>
            </a:r>
          </a:p>
          <a:p>
            <a:pPr lvl="1"/>
            <a:r>
              <a:rPr lang="en-US" dirty="0" err="1" smtClean="0"/>
              <a:t>Verisign</a:t>
            </a:r>
            <a:r>
              <a:rPr lang="en-US" dirty="0" smtClean="0"/>
              <a:t> enabled it on .com and </a:t>
            </a:r>
            <a:r>
              <a:rPr lang="en-US" dirty="0" err="1" smtClean="0"/>
              <a:t>.net</a:t>
            </a:r>
            <a:r>
              <a:rPr lang="en-US" dirty="0" smtClean="0"/>
              <a:t> in January 2011</a:t>
            </a:r>
          </a:p>
          <a:p>
            <a:pPr lvl="1"/>
            <a:r>
              <a:rPr lang="en-US" dirty="0" smtClean="0"/>
              <a:t>Comcast is the first major ISP to support it (January 2012)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5606143" y="3034808"/>
            <a:ext cx="3331028" cy="1005472"/>
            <a:chOff x="1219200" y="4876799"/>
            <a:chExt cx="5181605" cy="1384995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2846"/>
                <a:gd name="adj2" fmla="val 870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Prevents hijacking and spoofing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4767942" y="2532072"/>
            <a:ext cx="3788226" cy="1005472"/>
            <a:chOff x="1219201" y="4876799"/>
            <a:chExt cx="521155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7297"/>
                <a:gd name="adj2" fmla="val 8378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Creates a hierarchy of trust within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each zone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6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Hierarchy of Trust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48" y="53832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685083">
            <a:off x="1033555" y="4924232"/>
            <a:ext cx="334469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9" y="4277739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074037" y="6383203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dns.bofa.com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 flipH="1">
            <a:off x="118389" y="5751254"/>
            <a:ext cx="3629225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36355"/>
                <a:gd name="adj2" fmla="val -12192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bankofamerica.com?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5576402" y="5066049"/>
            <a:ext cx="3401150" cy="1393356"/>
            <a:chOff x="1219201" y="4876799"/>
            <a:chExt cx="5211555" cy="1429325"/>
          </a:xfrm>
        </p:grpSpPr>
        <p:sp>
          <p:nvSpPr>
            <p:cNvPr id="40" name="Rectangular Callout 39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63105"/>
                <a:gd name="adj2" fmla="val 783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1" y="4885376"/>
              <a:ext cx="5181603" cy="1420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IP: 123.45.67.89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Key: &lt;     &gt;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SIG: x9fnskflkalk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074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341" y="5523424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48" y="34874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988151" y="4487403"/>
            <a:ext cx="189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.com (</a:t>
            </a:r>
            <a:r>
              <a:rPr lang="en-US" sz="2000" dirty="0" err="1" smtClean="0"/>
              <a:t>Verisign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51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34" y="3459123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20984107">
            <a:off x="1036451" y="4194205"/>
            <a:ext cx="32090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34" y="159333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809673" y="2593280"/>
            <a:ext cx="2422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 Zone (ICANN)</a:t>
            </a:r>
            <a:endParaRPr lang="en-US" sz="2000" dirty="0"/>
          </a:p>
        </p:txBody>
      </p:sp>
      <p:pic>
        <p:nvPicPr>
          <p:cNvPr id="56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920" y="1565000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ight Arrow 56"/>
          <p:cNvSpPr/>
          <p:nvPr/>
        </p:nvSpPr>
        <p:spPr>
          <a:xfrm rot="19558391">
            <a:off x="629422" y="3129749"/>
            <a:ext cx="404062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Down Arrow 13"/>
          <p:cNvSpPr/>
          <p:nvPr/>
        </p:nvSpPr>
        <p:spPr>
          <a:xfrm rot="5400000">
            <a:off x="5318807" y="2196729"/>
            <a:ext cx="1988495" cy="968828"/>
          </a:xfrm>
          <a:prstGeom prst="curved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04" y="53832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134998" y="6383203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dns.evil.com</a:t>
            </a:r>
            <a:endParaRPr lang="en-US" sz="2000" dirty="0"/>
          </a:p>
        </p:txBody>
      </p:sp>
      <p:grpSp>
        <p:nvGrpSpPr>
          <p:cNvPr id="60" name="Group 59"/>
          <p:cNvGrpSpPr/>
          <p:nvPr/>
        </p:nvGrpSpPr>
        <p:grpSpPr>
          <a:xfrm flipH="1">
            <a:off x="5581258" y="5066049"/>
            <a:ext cx="3401150" cy="1393356"/>
            <a:chOff x="1219201" y="4876799"/>
            <a:chExt cx="5211555" cy="1429325"/>
          </a:xfrm>
          <a:solidFill>
            <a:schemeClr val="accent2"/>
          </a:solidFill>
        </p:grpSpPr>
        <p:sp>
          <p:nvSpPr>
            <p:cNvPr id="61" name="Rectangular Callout 60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63105"/>
                <a:gd name="adj2" fmla="val 7830"/>
              </a:avLst>
            </a:prstGeom>
            <a:grpFill/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19201" y="4885376"/>
              <a:ext cx="5181603" cy="1420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IP: 66.66.66.93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Key: &lt;     &gt;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SIG: 9na8x7040a3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63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97" y="5523424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Classes\CS 4700\assets\devil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41" y="5058351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ent Arrow 11"/>
          <p:cNvSpPr/>
          <p:nvPr/>
        </p:nvSpPr>
        <p:spPr>
          <a:xfrm rot="5400000">
            <a:off x="5999120" y="3523371"/>
            <a:ext cx="1791949" cy="2150421"/>
          </a:xfrm>
          <a:prstGeom prst="bentArrow">
            <a:avLst>
              <a:gd name="adj1" fmla="val 9813"/>
              <a:gd name="adj2" fmla="val 13458"/>
              <a:gd name="adj3" fmla="val 31682"/>
              <a:gd name="adj4" fmla="val 4375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7012362" y="3276209"/>
            <a:ext cx="1253189" cy="1349829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52" grpId="0" animBg="1"/>
      <p:bldP spid="57" grpId="0" animBg="1"/>
      <p:bldP spid="14" grpId="0" animBg="1"/>
      <p:bldP spid="59" grpId="0"/>
      <p:bldP spid="12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DNSSEC Solve all our problems?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No.</a:t>
            </a:r>
          </a:p>
          <a:p>
            <a:r>
              <a:rPr lang="en-US" dirty="0" smtClean="0"/>
              <a:t>DNS still vulnerable to reflection attacks + injected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Reflection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Very big </a:t>
            </a:r>
            <a:r>
              <a:rPr lang="en-US" dirty="0"/>
              <a:t>incident in 2012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sz="1600" dirty="0" smtClean="0"/>
              <a:t>(</a:t>
            </a:r>
            <a:r>
              <a:rPr lang="en-US" sz="1600" dirty="0"/>
              <a:t>http://</a:t>
            </a:r>
            <a:r>
              <a:rPr lang="en-US" sz="1600" dirty="0" err="1"/>
              <a:t>blog.cloudflare.com</a:t>
            </a:r>
            <a:r>
              <a:rPr lang="en-US" sz="1600" dirty="0"/>
              <a:t>/65gbps-ddos-no-problem</a:t>
            </a:r>
            <a:r>
              <a:rPr lang="en-US" sz="1600" dirty="0" smtClean="0"/>
              <a:t>/)</a:t>
            </a:r>
          </a:p>
          <a:p>
            <a:pPr lvl="1"/>
            <a:r>
              <a:rPr lang="en-US" sz="2400" dirty="0" smtClean="0"/>
              <a:t>65 </a:t>
            </a:r>
            <a:r>
              <a:rPr lang="en-US" sz="2400" dirty="0" err="1" smtClean="0"/>
              <a:t>Gbps</a:t>
            </a:r>
            <a:r>
              <a:rPr lang="en-US" sz="2400" dirty="0" smtClean="0"/>
              <a:t> </a:t>
            </a:r>
            <a:r>
              <a:rPr lang="en-US" sz="2400" dirty="0" err="1" smtClean="0"/>
              <a:t>DDoS</a:t>
            </a:r>
            <a:endParaRPr lang="en-US" sz="2400" dirty="0" smtClean="0"/>
          </a:p>
          <a:p>
            <a:pPr lvl="1"/>
            <a:r>
              <a:rPr lang="en-US" sz="2400" dirty="0" smtClean="0"/>
              <a:t>Would need to compromise 65,000 machines each with 1 Mbps uplink</a:t>
            </a:r>
            <a:r>
              <a:rPr lang="en-US" sz="2500" dirty="0" smtClean="0"/>
              <a:t> </a:t>
            </a:r>
          </a:p>
          <a:p>
            <a:pPr lvl="2"/>
            <a:r>
              <a:rPr lang="en-US" sz="2100" dirty="0" smtClean="0"/>
              <a:t>How was this attack possible?</a:t>
            </a:r>
          </a:p>
          <a:p>
            <a:r>
              <a:rPr lang="en-US" sz="2700" dirty="0" smtClean="0"/>
              <a:t>Use DNS reflection to amplify a Botnet attack.</a:t>
            </a:r>
          </a:p>
          <a:p>
            <a:r>
              <a:rPr lang="en-US" sz="2700" dirty="0" smtClean="0"/>
              <a:t>Key weak link: Open DNS resolvers will answer queries </a:t>
            </a:r>
            <a:r>
              <a:rPr lang="en-US" sz="2700" dirty="0"/>
              <a:t>for anyone http://</a:t>
            </a:r>
            <a:r>
              <a:rPr lang="en-US" sz="2700" dirty="0" err="1"/>
              <a:t>openresolverproject.org</a:t>
            </a:r>
            <a:r>
              <a:rPr lang="en-US" sz="2700" dirty="0" smtClean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05262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Names and Addresses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Addresses, e.g. 129.10.117.100</a:t>
            </a:r>
          </a:p>
          <a:p>
            <a:pPr lvl="1"/>
            <a:r>
              <a:rPr lang="en-US" dirty="0" smtClean="0"/>
              <a:t>Computer usable labels for machines</a:t>
            </a:r>
          </a:p>
          <a:p>
            <a:pPr lvl="1"/>
            <a:r>
              <a:rPr lang="en-US" dirty="0" smtClean="0"/>
              <a:t>Conform to structure of the network</a:t>
            </a:r>
          </a:p>
          <a:p>
            <a:r>
              <a:rPr lang="en-US" dirty="0" smtClean="0"/>
              <a:t>Names, e.g. </a:t>
            </a:r>
            <a:r>
              <a:rPr lang="en-US" dirty="0" smtClean="0">
                <a:hlinkClick r:id="rId2"/>
              </a:rPr>
              <a:t>www.northeastern.edu</a:t>
            </a:r>
            <a:endParaRPr lang="en-US" dirty="0" smtClean="0"/>
          </a:p>
          <a:p>
            <a:pPr lvl="1"/>
            <a:r>
              <a:rPr lang="en-US" dirty="0" smtClean="0"/>
              <a:t>Human usable labels for machines</a:t>
            </a:r>
          </a:p>
          <a:p>
            <a:pPr lvl="1"/>
            <a:r>
              <a:rPr lang="en-US" dirty="0" smtClean="0"/>
              <a:t>Conform to organizational structure</a:t>
            </a:r>
          </a:p>
          <a:p>
            <a:r>
              <a:rPr lang="en-US" dirty="0" smtClean="0"/>
              <a:t>How do you map from one to the other?</a:t>
            </a:r>
          </a:p>
          <a:p>
            <a:pPr lvl="1"/>
            <a:r>
              <a:rPr lang="en-US" dirty="0" smtClean="0"/>
              <a:t>Domain Name System (DNS)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work?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Remember: DNS is UDP</a:t>
            </a:r>
          </a:p>
          <a:p>
            <a:r>
              <a:rPr lang="en-US" dirty="0" smtClean="0"/>
              <a:t>No handshaking between endpoints</a:t>
            </a:r>
          </a:p>
          <a:p>
            <a:r>
              <a:rPr lang="en-US" dirty="0" smtClean="0"/>
              <a:t>I can send a DNS query with a forged IP address and the response will go to that IP address</a:t>
            </a:r>
          </a:p>
          <a:p>
            <a:pPr lvl="1"/>
            <a:r>
              <a:rPr lang="en-US" b="1" dirty="0" smtClean="0"/>
              <a:t>Secret sauce: </a:t>
            </a:r>
            <a:r>
              <a:rPr lang="en-US" dirty="0" smtClean="0"/>
              <a:t>a small request that can elicit a large response</a:t>
            </a:r>
          </a:p>
          <a:p>
            <a:pPr lvl="1"/>
            <a:r>
              <a:rPr lang="en-US" dirty="0" smtClean="0"/>
              <a:t>E.g., query for zone files, or DNSSEC records (both large record types).</a:t>
            </a:r>
          </a:p>
          <a:p>
            <a:r>
              <a:rPr lang="en-US" dirty="0" smtClean="0"/>
              <a:t>Botnet hosts spoof DNS queries with victim’s IP address as source</a:t>
            </a:r>
          </a:p>
          <a:p>
            <a:pPr lvl="1"/>
            <a:r>
              <a:rPr lang="en-US" dirty="0" smtClean="0"/>
              <a:t>Resolver responds by sending massive volumes of data to the victim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3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amplification illustrated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7252" y="1855531"/>
            <a:ext cx="974467" cy="998861"/>
            <a:chOff x="401394" y="2653817"/>
            <a:chExt cx="974467" cy="998861"/>
          </a:xfrm>
        </p:grpSpPr>
        <p:pic>
          <p:nvPicPr>
            <p:cNvPr id="6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71937" y="3096502"/>
            <a:ext cx="974467" cy="998861"/>
            <a:chOff x="401394" y="2653817"/>
            <a:chExt cx="974467" cy="998861"/>
          </a:xfrm>
        </p:grpSpPr>
        <p:pic>
          <p:nvPicPr>
            <p:cNvPr id="9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608223" y="4711217"/>
            <a:ext cx="974467" cy="998861"/>
            <a:chOff x="401394" y="2653817"/>
            <a:chExt cx="974467" cy="998861"/>
          </a:xfrm>
        </p:grpSpPr>
        <p:pic>
          <p:nvPicPr>
            <p:cNvPr id="12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0" y="6023428"/>
            <a:ext cx="3139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Hosts infected by botnet</a:t>
            </a:r>
            <a:endParaRPr lang="en-US" sz="2400" dirty="0"/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34" y="3650740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490685" y="4633685"/>
            <a:ext cx="19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Resolver</a:t>
            </a:r>
            <a:endParaRPr lang="en-US" sz="2400" dirty="0"/>
          </a:p>
        </p:txBody>
      </p:sp>
      <p:pic>
        <p:nvPicPr>
          <p:cNvPr id="1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08" y="368777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416799" y="4622799"/>
            <a:ext cx="92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Victim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 flipH="1">
            <a:off x="2757712" y="1415143"/>
            <a:ext cx="3588671" cy="1415144"/>
            <a:chOff x="98612" y="5007575"/>
            <a:chExt cx="6346007" cy="1926789"/>
          </a:xfrm>
        </p:grpSpPr>
        <p:sp>
          <p:nvSpPr>
            <p:cNvPr id="20" name="Rectangular Callout 19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79661"/>
                <a:gd name="adj2" fmla="val 8184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023" y="5098933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 smtClean="0">
                  <a:solidFill>
                    <a:sysClr val="window" lastClr="FFFFFF"/>
                  </a:solidFill>
                </a:rPr>
                <a:t>Src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: Victim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Dst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: Open Resolver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DNS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…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563255" y="5214258"/>
            <a:ext cx="3588671" cy="1415144"/>
            <a:chOff x="98612" y="5007575"/>
            <a:chExt cx="6346007" cy="1926789"/>
          </a:xfrm>
        </p:grpSpPr>
        <p:sp>
          <p:nvSpPr>
            <p:cNvPr id="25" name="Rectangular Callout 24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105445"/>
                <a:gd name="adj2" fmla="val -48226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023" y="5098933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 smtClean="0">
                  <a:solidFill>
                    <a:sysClr val="window" lastClr="FFFFFF"/>
                  </a:solidFill>
                </a:rPr>
                <a:t>Src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: Victim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Dst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: Open Resolver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DNS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…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 rot="1623034">
            <a:off x="1474889" y="3085003"/>
            <a:ext cx="2657929" cy="3037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334514">
            <a:off x="1550921" y="3743832"/>
            <a:ext cx="2008709" cy="3504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1019213">
            <a:off x="1369222" y="4496543"/>
            <a:ext cx="2425943" cy="2962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856718" y="2957286"/>
            <a:ext cx="2291568" cy="21441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471035" y="4725141"/>
            <a:ext cx="5905869" cy="1345095"/>
            <a:chOff x="404487" y="3333623"/>
            <a:chExt cx="8274022" cy="1523216"/>
          </a:xfrm>
        </p:grpSpPr>
        <p:sp>
          <p:nvSpPr>
            <p:cNvPr id="36" name="Rectangle 3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Sometimes the DNS resolver network thinks it is under attack by the victim!!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5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Amplification not unique to DNS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NTP is the latest protocol to be used in this way:</a:t>
            </a:r>
          </a:p>
          <a:p>
            <a:r>
              <a:rPr lang="en-US" dirty="0"/>
              <a:t>http://</a:t>
            </a:r>
            <a:r>
              <a:rPr lang="en-US" dirty="0" err="1"/>
              <a:t>www.prolexic.com</a:t>
            </a:r>
            <a:r>
              <a:rPr lang="en-US" dirty="0"/>
              <a:t>/news-events-</a:t>
            </a:r>
            <a:r>
              <a:rPr lang="en-US" dirty="0" err="1"/>
              <a:t>pr</a:t>
            </a:r>
            <a:r>
              <a:rPr lang="en-US" dirty="0"/>
              <a:t>-threat-advisory-</a:t>
            </a:r>
            <a:r>
              <a:rPr lang="en-US" dirty="0" err="1"/>
              <a:t>ddos</a:t>
            </a:r>
            <a:r>
              <a:rPr lang="en-US" dirty="0"/>
              <a:t>-</a:t>
            </a:r>
            <a:r>
              <a:rPr lang="en-US" dirty="0" err="1"/>
              <a:t>ntp-</a:t>
            </a:r>
            <a:r>
              <a:rPr lang="en-US" dirty="0" err="1" smtClean="0"/>
              <a:t>amplification.html</a:t>
            </a:r>
            <a:endParaRPr lang="en-US" dirty="0" smtClean="0"/>
          </a:p>
          <a:p>
            <a:r>
              <a:rPr lang="en-US" dirty="0" smtClean="0"/>
              <a:t>(Exploiting NTP </a:t>
            </a:r>
            <a:r>
              <a:rPr lang="en-US" dirty="0" err="1" smtClean="0"/>
              <a:t>Monlist</a:t>
            </a:r>
            <a:r>
              <a:rPr lang="en-US" dirty="0" smtClean="0"/>
              <a:t> command which returns a list of 600 most recent hosts to connect to the NTP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7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667000"/>
            <a:ext cx="8338782" cy="3529084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DNS Basics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DNS Security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DNS and Censorship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8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and Censorship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DNS is a popular protocol for targeting by Internet censors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A few things to keep in mind …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 cryptographic integrity of DNS messages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DNSSEC proposed but not widely implemented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Caching of replies means leakage of bad DNS data can persist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5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DNS Names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381"/>
            <a:ext cx="9144000" cy="56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DNS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the censor pressure the ISPs?</a:t>
            </a:r>
          </a:p>
          <a:p>
            <a:pPr lvl="1"/>
            <a:r>
              <a:rPr lang="en-US" dirty="0" smtClean="0"/>
              <a:t>Just force an entry in the recursive resolver to poison results for a given domain</a:t>
            </a:r>
          </a:p>
          <a:p>
            <a:r>
              <a:rPr lang="en-US" dirty="0" smtClean="0"/>
              <a:t>Clients can trivially evade this using alternate DNS services</a:t>
            </a:r>
          </a:p>
          <a:p>
            <a:pPr lvl="1"/>
            <a:r>
              <a:rPr lang="en-US" dirty="0" smtClean="0"/>
              <a:t>E.g., Google’s 8.8.8.8</a:t>
            </a:r>
          </a:p>
          <a:p>
            <a:pPr lvl="1"/>
            <a:r>
              <a:rPr lang="en-US" dirty="0" smtClean="0"/>
              <a:t>…but this does require client changes</a:t>
            </a:r>
          </a:p>
          <a:p>
            <a:pPr lvl="1"/>
            <a:r>
              <a:rPr lang="en-US" dirty="0" smtClean="0"/>
              <a:t>Also, ISPs must not block third party DNS queries for this to work</a:t>
            </a:r>
          </a:p>
          <a:p>
            <a:r>
              <a:rPr lang="en-US" dirty="0" smtClean="0"/>
              <a:t>Initially used by ISPs in the UK to block the Pirate 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3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463129" y="5954134"/>
            <a:ext cx="378326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diagram assumes ISP </a:t>
            </a:r>
          </a:p>
          <a:p>
            <a:pPr algn="ctr"/>
            <a:r>
              <a:rPr lang="en-US" dirty="0" smtClean="0"/>
              <a:t>DNS Server is complicit.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127000" y="2329342"/>
            <a:ext cx="4559300" cy="424925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2881658" y="4044208"/>
            <a:ext cx="393733" cy="379203"/>
          </a:xfrm>
          <a:prstGeom prst="cub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6244" y="4363221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DNS Server</a:t>
            </a:r>
          </a:p>
          <a:p>
            <a:pPr algn="ctr"/>
            <a:r>
              <a:rPr lang="en-US" sz="1400" dirty="0" smtClean="0"/>
              <a:t>(2.1.2.3)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false DNS responses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1488" y="5103649"/>
            <a:ext cx="823020" cy="926940"/>
            <a:chOff x="41275" y="3941763"/>
            <a:chExt cx="1536216" cy="1833562"/>
          </a:xfrm>
        </p:grpSpPr>
        <p:pic>
          <p:nvPicPr>
            <p:cNvPr id="5" name="Picture 5" descr="C:\Program Files (x86)\Microsoft Office\MEDIA\CAGCAT10\j0195384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275" y="3941763"/>
              <a:ext cx="1536216" cy="183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2836" y="4083461"/>
              <a:ext cx="456796" cy="569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444227" y="5949864"/>
            <a:ext cx="1581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Home connection</a:t>
            </a:r>
          </a:p>
          <a:p>
            <a:pPr algn="ctr"/>
            <a:r>
              <a:rPr lang="en-US" sz="1400" dirty="0" smtClean="0"/>
              <a:t>(2.1.2.4)</a:t>
            </a:r>
            <a:endParaRPr lang="en-US" sz="1400" dirty="0"/>
          </a:p>
        </p:txBody>
      </p:sp>
      <p:sp>
        <p:nvSpPr>
          <p:cNvPr id="11" name="Cloud 10"/>
          <p:cNvSpPr/>
          <p:nvPr/>
        </p:nvSpPr>
        <p:spPr>
          <a:xfrm>
            <a:off x="5930900" y="995842"/>
            <a:ext cx="2946400" cy="249665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250458" y="1847108"/>
            <a:ext cx="393733" cy="379203"/>
          </a:xfrm>
          <a:prstGeom prst="cub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9560" y="2166121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Party DNS Server</a:t>
            </a:r>
          </a:p>
          <a:p>
            <a:pPr algn="ctr"/>
            <a:r>
              <a:rPr lang="en-US" sz="1400" dirty="0" smtClean="0"/>
              <a:t>(8.8.8.8)</a:t>
            </a:r>
            <a:endParaRPr lang="en-US" sz="1400" dirty="0"/>
          </a:p>
        </p:txBody>
      </p:sp>
      <p:cxnSp>
        <p:nvCxnSpPr>
          <p:cNvPr id="16" name="Straight Connector 15"/>
          <p:cNvCxnSpPr>
            <a:endCxn id="9" idx="2"/>
          </p:cNvCxnSpPr>
          <p:nvPr/>
        </p:nvCxnSpPr>
        <p:spPr>
          <a:xfrm flipV="1">
            <a:off x="1252108" y="4281210"/>
            <a:ext cx="1629550" cy="1145719"/>
          </a:xfrm>
          <a:prstGeom prst="line">
            <a:avLst/>
          </a:prstGeom>
          <a:ln w="76200" cmpd="sng"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63500" y="2689341"/>
            <a:ext cx="2452744" cy="1358900"/>
          </a:xfrm>
          <a:prstGeom prst="wedgeRoundRectCallout">
            <a:avLst>
              <a:gd name="adj1" fmla="val -9617"/>
              <a:gd name="adj2" fmla="val 1120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 QTYPE A</a:t>
            </a:r>
          </a:p>
          <a:p>
            <a:pPr algn="ctr"/>
            <a:r>
              <a:rPr lang="en-US" dirty="0" err="1" smtClean="0"/>
              <a:t>www.censored.com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026085" y="2166120"/>
            <a:ext cx="2452744" cy="842671"/>
          </a:xfrm>
          <a:prstGeom prst="wedgeRoundRectCallout">
            <a:avLst>
              <a:gd name="adj1" fmla="val -5475"/>
              <a:gd name="adj2" fmla="val 15573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NXDOMAIN</a:t>
            </a:r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2140385" y="1306616"/>
            <a:ext cx="2452744" cy="1358900"/>
          </a:xfrm>
          <a:prstGeom prst="wedgeRoundRectCallout">
            <a:avLst>
              <a:gd name="adj1" fmla="val 2292"/>
              <a:gd name="adj2" fmla="val 12885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 RESPONSE A</a:t>
            </a:r>
          </a:p>
          <a:p>
            <a:pPr algn="ctr"/>
            <a:r>
              <a:rPr lang="en-US" dirty="0" smtClean="0"/>
              <a:t>127.0.0.1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516244" y="1167658"/>
            <a:ext cx="2452744" cy="1358900"/>
          </a:xfrm>
          <a:prstGeom prst="wedgeRoundRectCallout">
            <a:avLst>
              <a:gd name="adj1" fmla="val -24115"/>
              <a:gd name="adj2" fmla="val 15408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 RESPONSE A</a:t>
            </a:r>
          </a:p>
          <a:p>
            <a:pPr algn="ctr"/>
            <a:r>
              <a:rPr lang="en-US" dirty="0" smtClean="0"/>
              <a:t>192.168.5.2</a:t>
            </a:r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2590800" y="5257800"/>
            <a:ext cx="393733" cy="379203"/>
          </a:xfrm>
          <a:prstGeom prst="cub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2668644" y="1320058"/>
            <a:ext cx="2452744" cy="1358900"/>
          </a:xfrm>
          <a:prstGeom prst="wedgeRoundRectCallout">
            <a:avLst>
              <a:gd name="adj1" fmla="val -24115"/>
              <a:gd name="adj2" fmla="val 15408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 RESPONSE A</a:t>
            </a:r>
          </a:p>
          <a:p>
            <a:pPr algn="ctr"/>
            <a:r>
              <a:rPr lang="en-US" dirty="0" smtClean="0"/>
              <a:t>159.106.121.75</a:t>
            </a:r>
            <a:endParaRPr lang="en-US" dirty="0"/>
          </a:p>
        </p:txBody>
      </p:sp>
      <p:cxnSp>
        <p:nvCxnSpPr>
          <p:cNvPr id="26" name="Straight Connector 25"/>
          <p:cNvCxnSpPr>
            <a:endCxn id="23" idx="1"/>
          </p:cNvCxnSpPr>
          <p:nvPr/>
        </p:nvCxnSpPr>
        <p:spPr>
          <a:xfrm flipV="1">
            <a:off x="1404508" y="5352601"/>
            <a:ext cx="1335758" cy="226729"/>
          </a:xfrm>
          <a:prstGeom prst="line">
            <a:avLst/>
          </a:prstGeom>
          <a:ln w="76200" cmpd="sng">
            <a:solidFill>
              <a:srgbClr val="66006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47820" y="5375393"/>
            <a:ext cx="1621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Block page server</a:t>
            </a:r>
          </a:p>
          <a:p>
            <a:pPr algn="ctr"/>
            <a:r>
              <a:rPr lang="en-US" sz="1400" dirty="0" smtClean="0"/>
              <a:t>(192.168.5.2)</a:t>
            </a:r>
            <a:endParaRPr lang="en-US" sz="1400" dirty="0"/>
          </a:p>
        </p:txBody>
      </p:sp>
      <p:cxnSp>
        <p:nvCxnSpPr>
          <p:cNvPr id="52" name="Straight Connector 51"/>
          <p:cNvCxnSpPr>
            <a:stCxn id="5" idx="0"/>
            <a:endCxn id="32" idx="2"/>
          </p:cNvCxnSpPr>
          <p:nvPr/>
        </p:nvCxnSpPr>
        <p:spPr>
          <a:xfrm flipV="1">
            <a:off x="992998" y="4347746"/>
            <a:ext cx="790916" cy="755903"/>
          </a:xfrm>
          <a:prstGeom prst="line">
            <a:avLst/>
          </a:prstGeom>
          <a:ln w="76200" cmpd="sng">
            <a:solidFill>
              <a:srgbClr val="66006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29"/>
          <p:cNvGrpSpPr>
            <a:grpSpLocks/>
          </p:cNvGrpSpPr>
          <p:nvPr/>
        </p:nvGrpSpPr>
        <p:grpSpPr bwMode="auto">
          <a:xfrm>
            <a:off x="1548151" y="4131326"/>
            <a:ext cx="471913" cy="299768"/>
            <a:chOff x="4115" y="3158"/>
            <a:chExt cx="1215" cy="633"/>
          </a:xfrm>
        </p:grpSpPr>
        <p:sp>
          <p:nvSpPr>
            <p:cNvPr id="30" name="Oval 230"/>
            <p:cNvSpPr>
              <a:spLocks noChangeArrowheads="1"/>
            </p:cNvSpPr>
            <p:nvPr/>
          </p:nvSpPr>
          <p:spPr bwMode="auto">
            <a:xfrm>
              <a:off x="4119" y="3426"/>
              <a:ext cx="1206" cy="365"/>
            </a:xfrm>
            <a:prstGeom prst="ellipse">
              <a:avLst/>
            </a:prstGeom>
            <a:solidFill>
              <a:srgbClr val="0078AA"/>
            </a:solidFill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1" name="Rectangle 231"/>
            <p:cNvSpPr>
              <a:spLocks noChangeArrowheads="1"/>
            </p:cNvSpPr>
            <p:nvPr/>
          </p:nvSpPr>
          <p:spPr bwMode="auto">
            <a:xfrm>
              <a:off x="4115" y="3348"/>
              <a:ext cx="1214" cy="267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" name="Rectangle 232"/>
            <p:cNvSpPr>
              <a:spLocks noChangeArrowheads="1"/>
            </p:cNvSpPr>
            <p:nvPr/>
          </p:nvSpPr>
          <p:spPr bwMode="auto">
            <a:xfrm>
              <a:off x="4115" y="3348"/>
              <a:ext cx="1214" cy="267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3" name="Oval 233"/>
            <p:cNvSpPr>
              <a:spLocks noChangeArrowheads="1"/>
            </p:cNvSpPr>
            <p:nvPr/>
          </p:nvSpPr>
          <p:spPr bwMode="auto">
            <a:xfrm>
              <a:off x="4119" y="3158"/>
              <a:ext cx="1206" cy="366"/>
            </a:xfrm>
            <a:prstGeom prst="ellipse">
              <a:avLst/>
            </a:prstGeom>
            <a:solidFill>
              <a:srgbClr val="00B4FF"/>
            </a:solidFill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4" name="Freeform 234"/>
            <p:cNvSpPr>
              <a:spLocks/>
            </p:cNvSpPr>
            <p:nvPr/>
          </p:nvSpPr>
          <p:spPr bwMode="auto">
            <a:xfrm>
              <a:off x="4737" y="3208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3 w 400"/>
                <a:gd name="T5" fmla="*/ 40 h 120"/>
                <a:gd name="T6" fmla="*/ 400 w 400"/>
                <a:gd name="T7" fmla="*/ 67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3" y="40"/>
                  </a:lnTo>
                  <a:lnTo>
                    <a:pt x="400" y="67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5" name="Freeform 235"/>
            <p:cNvSpPr>
              <a:spLocks/>
            </p:cNvSpPr>
            <p:nvPr/>
          </p:nvSpPr>
          <p:spPr bwMode="auto">
            <a:xfrm>
              <a:off x="4737" y="3208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3 w 400"/>
                <a:gd name="T5" fmla="*/ 40 h 120"/>
                <a:gd name="T6" fmla="*/ 400 w 400"/>
                <a:gd name="T7" fmla="*/ 67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3" y="40"/>
                  </a:lnTo>
                  <a:lnTo>
                    <a:pt x="400" y="67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6" name="Freeform 236"/>
            <p:cNvSpPr>
              <a:spLocks/>
            </p:cNvSpPr>
            <p:nvPr/>
          </p:nvSpPr>
          <p:spPr bwMode="auto">
            <a:xfrm>
              <a:off x="4300" y="3348"/>
              <a:ext cx="400" cy="127"/>
            </a:xfrm>
            <a:custGeom>
              <a:avLst/>
              <a:gdLst>
                <a:gd name="T0" fmla="*/ 400 w 400"/>
                <a:gd name="T1" fmla="*/ 27 h 127"/>
                <a:gd name="T2" fmla="*/ 311 w 400"/>
                <a:gd name="T3" fmla="*/ 0 h 127"/>
                <a:gd name="T4" fmla="*/ 103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7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7"/>
                  </a:moveTo>
                  <a:lnTo>
                    <a:pt x="311" y="0"/>
                  </a:lnTo>
                  <a:lnTo>
                    <a:pt x="103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7" name="Freeform 237"/>
            <p:cNvSpPr>
              <a:spLocks/>
            </p:cNvSpPr>
            <p:nvPr/>
          </p:nvSpPr>
          <p:spPr bwMode="auto">
            <a:xfrm>
              <a:off x="4300" y="3348"/>
              <a:ext cx="400" cy="127"/>
            </a:xfrm>
            <a:custGeom>
              <a:avLst/>
              <a:gdLst>
                <a:gd name="T0" fmla="*/ 400 w 400"/>
                <a:gd name="T1" fmla="*/ 27 h 127"/>
                <a:gd name="T2" fmla="*/ 311 w 400"/>
                <a:gd name="T3" fmla="*/ 0 h 127"/>
                <a:gd name="T4" fmla="*/ 103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7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7"/>
                  </a:moveTo>
                  <a:lnTo>
                    <a:pt x="311" y="0"/>
                  </a:lnTo>
                  <a:lnTo>
                    <a:pt x="103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8" name="Freeform 238"/>
            <p:cNvSpPr>
              <a:spLocks/>
            </p:cNvSpPr>
            <p:nvPr/>
          </p:nvSpPr>
          <p:spPr bwMode="auto">
            <a:xfrm>
              <a:off x="4322" y="3201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4 h 120"/>
                <a:gd name="T6" fmla="*/ 400 w 400"/>
                <a:gd name="T7" fmla="*/ 54 h 120"/>
                <a:gd name="T8" fmla="*/ 348 w 400"/>
                <a:gd name="T9" fmla="*/ 120 h 120"/>
                <a:gd name="T10" fmla="*/ 96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4"/>
                  </a:lnTo>
                  <a:lnTo>
                    <a:pt x="400" y="54"/>
                  </a:lnTo>
                  <a:lnTo>
                    <a:pt x="348" y="120"/>
                  </a:lnTo>
                  <a:lnTo>
                    <a:pt x="96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9" name="Freeform 239"/>
            <p:cNvSpPr>
              <a:spLocks/>
            </p:cNvSpPr>
            <p:nvPr/>
          </p:nvSpPr>
          <p:spPr bwMode="auto">
            <a:xfrm>
              <a:off x="4322" y="3201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4 h 120"/>
                <a:gd name="T6" fmla="*/ 400 w 400"/>
                <a:gd name="T7" fmla="*/ 54 h 120"/>
                <a:gd name="T8" fmla="*/ 348 w 400"/>
                <a:gd name="T9" fmla="*/ 120 h 120"/>
                <a:gd name="T10" fmla="*/ 96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4"/>
                  </a:lnTo>
                  <a:lnTo>
                    <a:pt x="400" y="54"/>
                  </a:lnTo>
                  <a:lnTo>
                    <a:pt x="348" y="120"/>
                  </a:lnTo>
                  <a:lnTo>
                    <a:pt x="96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" name="Freeform 240"/>
            <p:cNvSpPr>
              <a:spLocks/>
            </p:cNvSpPr>
            <p:nvPr/>
          </p:nvSpPr>
          <p:spPr bwMode="auto">
            <a:xfrm>
              <a:off x="4722" y="3361"/>
              <a:ext cx="400" cy="121"/>
            </a:xfrm>
            <a:custGeom>
              <a:avLst/>
              <a:gdLst>
                <a:gd name="T0" fmla="*/ 400 w 400"/>
                <a:gd name="T1" fmla="*/ 94 h 121"/>
                <a:gd name="T2" fmla="*/ 311 w 400"/>
                <a:gd name="T3" fmla="*/ 121 h 121"/>
                <a:gd name="T4" fmla="*/ 104 w 400"/>
                <a:gd name="T5" fmla="*/ 40 h 121"/>
                <a:gd name="T6" fmla="*/ 0 w 400"/>
                <a:gd name="T7" fmla="*/ 67 h 121"/>
                <a:gd name="T8" fmla="*/ 52 w 400"/>
                <a:gd name="T9" fmla="*/ 0 h 121"/>
                <a:gd name="T10" fmla="*/ 311 w 400"/>
                <a:gd name="T11" fmla="*/ 0 h 121"/>
                <a:gd name="T12" fmla="*/ 200 w 400"/>
                <a:gd name="T13" fmla="*/ 20 h 121"/>
                <a:gd name="T14" fmla="*/ 400 w 400"/>
                <a:gd name="T15" fmla="*/ 94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1"/>
                <a:gd name="T26" fmla="*/ 400 w 400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1">
                  <a:moveTo>
                    <a:pt x="400" y="94"/>
                  </a:moveTo>
                  <a:lnTo>
                    <a:pt x="311" y="121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1" name="Freeform 241"/>
            <p:cNvSpPr>
              <a:spLocks/>
            </p:cNvSpPr>
            <p:nvPr/>
          </p:nvSpPr>
          <p:spPr bwMode="auto">
            <a:xfrm>
              <a:off x="4722" y="3361"/>
              <a:ext cx="400" cy="121"/>
            </a:xfrm>
            <a:custGeom>
              <a:avLst/>
              <a:gdLst>
                <a:gd name="T0" fmla="*/ 400 w 400"/>
                <a:gd name="T1" fmla="*/ 94 h 121"/>
                <a:gd name="T2" fmla="*/ 311 w 400"/>
                <a:gd name="T3" fmla="*/ 121 h 121"/>
                <a:gd name="T4" fmla="*/ 104 w 400"/>
                <a:gd name="T5" fmla="*/ 40 h 121"/>
                <a:gd name="T6" fmla="*/ 0 w 400"/>
                <a:gd name="T7" fmla="*/ 67 h 121"/>
                <a:gd name="T8" fmla="*/ 52 w 400"/>
                <a:gd name="T9" fmla="*/ 0 h 121"/>
                <a:gd name="T10" fmla="*/ 311 w 400"/>
                <a:gd name="T11" fmla="*/ 0 h 121"/>
                <a:gd name="T12" fmla="*/ 200 w 400"/>
                <a:gd name="T13" fmla="*/ 20 h 121"/>
                <a:gd name="T14" fmla="*/ 400 w 400"/>
                <a:gd name="T15" fmla="*/ 94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1"/>
                <a:gd name="T26" fmla="*/ 400 w 400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1">
                  <a:moveTo>
                    <a:pt x="400" y="94"/>
                  </a:moveTo>
                  <a:lnTo>
                    <a:pt x="311" y="121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2" name="Freeform 242"/>
            <p:cNvSpPr>
              <a:spLocks/>
            </p:cNvSpPr>
            <p:nvPr/>
          </p:nvSpPr>
          <p:spPr bwMode="auto">
            <a:xfrm>
              <a:off x="4744" y="3215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4 w 400"/>
                <a:gd name="T5" fmla="*/ 40 h 120"/>
                <a:gd name="T6" fmla="*/ 400 w 400"/>
                <a:gd name="T7" fmla="*/ 66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4" y="40"/>
                  </a:lnTo>
                  <a:lnTo>
                    <a:pt x="400" y="66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3" name="Freeform 243"/>
            <p:cNvSpPr>
              <a:spLocks/>
            </p:cNvSpPr>
            <p:nvPr/>
          </p:nvSpPr>
          <p:spPr bwMode="auto">
            <a:xfrm>
              <a:off x="4744" y="3215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4 w 400"/>
                <a:gd name="T5" fmla="*/ 40 h 120"/>
                <a:gd name="T6" fmla="*/ 400 w 400"/>
                <a:gd name="T7" fmla="*/ 66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4" y="40"/>
                  </a:lnTo>
                  <a:lnTo>
                    <a:pt x="400" y="66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4" name="Freeform 244"/>
            <p:cNvSpPr>
              <a:spLocks/>
            </p:cNvSpPr>
            <p:nvPr/>
          </p:nvSpPr>
          <p:spPr bwMode="auto">
            <a:xfrm>
              <a:off x="4307" y="3355"/>
              <a:ext cx="400" cy="127"/>
            </a:xfrm>
            <a:custGeom>
              <a:avLst/>
              <a:gdLst>
                <a:gd name="T0" fmla="*/ 400 w 400"/>
                <a:gd name="T1" fmla="*/ 26 h 127"/>
                <a:gd name="T2" fmla="*/ 311 w 400"/>
                <a:gd name="T3" fmla="*/ 0 h 127"/>
                <a:gd name="T4" fmla="*/ 104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6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6"/>
                  </a:moveTo>
                  <a:lnTo>
                    <a:pt x="311" y="0"/>
                  </a:lnTo>
                  <a:lnTo>
                    <a:pt x="104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5" name="Freeform 245"/>
            <p:cNvSpPr>
              <a:spLocks/>
            </p:cNvSpPr>
            <p:nvPr/>
          </p:nvSpPr>
          <p:spPr bwMode="auto">
            <a:xfrm>
              <a:off x="4307" y="3355"/>
              <a:ext cx="400" cy="127"/>
            </a:xfrm>
            <a:custGeom>
              <a:avLst/>
              <a:gdLst>
                <a:gd name="T0" fmla="*/ 400 w 400"/>
                <a:gd name="T1" fmla="*/ 26 h 127"/>
                <a:gd name="T2" fmla="*/ 311 w 400"/>
                <a:gd name="T3" fmla="*/ 0 h 127"/>
                <a:gd name="T4" fmla="*/ 104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6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6"/>
                  </a:moveTo>
                  <a:lnTo>
                    <a:pt x="311" y="0"/>
                  </a:lnTo>
                  <a:lnTo>
                    <a:pt x="104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6" name="Freeform 246"/>
            <p:cNvSpPr>
              <a:spLocks/>
            </p:cNvSpPr>
            <p:nvPr/>
          </p:nvSpPr>
          <p:spPr bwMode="auto">
            <a:xfrm>
              <a:off x="4329" y="3208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3 h 120"/>
                <a:gd name="T6" fmla="*/ 400 w 400"/>
                <a:gd name="T7" fmla="*/ 53 h 120"/>
                <a:gd name="T8" fmla="*/ 348 w 400"/>
                <a:gd name="T9" fmla="*/ 120 h 120"/>
                <a:gd name="T10" fmla="*/ 97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3"/>
                  </a:lnTo>
                  <a:lnTo>
                    <a:pt x="400" y="53"/>
                  </a:lnTo>
                  <a:lnTo>
                    <a:pt x="348" y="120"/>
                  </a:lnTo>
                  <a:lnTo>
                    <a:pt x="97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7" name="Freeform 247"/>
            <p:cNvSpPr>
              <a:spLocks/>
            </p:cNvSpPr>
            <p:nvPr/>
          </p:nvSpPr>
          <p:spPr bwMode="auto">
            <a:xfrm>
              <a:off x="4329" y="3208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3 h 120"/>
                <a:gd name="T6" fmla="*/ 400 w 400"/>
                <a:gd name="T7" fmla="*/ 53 h 120"/>
                <a:gd name="T8" fmla="*/ 348 w 400"/>
                <a:gd name="T9" fmla="*/ 120 h 120"/>
                <a:gd name="T10" fmla="*/ 97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3"/>
                  </a:lnTo>
                  <a:lnTo>
                    <a:pt x="400" y="53"/>
                  </a:lnTo>
                  <a:lnTo>
                    <a:pt x="348" y="120"/>
                  </a:lnTo>
                  <a:lnTo>
                    <a:pt x="97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8" name="Freeform 248"/>
            <p:cNvSpPr>
              <a:spLocks/>
            </p:cNvSpPr>
            <p:nvPr/>
          </p:nvSpPr>
          <p:spPr bwMode="auto">
            <a:xfrm>
              <a:off x="4729" y="3368"/>
              <a:ext cx="400" cy="120"/>
            </a:xfrm>
            <a:custGeom>
              <a:avLst/>
              <a:gdLst>
                <a:gd name="T0" fmla="*/ 400 w 400"/>
                <a:gd name="T1" fmla="*/ 94 h 120"/>
                <a:gd name="T2" fmla="*/ 311 w 400"/>
                <a:gd name="T3" fmla="*/ 120 h 120"/>
                <a:gd name="T4" fmla="*/ 104 w 400"/>
                <a:gd name="T5" fmla="*/ 40 h 120"/>
                <a:gd name="T6" fmla="*/ 0 w 400"/>
                <a:gd name="T7" fmla="*/ 67 h 120"/>
                <a:gd name="T8" fmla="*/ 52 w 400"/>
                <a:gd name="T9" fmla="*/ 0 h 120"/>
                <a:gd name="T10" fmla="*/ 311 w 400"/>
                <a:gd name="T11" fmla="*/ 0 h 120"/>
                <a:gd name="T12" fmla="*/ 200 w 400"/>
                <a:gd name="T13" fmla="*/ 20 h 120"/>
                <a:gd name="T14" fmla="*/ 400 w 400"/>
                <a:gd name="T15" fmla="*/ 94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400" y="94"/>
                  </a:moveTo>
                  <a:lnTo>
                    <a:pt x="311" y="120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9" name="Freeform 249"/>
            <p:cNvSpPr>
              <a:spLocks/>
            </p:cNvSpPr>
            <p:nvPr/>
          </p:nvSpPr>
          <p:spPr bwMode="auto">
            <a:xfrm>
              <a:off x="4729" y="3368"/>
              <a:ext cx="400" cy="120"/>
            </a:xfrm>
            <a:custGeom>
              <a:avLst/>
              <a:gdLst>
                <a:gd name="T0" fmla="*/ 400 w 400"/>
                <a:gd name="T1" fmla="*/ 94 h 120"/>
                <a:gd name="T2" fmla="*/ 311 w 400"/>
                <a:gd name="T3" fmla="*/ 120 h 120"/>
                <a:gd name="T4" fmla="*/ 104 w 400"/>
                <a:gd name="T5" fmla="*/ 40 h 120"/>
                <a:gd name="T6" fmla="*/ 0 w 400"/>
                <a:gd name="T7" fmla="*/ 67 h 120"/>
                <a:gd name="T8" fmla="*/ 52 w 400"/>
                <a:gd name="T9" fmla="*/ 0 h 120"/>
                <a:gd name="T10" fmla="*/ 311 w 400"/>
                <a:gd name="T11" fmla="*/ 0 h 120"/>
                <a:gd name="T12" fmla="*/ 200 w 400"/>
                <a:gd name="T13" fmla="*/ 20 h 120"/>
                <a:gd name="T14" fmla="*/ 400 w 400"/>
                <a:gd name="T15" fmla="*/ 94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400" y="94"/>
                  </a:moveTo>
                  <a:lnTo>
                    <a:pt x="311" y="120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50" name="Line 250"/>
            <p:cNvSpPr>
              <a:spLocks noChangeShapeType="1"/>
            </p:cNvSpPr>
            <p:nvPr/>
          </p:nvSpPr>
          <p:spPr bwMode="auto">
            <a:xfrm>
              <a:off x="4115" y="3341"/>
              <a:ext cx="1" cy="267"/>
            </a:xfrm>
            <a:prstGeom prst="line">
              <a:avLst/>
            </a:prstGeom>
            <a:noFill/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51"/>
            <p:cNvSpPr>
              <a:spLocks noChangeShapeType="1"/>
            </p:cNvSpPr>
            <p:nvPr/>
          </p:nvSpPr>
          <p:spPr bwMode="auto">
            <a:xfrm>
              <a:off x="5329" y="3341"/>
              <a:ext cx="1" cy="267"/>
            </a:xfrm>
            <a:prstGeom prst="line">
              <a:avLst/>
            </a:prstGeom>
            <a:noFill/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Freeform 55"/>
          <p:cNvSpPr/>
          <p:nvPr/>
        </p:nvSpPr>
        <p:spPr>
          <a:xfrm>
            <a:off x="127000" y="5907397"/>
            <a:ext cx="753774" cy="738166"/>
          </a:xfrm>
          <a:custGeom>
            <a:avLst/>
            <a:gdLst>
              <a:gd name="connsiteX0" fmla="*/ 1181492 w 1181492"/>
              <a:gd name="connsiteY0" fmla="*/ 279400 h 738166"/>
              <a:gd name="connsiteX1" fmla="*/ 317892 w 1181492"/>
              <a:gd name="connsiteY1" fmla="*/ 736600 h 738166"/>
              <a:gd name="connsiteX2" fmla="*/ 392 w 1181492"/>
              <a:gd name="connsiteY2" fmla="*/ 139700 h 738166"/>
              <a:gd name="connsiteX3" fmla="*/ 368692 w 1181492"/>
              <a:gd name="connsiteY3" fmla="*/ 0 h 738166"/>
              <a:gd name="connsiteX4" fmla="*/ 368692 w 1181492"/>
              <a:gd name="connsiteY4" fmla="*/ 0 h 73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492" h="738166">
                <a:moveTo>
                  <a:pt x="1181492" y="279400"/>
                </a:moveTo>
                <a:cubicBezTo>
                  <a:pt x="848117" y="519641"/>
                  <a:pt x="514742" y="759883"/>
                  <a:pt x="317892" y="736600"/>
                </a:cubicBezTo>
                <a:cubicBezTo>
                  <a:pt x="121042" y="713317"/>
                  <a:pt x="-8075" y="262467"/>
                  <a:pt x="392" y="139700"/>
                </a:cubicBezTo>
                <a:cubicBezTo>
                  <a:pt x="8859" y="16933"/>
                  <a:pt x="368692" y="0"/>
                  <a:pt x="368692" y="0"/>
                </a:cubicBezTo>
                <a:lnTo>
                  <a:pt x="368692" y="0"/>
                </a:lnTo>
              </a:path>
            </a:pathLst>
          </a:custGeom>
          <a:ln w="57150" cmpd="sng">
            <a:solidFill>
              <a:srgbClr val="660066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" idx="1"/>
          </p:cNvCxnSpPr>
          <p:nvPr/>
        </p:nvCxnSpPr>
        <p:spPr>
          <a:xfrm flipV="1">
            <a:off x="1404508" y="2701865"/>
            <a:ext cx="5664200" cy="2865254"/>
          </a:xfrm>
          <a:prstGeom prst="line">
            <a:avLst/>
          </a:prstGeom>
          <a:ln w="76200" cmpd="sng"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ular Callout 59"/>
          <p:cNvSpPr/>
          <p:nvPr/>
        </p:nvSpPr>
        <p:spPr>
          <a:xfrm>
            <a:off x="6417819" y="4851320"/>
            <a:ext cx="2452744" cy="1358900"/>
          </a:xfrm>
          <a:prstGeom prst="wedgeRoundRectCallout">
            <a:avLst>
              <a:gd name="adj1" fmla="val -10653"/>
              <a:gd name="adj2" fmla="val -2188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 RESPONSE A</a:t>
            </a:r>
          </a:p>
          <a:p>
            <a:pPr algn="ctr"/>
            <a:r>
              <a:rPr lang="en-US" dirty="0" smtClean="0"/>
              <a:t>1.2.3.5</a:t>
            </a:r>
          </a:p>
          <a:p>
            <a:pPr algn="ctr"/>
            <a:r>
              <a:rPr lang="en-US" dirty="0" smtClean="0"/>
              <a:t>(correct 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3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4" grpId="0"/>
      <p:bldP spid="24" grpId="1"/>
      <p:bldP spid="56" grpId="0" animBg="1"/>
      <p:bldP spid="56" grpId="1" animBg="1"/>
      <p:bldP spid="6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DNS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Option A: get ISP resolver on board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(Previous slide)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Option B: On-path packet injection</a:t>
            </a:r>
          </a:p>
          <a:p>
            <a:pPr marL="662940" lvl="1" indent="-342900">
              <a:buFont typeface="Arial"/>
              <a:buChar char="•"/>
            </a:pPr>
            <a:r>
              <a:rPr lang="en-US" dirty="0" smtClean="0"/>
              <a:t>Censor injects a DNS response that </a:t>
            </a:r>
            <a:r>
              <a:rPr lang="en-US" b="1" dirty="0" smtClean="0"/>
              <a:t>races </a:t>
            </a:r>
            <a:r>
              <a:rPr lang="en-US" dirty="0" smtClean="0"/>
              <a:t>the legitimate reply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Can be mostly countered with DNS-hold-open: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Don’t take the first answer but instead wait for up to a second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Generally reliable when using an out of country recursive resolve (e.g., 8.8.8.8, censor packet should win the race)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Can be </a:t>
            </a:r>
            <a:r>
              <a:rPr lang="en-US" b="1" dirty="0" smtClean="0"/>
              <a:t>completely</a:t>
            </a:r>
            <a:r>
              <a:rPr lang="en-US" dirty="0" smtClean="0"/>
              <a:t> countered by DNS-hold-open + DNSSEC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Accept the first DNS reply </a:t>
            </a:r>
            <a:r>
              <a:rPr lang="en-US" b="1" dirty="0" smtClean="0"/>
              <a:t>which validates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Web 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Hold-On: Protecting Against On-Path DNS Poisoning, </a:t>
            </a:r>
            <a:r>
              <a:rPr lang="en-US" sz="2000" dirty="0" smtClean="0"/>
              <a:t>H. </a:t>
            </a:r>
            <a:r>
              <a:rPr lang="en-US" sz="2000" dirty="0" err="1" smtClean="0"/>
              <a:t>Duan</a:t>
            </a:r>
            <a:r>
              <a:rPr lang="en-US" sz="2000" dirty="0" smtClean="0"/>
              <a:t>, N. Weaver, Z. Zhao, M. Hu, J. Liang, J. Jiang, K. Li, and V. </a:t>
            </a:r>
            <a:r>
              <a:rPr lang="en-US" sz="2000" dirty="0" err="1" smtClean="0"/>
              <a:t>Paxson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Idea</a:t>
            </a:r>
            <a:r>
              <a:rPr lang="en-US" dirty="0" smtClean="0"/>
              <a:t>: Once you receive a DNS packet, wait for a predefined “hold-on” period before accepting the result.</a:t>
            </a:r>
          </a:p>
          <a:p>
            <a:pPr marL="662940" lvl="1" indent="-342900">
              <a:buFont typeface="Arial"/>
              <a:buChar char="•"/>
            </a:pPr>
            <a:r>
              <a:rPr lang="en-US" dirty="0" smtClean="0"/>
              <a:t>DNSSEC is still vulnerable to these injected packets and does not make hold-on </a:t>
            </a:r>
            <a:r>
              <a:rPr lang="en-US" dirty="0" err="1" smtClean="0"/>
              <a:t>unneccessary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Censor can just inject a reply with an invalid signature: client will reject (denial of service)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Method: </a:t>
            </a:r>
            <a:r>
              <a:rPr lang="en-US" dirty="0" smtClean="0"/>
              <a:t> Use active measurements to determine the expected TTL and RTT to the server. 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3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DNS, all mappings were in </a:t>
            </a:r>
            <a:r>
              <a:rPr lang="en-US" i="1" dirty="0" smtClean="0"/>
              <a:t>hosts.txt</a:t>
            </a:r>
          </a:p>
          <a:p>
            <a:pPr lvl="1"/>
            <a:r>
              <a:rPr lang="en-US" i="1" dirty="0" smtClean="0"/>
              <a:t>/</a:t>
            </a:r>
            <a:r>
              <a:rPr lang="en-US" i="1" dirty="0" err="1" smtClean="0"/>
              <a:t>etc</a:t>
            </a:r>
            <a:r>
              <a:rPr lang="en-US" i="1" dirty="0" smtClean="0"/>
              <a:t>/hosts </a:t>
            </a:r>
            <a:r>
              <a:rPr lang="en-US" dirty="0" smtClean="0"/>
              <a:t>on Linux</a:t>
            </a:r>
          </a:p>
          <a:p>
            <a:pPr lvl="1"/>
            <a:r>
              <a:rPr lang="en-US" i="1" dirty="0"/>
              <a:t>C:\</a:t>
            </a:r>
            <a:r>
              <a:rPr lang="en-US" i="1" dirty="0" smtClean="0"/>
              <a:t>Windows\System32\drivers\etc\hosts </a:t>
            </a:r>
            <a:r>
              <a:rPr lang="en-US" dirty="0" smtClean="0"/>
              <a:t>on Windows</a:t>
            </a:r>
          </a:p>
          <a:p>
            <a:r>
              <a:rPr lang="en-US" dirty="0" smtClean="0"/>
              <a:t>Centralized, manual system</a:t>
            </a:r>
          </a:p>
          <a:p>
            <a:pPr lvl="1"/>
            <a:r>
              <a:rPr lang="en-US" dirty="0" smtClean="0"/>
              <a:t>Changes were submitted to SRI via email</a:t>
            </a:r>
          </a:p>
          <a:p>
            <a:pPr lvl="1"/>
            <a:r>
              <a:rPr lang="en-US" dirty="0" smtClean="0"/>
              <a:t>Machines periodically FTP new copies of </a:t>
            </a:r>
            <a:r>
              <a:rPr lang="en-US" i="1" dirty="0" smtClean="0"/>
              <a:t>hosts.txt</a:t>
            </a:r>
          </a:p>
          <a:p>
            <a:pPr lvl="1"/>
            <a:r>
              <a:rPr lang="en-US" dirty="0" smtClean="0"/>
              <a:t>Administrators could pick names at their discretion</a:t>
            </a:r>
          </a:p>
          <a:p>
            <a:pPr lvl="1"/>
            <a:r>
              <a:rPr lang="en-US" dirty="0" smtClean="0"/>
              <a:t>Any name was allowed</a:t>
            </a:r>
          </a:p>
          <a:p>
            <a:pPr lvl="2"/>
            <a:r>
              <a:rPr lang="en-US" dirty="0" err="1" smtClean="0"/>
              <a:t>alans_server_at_sbu_pwns_joo_lol_kthxbye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Hold-on in 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7632" b="-17632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7200" y="5334000"/>
            <a:ext cx="7269747" cy="1096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feasibility: RTT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737" b="27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15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feasibility: </a:t>
            </a:r>
            <a:r>
              <a:rPr lang="en-US" dirty="0" err="1" smtClean="0"/>
              <a:t>ttl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17" b="13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167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Hold-on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0767" r="-1076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277" y="1779910"/>
            <a:ext cx="689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Lesson: You don’t have to wait that long to get the legitimate reply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7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 to DNS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Caching: when, where, how much, etc.</a:t>
            </a:r>
          </a:p>
          <a:p>
            <a:r>
              <a:rPr lang="en-US" dirty="0" smtClean="0"/>
              <a:t>Other uses for DNS (i.e. DNS hacks)</a:t>
            </a:r>
          </a:p>
          <a:p>
            <a:pPr lvl="1"/>
            <a:r>
              <a:rPr lang="en-US" dirty="0" smtClean="0"/>
              <a:t>Content Delivery Networks (CDNs)</a:t>
            </a:r>
          </a:p>
          <a:p>
            <a:pPr lvl="1"/>
            <a:r>
              <a:rPr lang="en-US" dirty="0" smtClean="0"/>
              <a:t>Different types of DNS load balancing</a:t>
            </a:r>
          </a:p>
          <a:p>
            <a:pPr lvl="1"/>
            <a:r>
              <a:rPr lang="en-US" dirty="0" smtClean="0"/>
              <a:t>Dynamic DNS (e.g. for mobile hosts)</a:t>
            </a:r>
          </a:p>
          <a:p>
            <a:r>
              <a:rPr lang="en-US" dirty="0" smtClean="0"/>
              <a:t>DNS and botnets</a:t>
            </a:r>
          </a:p>
          <a:p>
            <a:r>
              <a:rPr lang="en-US" dirty="0" smtClean="0"/>
              <a:t>Politics and growth of the DNS system</a:t>
            </a:r>
          </a:p>
          <a:p>
            <a:pPr lvl="1"/>
            <a:r>
              <a:rPr lang="en-US" dirty="0" smtClean="0"/>
              <a:t>Governance</a:t>
            </a:r>
          </a:p>
          <a:p>
            <a:pPr lvl="1"/>
            <a:r>
              <a:rPr lang="en-US" dirty="0" smtClean="0"/>
              <a:t>New TLDs (.xxx, .biz), eliminating TLDs altogether</a:t>
            </a:r>
          </a:p>
          <a:p>
            <a:pPr lvl="1"/>
            <a:r>
              <a:rPr lang="en-US" dirty="0" smtClean="0"/>
              <a:t>Copyright, arbitration, squatting, typo-squatting</a:t>
            </a:r>
          </a:p>
        </p:txBody>
      </p:sp>
    </p:spTree>
    <p:extLst>
      <p:ext uri="{BB962C8B-B14F-4D97-AF65-F5344CB8AC3E}">
        <p14:creationId xmlns:p14="http://schemas.microsoft.com/office/powerpoint/2010/main" val="254430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DNS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Eventually, the </a:t>
            </a:r>
            <a:r>
              <a:rPr lang="en-US" i="1" dirty="0" smtClean="0"/>
              <a:t>hosts.txt</a:t>
            </a:r>
            <a:r>
              <a:rPr lang="en-US" dirty="0" smtClean="0"/>
              <a:t> system fell apart</a:t>
            </a:r>
          </a:p>
          <a:p>
            <a:pPr lvl="1"/>
            <a:r>
              <a:rPr lang="en-US" dirty="0" smtClean="0"/>
              <a:t>Not scalable, SRI couldn’t handle the load</a:t>
            </a:r>
          </a:p>
          <a:p>
            <a:pPr lvl="1"/>
            <a:r>
              <a:rPr lang="en-US" dirty="0" smtClean="0"/>
              <a:t>Hard to enforce uniqueness of names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MIT</a:t>
            </a:r>
          </a:p>
          <a:p>
            <a:pPr lvl="3"/>
            <a:r>
              <a:rPr lang="en-US" dirty="0" smtClean="0"/>
              <a:t>Massachusetts Institute of Technology?</a:t>
            </a:r>
          </a:p>
          <a:p>
            <a:pPr lvl="3"/>
            <a:r>
              <a:rPr lang="en-US" dirty="0" smtClean="0"/>
              <a:t>Melbourne Institute of Technology?</a:t>
            </a:r>
          </a:p>
          <a:p>
            <a:pPr lvl="1"/>
            <a:r>
              <a:rPr lang="en-US" dirty="0" smtClean="0"/>
              <a:t>Many machines had inaccurate copies of </a:t>
            </a:r>
            <a:r>
              <a:rPr lang="en-US" i="1" dirty="0" smtClean="0"/>
              <a:t>hosts.txt</a:t>
            </a:r>
          </a:p>
          <a:p>
            <a:r>
              <a:rPr lang="en-US" dirty="0" smtClean="0"/>
              <a:t>Thus, DNS was 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4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667000"/>
            <a:ext cx="8338782" cy="3529084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DNS Basics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DNS Security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DNS and Censorship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at a High-Level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 smtClean="0"/>
              <a:t>Distributed database</a:t>
            </a:r>
          </a:p>
          <a:p>
            <a:pPr lvl="1"/>
            <a:r>
              <a:rPr lang="en-US" dirty="0" smtClean="0"/>
              <a:t>No centralization</a:t>
            </a:r>
          </a:p>
          <a:p>
            <a:r>
              <a:rPr lang="en-US" dirty="0" smtClean="0"/>
              <a:t>Simple client/server architecture</a:t>
            </a:r>
          </a:p>
          <a:p>
            <a:pPr lvl="1"/>
            <a:r>
              <a:rPr lang="en-US" dirty="0" smtClean="0"/>
              <a:t>UDP port 53, some implementations also use TCP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Hierarchical namespace</a:t>
            </a:r>
          </a:p>
          <a:p>
            <a:pPr lvl="1"/>
            <a:r>
              <a:rPr lang="en-US" dirty="0" smtClean="0"/>
              <a:t>As opposed to original, flat namespace</a:t>
            </a:r>
          </a:p>
          <a:p>
            <a:pPr lvl="1"/>
            <a:r>
              <a:rPr lang="en-US" dirty="0" smtClean="0"/>
              <a:t>e.g. .com </a:t>
            </a:r>
            <a:r>
              <a:rPr lang="en-US" dirty="0" smtClean="0">
                <a:sym typeface="Wingdings" pitchFamily="2" charset="2"/>
              </a:rPr>
              <a:t> google.com  mail.google.com</a:t>
            </a:r>
          </a:p>
        </p:txBody>
      </p:sp>
    </p:spTree>
    <p:extLst>
      <p:ext uri="{BB962C8B-B14F-4D97-AF65-F5344CB8AC3E}">
        <p14:creationId xmlns:p14="http://schemas.microsoft.com/office/powerpoint/2010/main" val="211093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Hierarchy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Top Level Domains (TLDs) are at the top</a:t>
            </a:r>
          </a:p>
          <a:p>
            <a:r>
              <a:rPr lang="en-US" dirty="0" smtClean="0"/>
              <a:t>Maximum tree depth: 128</a:t>
            </a:r>
          </a:p>
          <a:p>
            <a:r>
              <a:rPr lang="en-US" dirty="0" smtClean="0"/>
              <a:t>Each Domain Name is a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edu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neu.edu  ccs.neu.edu  </a:t>
            </a:r>
            <a:r>
              <a:rPr lang="en-US" dirty="0" smtClean="0">
                <a:sym typeface="Wingdings" pitchFamily="2" charset="2"/>
                <a:hlinkClick r:id="rId2"/>
              </a:rPr>
              <a:t>www.ccs.neu.edu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Name collisions are avoided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neu.com vs. neu.edu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867" y="15243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Root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4237" y="256300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2645" y="256300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68380" y="256300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19155" y="256300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mil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67338" y="2563006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531" y="256300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01581" y="256300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56300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563006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etc.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5298" y="354271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84278" y="354271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66395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ccs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4997" y="46639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ece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52775" y="466395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husky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7819" y="59267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www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35185" y="592670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270920" y="592670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mail</a:t>
            </a:r>
            <a:endParaRPr lang="en-US" sz="2400" dirty="0"/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613852" y="1986053"/>
            <a:ext cx="276775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715924" y="1986053"/>
            <a:ext cx="166568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809179" y="1986053"/>
            <a:ext cx="57243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1986053"/>
            <a:ext cx="42704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1986053"/>
            <a:ext cx="140087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513865" y="1986053"/>
            <a:ext cx="3867745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1986053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1986053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1986053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24671"/>
            <a:ext cx="96893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613852" y="3024671"/>
            <a:ext cx="767944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04383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8" idx="0"/>
          </p:cNvCxnSpPr>
          <p:nvPr/>
        </p:nvCxnSpPr>
        <p:spPr>
          <a:xfrm>
            <a:off x="644913" y="4004383"/>
            <a:ext cx="720883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9" idx="0"/>
          </p:cNvCxnSpPr>
          <p:nvPr/>
        </p:nvCxnSpPr>
        <p:spPr>
          <a:xfrm>
            <a:off x="644913" y="4004383"/>
            <a:ext cx="1802549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25615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25615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25615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39714" y="2497689"/>
            <a:ext cx="86625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2950" y="5828998"/>
            <a:ext cx="830565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5662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45015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269069" y="249585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66614</TotalTime>
  <Words>2705</Words>
  <Application>Microsoft Macintosh PowerPoint</Application>
  <PresentationFormat>On-screen Show (4:3)</PresentationFormat>
  <Paragraphs>544</Paragraphs>
  <Slides>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Median</vt:lpstr>
      <vt:lpstr>CSE 390 – Advanced Computer Networks</vt:lpstr>
      <vt:lpstr>Administravia</vt:lpstr>
      <vt:lpstr>Layer 8 (The Carbon-based nodes)</vt:lpstr>
      <vt:lpstr>Internet Names and Addresses</vt:lpstr>
      <vt:lpstr>History</vt:lpstr>
      <vt:lpstr>Towards DNS</vt:lpstr>
      <vt:lpstr>Outline</vt:lpstr>
      <vt:lpstr>DNS at a High-Level</vt:lpstr>
      <vt:lpstr>Naming Hierarchy</vt:lpstr>
      <vt:lpstr>Hierarchical Administration</vt:lpstr>
      <vt:lpstr>Server Hierarchy</vt:lpstr>
      <vt:lpstr>Root Name Servers</vt:lpstr>
      <vt:lpstr>Map of the Roots</vt:lpstr>
      <vt:lpstr>Local Name Servers</vt:lpstr>
      <vt:lpstr>Authoritative Name Servers</vt:lpstr>
      <vt:lpstr>Basic Domain Name Resolution</vt:lpstr>
      <vt:lpstr>Recursive DNS Query</vt:lpstr>
      <vt:lpstr>Iterated DNS query</vt:lpstr>
      <vt:lpstr>DNS Propagation</vt:lpstr>
      <vt:lpstr>Caching vs. Freshness</vt:lpstr>
      <vt:lpstr>DNS Resource Records</vt:lpstr>
      <vt:lpstr>DNS Types</vt:lpstr>
      <vt:lpstr>DNS Types, Continued</vt:lpstr>
      <vt:lpstr>Reverse Lookups</vt:lpstr>
      <vt:lpstr>DNS as Indirection Service</vt:lpstr>
      <vt:lpstr>Aliasing and Load Balancing</vt:lpstr>
      <vt:lpstr>Content Delivery Networks</vt:lpstr>
      <vt:lpstr>Outline</vt:lpstr>
      <vt:lpstr>The Importance of DNS</vt:lpstr>
      <vt:lpstr>Denial Of Service</vt:lpstr>
      <vt:lpstr>DNS Hijacking</vt:lpstr>
      <vt:lpstr>DNS Spoofing</vt:lpstr>
      <vt:lpstr>DNS Cache Poisoning</vt:lpstr>
      <vt:lpstr>How will the attacker get his entry into the cache? 2 ways</vt:lpstr>
      <vt:lpstr>How will the attacker get his entry into the cache? 2 ways</vt:lpstr>
      <vt:lpstr>Solution: DNSSEC</vt:lpstr>
      <vt:lpstr>DNSSEC Hierarchy of Trust</vt:lpstr>
      <vt:lpstr>Does DNSSEC Solve all our problems?</vt:lpstr>
      <vt:lpstr>DNS Reflection </vt:lpstr>
      <vt:lpstr>So how does this work?</vt:lpstr>
      <vt:lpstr>DNS amplification illustrated</vt:lpstr>
      <vt:lpstr>Amplification not unique to DNS </vt:lpstr>
      <vt:lpstr>Outline</vt:lpstr>
      <vt:lpstr>DNS and Censorship</vt:lpstr>
      <vt:lpstr>Blocking DNS Names</vt:lpstr>
      <vt:lpstr>Blocking DNS Names</vt:lpstr>
      <vt:lpstr>Types of false DNS responses</vt:lpstr>
      <vt:lpstr>Blocking DNS names</vt:lpstr>
      <vt:lpstr>Reading from Web … </vt:lpstr>
      <vt:lpstr>Hold-on in action</vt:lpstr>
      <vt:lpstr>Checking feasibility: RTT</vt:lpstr>
      <vt:lpstr>Checking feasibility: ttl</vt:lpstr>
      <vt:lpstr>Performance of Hold-on</vt:lpstr>
      <vt:lpstr>Much More to DNS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Phillipa Gill</cp:lastModifiedBy>
  <cp:revision>851</cp:revision>
  <cp:lastPrinted>2012-08-22T04:00:45Z</cp:lastPrinted>
  <dcterms:created xsi:type="dcterms:W3CDTF">2012-01-03T02:22:46Z</dcterms:created>
  <dcterms:modified xsi:type="dcterms:W3CDTF">2014-10-01T18:56:54Z</dcterms:modified>
</cp:coreProperties>
</file>