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63" r:id="rId5"/>
    <p:sldId id="260" r:id="rId6"/>
    <p:sldId id="261" r:id="rId7"/>
    <p:sldId id="262"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50" d="100"/>
          <a:sy n="150" d="100"/>
        </p:scale>
        <p:origin x="702"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7/10/2025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900111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7/10/2025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1341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7/10/2025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2470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7/10/2025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75577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7/10/2025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357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7/10/2025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707164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7/10/2025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4665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7/10/2025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45445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7/10/2025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39734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7/10/2025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40997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7/10/2025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79102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7/10/2025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53919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9BD1E0DA-B275-8271-173F-0C7F4AA30C4B}"/>
              </a:ext>
            </a:extLst>
          </p:cNvPr>
          <p:cNvPicPr>
            <a:picLocks noChangeAspect="1"/>
          </p:cNvPicPr>
          <p:nvPr/>
        </p:nvPicPr>
        <p:blipFill>
          <a:blip r:embed="rId2"/>
          <a:srcRect t="15730"/>
          <a:stretch>
            <a:fillRect/>
          </a:stretch>
        </p:blipFill>
        <p:spPr>
          <a:xfrm>
            <a:off x="1" y="10"/>
            <a:ext cx="12192000" cy="6857990"/>
          </a:xfrm>
          <a:prstGeom prst="rect">
            <a:avLst/>
          </a:prstGeom>
        </p:spPr>
      </p:pic>
      <p:sp useBgFill="1">
        <p:nvSpPr>
          <p:cNvPr id="11" name="Rectangle 10">
            <a:extLst>
              <a:ext uri="{FF2B5EF4-FFF2-40B4-BE49-F238E27FC236}">
                <a16:creationId xmlns:a16="http://schemas.microsoft.com/office/drawing/2014/main" id="{36136311-C81B-47C5-AE0A-5641A5A59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24436" y="1066800"/>
            <a:ext cx="4389120" cy="47244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455C53-593E-46F2-F06D-E32908F83AED}"/>
              </a:ext>
            </a:extLst>
          </p:cNvPr>
          <p:cNvSpPr>
            <a:spLocks noGrp="1"/>
          </p:cNvSpPr>
          <p:nvPr>
            <p:ph type="ctrTitle"/>
          </p:nvPr>
        </p:nvSpPr>
        <p:spPr>
          <a:xfrm>
            <a:off x="7730487" y="1562101"/>
            <a:ext cx="3551402" cy="2738530"/>
          </a:xfrm>
        </p:spPr>
        <p:txBody>
          <a:bodyPr anchor="t">
            <a:normAutofit fontScale="90000"/>
          </a:bodyPr>
          <a:lstStyle/>
          <a:p>
            <a:r>
              <a:rPr lang="en-IN" sz="4800" dirty="0"/>
              <a:t>ITSM Predictive SLA Breach</a:t>
            </a:r>
            <a:br>
              <a:rPr lang="en-IN" sz="4800" dirty="0"/>
            </a:br>
            <a:endParaRPr lang="en-IN" sz="4800" dirty="0"/>
          </a:p>
        </p:txBody>
      </p:sp>
      <p:sp>
        <p:nvSpPr>
          <p:cNvPr id="3" name="Subtitle 2">
            <a:extLst>
              <a:ext uri="{FF2B5EF4-FFF2-40B4-BE49-F238E27FC236}">
                <a16:creationId xmlns:a16="http://schemas.microsoft.com/office/drawing/2014/main" id="{A8BD0D3A-8D15-CAE2-DB2D-E71DD880D4EB}"/>
              </a:ext>
            </a:extLst>
          </p:cNvPr>
          <p:cNvSpPr>
            <a:spLocks noGrp="1"/>
          </p:cNvSpPr>
          <p:nvPr>
            <p:ph type="subTitle" idx="1"/>
          </p:nvPr>
        </p:nvSpPr>
        <p:spPr>
          <a:xfrm>
            <a:off x="7730487" y="4358566"/>
            <a:ext cx="3579790" cy="875824"/>
          </a:xfrm>
        </p:spPr>
        <p:txBody>
          <a:bodyPr>
            <a:normAutofit/>
          </a:bodyPr>
          <a:lstStyle/>
          <a:p>
            <a:endParaRPr lang="en-IN"/>
          </a:p>
        </p:txBody>
      </p:sp>
      <p:cxnSp>
        <p:nvCxnSpPr>
          <p:cNvPr id="13" name="Straight Connector 12">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324436" y="5780876"/>
            <a:ext cx="4389120"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5363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AAB1-1529-8DB4-EA8A-7DA6AA5804AA}"/>
              </a:ext>
            </a:extLst>
          </p:cNvPr>
          <p:cNvSpPr>
            <a:spLocks noGrp="1"/>
          </p:cNvSpPr>
          <p:nvPr>
            <p:ph type="title"/>
          </p:nvPr>
        </p:nvSpPr>
        <p:spPr/>
        <p:txBody>
          <a:bodyPr/>
          <a:lstStyle/>
          <a:p>
            <a:r>
              <a:rPr lang="en-IN" dirty="0"/>
              <a:t>Problem Statement</a:t>
            </a:r>
          </a:p>
        </p:txBody>
      </p:sp>
      <p:sp>
        <p:nvSpPr>
          <p:cNvPr id="4" name="TextBox 3">
            <a:extLst>
              <a:ext uri="{FF2B5EF4-FFF2-40B4-BE49-F238E27FC236}">
                <a16:creationId xmlns:a16="http://schemas.microsoft.com/office/drawing/2014/main" id="{F0A5ACB0-06DB-DC58-3CA5-4BD64801AFBB}"/>
              </a:ext>
            </a:extLst>
          </p:cNvPr>
          <p:cNvSpPr txBox="1"/>
          <p:nvPr/>
        </p:nvSpPr>
        <p:spPr>
          <a:xfrm>
            <a:off x="781050" y="2801541"/>
            <a:ext cx="10814050" cy="2031325"/>
          </a:xfrm>
          <a:prstGeom prst="rect">
            <a:avLst/>
          </a:prstGeom>
          <a:noFill/>
        </p:spPr>
        <p:txBody>
          <a:bodyPr wrap="square">
            <a:spAutoFit/>
          </a:bodyPr>
          <a:lstStyle/>
          <a:p>
            <a:pPr>
              <a:buNone/>
            </a:pPr>
            <a:r>
              <a:rPr lang="en-US" dirty="0"/>
              <a:t>IT service teams often fail to meet Service Level Agreements (SLAs) due to incorrect ticket prioritization and inefficient resource allocation. These SLA breaches result in customer dissatisfaction, contractual penalties, and increased operational costs. Currently, teams lack a reliable, data-driven method to identify tickets at high risk of SLA breach early in the lifecycle, limiting their ability to intervene proactively.</a:t>
            </a:r>
          </a:p>
          <a:p>
            <a:pPr>
              <a:buNone/>
            </a:pPr>
            <a:r>
              <a:rPr lang="en-US" dirty="0"/>
              <a:t>Our pipeline addresses this challenge by transforming raw ITSM ticket data into actionable SLA breach predictions. This enables teams to prioritize tickets more effectively, allocate resources efficiently, and reduce the frequency and impact of SLA violations.</a:t>
            </a:r>
          </a:p>
        </p:txBody>
      </p:sp>
    </p:spTree>
    <p:extLst>
      <p:ext uri="{BB962C8B-B14F-4D97-AF65-F5344CB8AC3E}">
        <p14:creationId xmlns:p14="http://schemas.microsoft.com/office/powerpoint/2010/main" val="354524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21B15-D8F7-3F96-E358-10557B3F76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46A00-9282-3A7B-AFBE-AD4C8AA54F1C}"/>
              </a:ext>
            </a:extLst>
          </p:cNvPr>
          <p:cNvSpPr>
            <a:spLocks noGrp="1"/>
          </p:cNvSpPr>
          <p:nvPr>
            <p:ph type="title"/>
          </p:nvPr>
        </p:nvSpPr>
        <p:spPr/>
        <p:txBody>
          <a:bodyPr>
            <a:normAutofit fontScale="90000"/>
          </a:bodyPr>
          <a:lstStyle/>
          <a:p>
            <a:r>
              <a:rPr lang="en-IN" dirty="0"/>
              <a:t>Predicting Ticket SLA Breach &amp; Recommendations</a:t>
            </a:r>
          </a:p>
        </p:txBody>
      </p:sp>
      <p:sp>
        <p:nvSpPr>
          <p:cNvPr id="4" name="TextBox 3">
            <a:extLst>
              <a:ext uri="{FF2B5EF4-FFF2-40B4-BE49-F238E27FC236}">
                <a16:creationId xmlns:a16="http://schemas.microsoft.com/office/drawing/2014/main" id="{E81FAC04-FC6A-81CB-9C95-623227469710}"/>
              </a:ext>
            </a:extLst>
          </p:cNvPr>
          <p:cNvSpPr txBox="1"/>
          <p:nvPr/>
        </p:nvSpPr>
        <p:spPr>
          <a:xfrm>
            <a:off x="781050" y="2801541"/>
            <a:ext cx="10814050" cy="1200329"/>
          </a:xfrm>
          <a:prstGeom prst="rect">
            <a:avLst/>
          </a:prstGeom>
          <a:noFill/>
        </p:spPr>
        <p:txBody>
          <a:bodyPr wrap="square">
            <a:spAutoFit/>
          </a:bodyPr>
          <a:lstStyle/>
          <a:p>
            <a:pPr>
              <a:buNone/>
            </a:pPr>
            <a:r>
              <a:rPr lang="en-US" b="1" dirty="0"/>
              <a:t>Machine learning based classification pipeline</a:t>
            </a:r>
            <a:r>
              <a:rPr lang="en-US" dirty="0"/>
              <a:t> that analyzes historical ITSM ticket data to </a:t>
            </a:r>
            <a:r>
              <a:rPr lang="en-US" b="1" dirty="0"/>
              <a:t>predict whether a new ticket is likely to breach its SLA</a:t>
            </a:r>
            <a:r>
              <a:rPr lang="en-US" dirty="0"/>
              <a:t>. By learning from patterns in ticket metadata such as timestamps, categories, and resolution history the system identifies high-risk tickets early, empowering IT operations to </a:t>
            </a:r>
            <a:r>
              <a:rPr lang="en-US" b="1" dirty="0"/>
              <a:t>take timely, data-driven actions</a:t>
            </a:r>
            <a:r>
              <a:rPr lang="en-US" dirty="0"/>
              <a:t> to prevent service disruptions and SLA violations.</a:t>
            </a:r>
          </a:p>
        </p:txBody>
      </p:sp>
    </p:spTree>
    <p:extLst>
      <p:ext uri="{BB962C8B-B14F-4D97-AF65-F5344CB8AC3E}">
        <p14:creationId xmlns:p14="http://schemas.microsoft.com/office/powerpoint/2010/main" val="343072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FD1D2CD-954D-4C4D-B505-05EAD159B2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6" name="AutoShape 5" descr="Selected image presented in a lightbox.">
            <a:extLst>
              <a:ext uri="{FF2B5EF4-FFF2-40B4-BE49-F238E27FC236}">
                <a16:creationId xmlns:a16="http://schemas.microsoft.com/office/drawing/2014/main" id="{74C3EF21-C65D-595B-0E54-79A3100785E0}"/>
              </a:ext>
            </a:extLst>
          </p:cNvPr>
          <p:cNvSpPr>
            <a:spLocks noGrp="1" noChangeAspect="1" noChangeArrowheads="1"/>
          </p:cNvSpPr>
          <p:nvPr>
            <p:ph type="ctrTitle"/>
          </p:nvPr>
        </p:nvSpPr>
        <p:spPr bwMode="auto">
          <a:xfrm>
            <a:off x="514117" y="952500"/>
            <a:ext cx="4124557" cy="3524250"/>
          </a:xfrm>
          <a:prstGeom prst="rect">
            <a:avLst/>
          </a:prstGeom>
          <a:extLst>
            <a:ext uri="{909E8E84-426E-40DD-AFC4-6F175D3DCCD1}">
              <a14:hiddenFill xmlns:a14="http://schemas.microsoft.com/office/drawing/2010/main">
                <a:solidFill>
                  <a:srgbClr val="FFFFFF"/>
                </a:solidFill>
              </a14:hiddenFill>
            </a:ext>
          </a:extLst>
        </p:spPr>
        <p:txBody>
          <a:bodyPr vert="horz" lIns="91440" tIns="45720" rIns="91440" bIns="45720" numCol="1" anchorCtr="0" compatLnSpc="1">
            <a:prstTxWarp prst="textNoShape">
              <a:avLst/>
            </a:prstTxWarp>
            <a:normAutofit/>
          </a:bodyPr>
          <a:lstStyle/>
          <a:p>
            <a:r>
              <a:rPr lang="en-US" sz="6000" dirty="0"/>
              <a:t>What impact will this have?</a:t>
            </a:r>
            <a:endParaRPr lang="en-IN" sz="5800" dirty="0"/>
          </a:p>
        </p:txBody>
      </p:sp>
      <p:cxnSp>
        <p:nvCxnSpPr>
          <p:cNvPr id="15" name="Straight Connector 14">
            <a:extLst>
              <a:ext uri="{FF2B5EF4-FFF2-40B4-BE49-F238E27FC236}">
                <a16:creationId xmlns:a16="http://schemas.microsoft.com/office/drawing/2014/main" id="{A2D508B3-A66C-833E-D929-8DC2116356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2088" y="4882722"/>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8" name="Picture 7" descr="A diagram of a company's process&#10;&#10;AI-generated content may be incorrect.">
            <a:extLst>
              <a:ext uri="{FF2B5EF4-FFF2-40B4-BE49-F238E27FC236}">
                <a16:creationId xmlns:a16="http://schemas.microsoft.com/office/drawing/2014/main" id="{5B1335A2-8DD2-0C05-EEA9-C37041036328}"/>
              </a:ext>
            </a:extLst>
          </p:cNvPr>
          <p:cNvPicPr>
            <a:picLocks noChangeAspect="1"/>
          </p:cNvPicPr>
          <p:nvPr/>
        </p:nvPicPr>
        <p:blipFill>
          <a:blip r:embed="rId2">
            <a:extLst>
              <a:ext uri="{28A0092B-C50C-407E-A947-70E740481C1C}">
                <a14:useLocalDpi xmlns:a14="http://schemas.microsoft.com/office/drawing/2010/main" val="0"/>
              </a:ext>
            </a:extLst>
          </a:blip>
          <a:srcRect r="-1" b="1039"/>
          <a:stretch>
            <a:fillRect/>
          </a:stretch>
        </p:blipFill>
        <p:spPr>
          <a:xfrm>
            <a:off x="5261957" y="10"/>
            <a:ext cx="6930043" cy="6857990"/>
          </a:xfrm>
          <a:prstGeom prst="rect">
            <a:avLst/>
          </a:prstGeom>
        </p:spPr>
      </p:pic>
    </p:spTree>
    <p:extLst>
      <p:ext uri="{BB962C8B-B14F-4D97-AF65-F5344CB8AC3E}">
        <p14:creationId xmlns:p14="http://schemas.microsoft.com/office/powerpoint/2010/main" val="244172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0A2E44-7D54-55FF-7563-527BD0936BDF}"/>
              </a:ext>
            </a:extLst>
          </p:cNvPr>
          <p:cNvSpPr>
            <a:spLocks noGrp="1"/>
          </p:cNvSpPr>
          <p:nvPr>
            <p:ph type="title"/>
          </p:nvPr>
        </p:nvSpPr>
        <p:spPr>
          <a:xfrm>
            <a:off x="100329" y="13019"/>
            <a:ext cx="9045303" cy="102595"/>
          </a:xfrm>
        </p:spPr>
        <p:txBody>
          <a:bodyPr>
            <a:normAutofit fontScale="90000"/>
          </a:bodyPr>
          <a:lstStyle/>
          <a:p>
            <a:r>
              <a:rPr lang="en-IN" dirty="0"/>
              <a:t>Data Processing layer</a:t>
            </a:r>
          </a:p>
        </p:txBody>
      </p:sp>
      <p:graphicFrame>
        <p:nvGraphicFramePr>
          <p:cNvPr id="42" name="Table 41">
            <a:extLst>
              <a:ext uri="{FF2B5EF4-FFF2-40B4-BE49-F238E27FC236}">
                <a16:creationId xmlns:a16="http://schemas.microsoft.com/office/drawing/2014/main" id="{81F779AD-9CD2-74DA-47A9-D689069BD1C7}"/>
              </a:ext>
            </a:extLst>
          </p:cNvPr>
          <p:cNvGraphicFramePr>
            <a:graphicFrameLocks noGrp="1"/>
          </p:cNvGraphicFramePr>
          <p:nvPr>
            <p:extLst>
              <p:ext uri="{D42A27DB-BD31-4B8C-83A1-F6EECF244321}">
                <p14:modId xmlns:p14="http://schemas.microsoft.com/office/powerpoint/2010/main" val="2613046580"/>
              </p:ext>
            </p:extLst>
          </p:nvPr>
        </p:nvGraphicFramePr>
        <p:xfrm>
          <a:off x="100329" y="1578087"/>
          <a:ext cx="4584700" cy="3003778"/>
        </p:xfrm>
        <a:graphic>
          <a:graphicData uri="http://schemas.openxmlformats.org/drawingml/2006/table">
            <a:tbl>
              <a:tblPr firstRow="1" bandRow="1">
                <a:tableStyleId>{5C22544A-7EE6-4342-B048-85BDC9FD1C3A}</a:tableStyleId>
              </a:tblPr>
              <a:tblGrid>
                <a:gridCol w="2292350">
                  <a:extLst>
                    <a:ext uri="{9D8B030D-6E8A-4147-A177-3AD203B41FA5}">
                      <a16:colId xmlns:a16="http://schemas.microsoft.com/office/drawing/2014/main" val="1632661237"/>
                    </a:ext>
                  </a:extLst>
                </a:gridCol>
                <a:gridCol w="2292350">
                  <a:extLst>
                    <a:ext uri="{9D8B030D-6E8A-4147-A177-3AD203B41FA5}">
                      <a16:colId xmlns:a16="http://schemas.microsoft.com/office/drawing/2014/main" val="2004401735"/>
                    </a:ext>
                  </a:extLst>
                </a:gridCol>
              </a:tblGrid>
              <a:tr h="146573">
                <a:tc>
                  <a:txBody>
                    <a:bodyPr/>
                    <a:lstStyle/>
                    <a:p>
                      <a:pPr>
                        <a:buNone/>
                      </a:pPr>
                      <a:r>
                        <a:rPr lang="en-IN" sz="800" dirty="0">
                          <a:effectLst/>
                        </a:rPr>
                        <a:t>Field</a:t>
                      </a:r>
                    </a:p>
                  </a:txBody>
                  <a:tcPr anchor="ctr"/>
                </a:tc>
                <a:tc>
                  <a:txBody>
                    <a:bodyPr/>
                    <a:lstStyle/>
                    <a:p>
                      <a:pPr>
                        <a:buNone/>
                      </a:pPr>
                      <a:r>
                        <a:rPr lang="en-IN" sz="800">
                          <a:effectLst/>
                        </a:rPr>
                        <a:t>Description</a:t>
                      </a:r>
                    </a:p>
                  </a:txBody>
                  <a:tcPr anchor="ctr"/>
                </a:tc>
                <a:extLst>
                  <a:ext uri="{0D108BD9-81ED-4DB2-BD59-A6C34878D82A}">
                    <a16:rowId xmlns:a16="http://schemas.microsoft.com/office/drawing/2014/main" val="1084278411"/>
                  </a:ext>
                </a:extLst>
              </a:tr>
              <a:tr h="133873">
                <a:tc>
                  <a:txBody>
                    <a:bodyPr/>
                    <a:lstStyle/>
                    <a:p>
                      <a:pPr>
                        <a:buNone/>
                      </a:pPr>
                      <a:r>
                        <a:rPr lang="en-IN" sz="800" dirty="0">
                          <a:effectLst/>
                        </a:rPr>
                        <a:t>Ticket ID</a:t>
                      </a:r>
                    </a:p>
                  </a:txBody>
                  <a:tcPr anchor="ctr"/>
                </a:tc>
                <a:tc>
                  <a:txBody>
                    <a:bodyPr/>
                    <a:lstStyle/>
                    <a:p>
                      <a:pPr>
                        <a:buNone/>
                      </a:pPr>
                      <a:r>
                        <a:rPr lang="en-IN" sz="800">
                          <a:effectLst/>
                        </a:rPr>
                        <a:t>Unique ticket ID</a:t>
                      </a:r>
                    </a:p>
                  </a:txBody>
                  <a:tcPr anchor="ctr"/>
                </a:tc>
                <a:extLst>
                  <a:ext uri="{0D108BD9-81ED-4DB2-BD59-A6C34878D82A}">
                    <a16:rowId xmlns:a16="http://schemas.microsoft.com/office/drawing/2014/main" val="2285493422"/>
                  </a:ext>
                </a:extLst>
              </a:tr>
              <a:tr h="234278">
                <a:tc>
                  <a:txBody>
                    <a:bodyPr/>
                    <a:lstStyle/>
                    <a:p>
                      <a:pPr>
                        <a:buNone/>
                      </a:pPr>
                      <a:r>
                        <a:rPr lang="en-IN" sz="800">
                          <a:effectLst/>
                        </a:rPr>
                        <a:t>Created At / Created Date</a:t>
                      </a:r>
                    </a:p>
                  </a:txBody>
                  <a:tcPr anchor="ctr"/>
                </a:tc>
                <a:tc>
                  <a:txBody>
                    <a:bodyPr/>
                    <a:lstStyle/>
                    <a:p>
                      <a:pPr>
                        <a:buNone/>
                      </a:pPr>
                      <a:r>
                        <a:rPr lang="en-IN" sz="800" dirty="0">
                          <a:effectLst/>
                        </a:rPr>
                        <a:t>Ticket creation time</a:t>
                      </a:r>
                    </a:p>
                  </a:txBody>
                  <a:tcPr anchor="ctr"/>
                </a:tc>
                <a:extLst>
                  <a:ext uri="{0D108BD9-81ED-4DB2-BD59-A6C34878D82A}">
                    <a16:rowId xmlns:a16="http://schemas.microsoft.com/office/drawing/2014/main" val="3482767738"/>
                  </a:ext>
                </a:extLst>
              </a:tr>
              <a:tr h="234278">
                <a:tc>
                  <a:txBody>
                    <a:bodyPr/>
                    <a:lstStyle/>
                    <a:p>
                      <a:pPr>
                        <a:buNone/>
                      </a:pPr>
                      <a:r>
                        <a:rPr lang="en-IN" sz="800" dirty="0">
                          <a:effectLst/>
                        </a:rPr>
                        <a:t>Responded At / Resolved At</a:t>
                      </a:r>
                    </a:p>
                  </a:txBody>
                  <a:tcPr anchor="ctr"/>
                </a:tc>
                <a:tc>
                  <a:txBody>
                    <a:bodyPr/>
                    <a:lstStyle/>
                    <a:p>
                      <a:pPr>
                        <a:buNone/>
                      </a:pPr>
                      <a:r>
                        <a:rPr lang="en-IN" sz="800">
                          <a:effectLst/>
                        </a:rPr>
                        <a:t>Technician timestamps</a:t>
                      </a:r>
                    </a:p>
                  </a:txBody>
                  <a:tcPr anchor="ctr"/>
                </a:tc>
                <a:extLst>
                  <a:ext uri="{0D108BD9-81ED-4DB2-BD59-A6C34878D82A}">
                    <a16:rowId xmlns:a16="http://schemas.microsoft.com/office/drawing/2014/main" val="3507909237"/>
                  </a:ext>
                </a:extLst>
              </a:tr>
              <a:tr h="234278">
                <a:tc>
                  <a:txBody>
                    <a:bodyPr/>
                    <a:lstStyle/>
                    <a:p>
                      <a:pPr>
                        <a:buNone/>
                      </a:pPr>
                      <a:r>
                        <a:rPr lang="en-IN" sz="800">
                          <a:effectLst/>
                        </a:rPr>
                        <a:t>Status</a:t>
                      </a:r>
                    </a:p>
                  </a:txBody>
                  <a:tcPr anchor="ctr"/>
                </a:tc>
                <a:tc>
                  <a:txBody>
                    <a:bodyPr/>
                    <a:lstStyle/>
                    <a:p>
                      <a:pPr>
                        <a:buNone/>
                      </a:pPr>
                      <a:r>
                        <a:rPr lang="en-IN" sz="800">
                          <a:effectLst/>
                        </a:rPr>
                        <a:t>Open, Closed, etc.</a:t>
                      </a:r>
                    </a:p>
                  </a:txBody>
                  <a:tcPr anchor="ctr"/>
                </a:tc>
                <a:extLst>
                  <a:ext uri="{0D108BD9-81ED-4DB2-BD59-A6C34878D82A}">
                    <a16:rowId xmlns:a16="http://schemas.microsoft.com/office/drawing/2014/main" val="3899620623"/>
                  </a:ext>
                </a:extLst>
              </a:tr>
              <a:tr h="234278">
                <a:tc>
                  <a:txBody>
                    <a:bodyPr/>
                    <a:lstStyle/>
                    <a:p>
                      <a:pPr>
                        <a:buNone/>
                      </a:pPr>
                      <a:r>
                        <a:rPr lang="en-IN" sz="800">
                          <a:effectLst/>
                        </a:rPr>
                        <a:t>Priority</a:t>
                      </a:r>
                    </a:p>
                  </a:txBody>
                  <a:tcPr anchor="ctr"/>
                </a:tc>
                <a:tc>
                  <a:txBody>
                    <a:bodyPr/>
                    <a:lstStyle/>
                    <a:p>
                      <a:pPr>
                        <a:buNone/>
                      </a:pPr>
                      <a:r>
                        <a:rPr lang="en-IN" sz="800">
                          <a:effectLst/>
                        </a:rPr>
                        <a:t>High, Medium, Low</a:t>
                      </a:r>
                    </a:p>
                  </a:txBody>
                  <a:tcPr anchor="ctr"/>
                </a:tc>
                <a:extLst>
                  <a:ext uri="{0D108BD9-81ED-4DB2-BD59-A6C34878D82A}">
                    <a16:rowId xmlns:a16="http://schemas.microsoft.com/office/drawing/2014/main" val="3184384125"/>
                  </a:ext>
                </a:extLst>
              </a:tr>
              <a:tr h="234278">
                <a:tc>
                  <a:txBody>
                    <a:bodyPr/>
                    <a:lstStyle/>
                    <a:p>
                      <a:pPr>
                        <a:buNone/>
                      </a:pPr>
                      <a:r>
                        <a:rPr lang="en-IN" sz="800">
                          <a:effectLst/>
                        </a:rPr>
                        <a:t>SLA Breach</a:t>
                      </a:r>
                    </a:p>
                  </a:txBody>
                  <a:tcPr anchor="ctr"/>
                </a:tc>
                <a:tc>
                  <a:txBody>
                    <a:bodyPr/>
                    <a:lstStyle/>
                    <a:p>
                      <a:pPr>
                        <a:buNone/>
                      </a:pPr>
                      <a:r>
                        <a:rPr lang="en-IN" sz="800">
                          <a:effectLst/>
                        </a:rPr>
                        <a:t>Y/N (Target label)</a:t>
                      </a:r>
                    </a:p>
                  </a:txBody>
                  <a:tcPr anchor="ctr"/>
                </a:tc>
                <a:extLst>
                  <a:ext uri="{0D108BD9-81ED-4DB2-BD59-A6C34878D82A}">
                    <a16:rowId xmlns:a16="http://schemas.microsoft.com/office/drawing/2014/main" val="3656343996"/>
                  </a:ext>
                </a:extLst>
              </a:tr>
              <a:tr h="234278">
                <a:tc>
                  <a:txBody>
                    <a:bodyPr/>
                    <a:lstStyle/>
                    <a:p>
                      <a:pPr>
                        <a:buNone/>
                      </a:pPr>
                      <a:r>
                        <a:rPr lang="en-IN" sz="800" dirty="0">
                          <a:effectLst/>
                        </a:rPr>
                        <a:t>Reopened Count</a:t>
                      </a:r>
                    </a:p>
                  </a:txBody>
                  <a:tcPr anchor="ctr"/>
                </a:tc>
                <a:tc>
                  <a:txBody>
                    <a:bodyPr/>
                    <a:lstStyle/>
                    <a:p>
                      <a:pPr>
                        <a:buNone/>
                      </a:pPr>
                      <a:r>
                        <a:rPr lang="en-IN" sz="800">
                          <a:effectLst/>
                        </a:rPr>
                        <a:t>Number of reopenings</a:t>
                      </a:r>
                    </a:p>
                  </a:txBody>
                  <a:tcPr anchor="ctr"/>
                </a:tc>
                <a:extLst>
                  <a:ext uri="{0D108BD9-81ED-4DB2-BD59-A6C34878D82A}">
                    <a16:rowId xmlns:a16="http://schemas.microsoft.com/office/drawing/2014/main" val="4211791511"/>
                  </a:ext>
                </a:extLst>
              </a:tr>
              <a:tr h="234278">
                <a:tc>
                  <a:txBody>
                    <a:bodyPr/>
                    <a:lstStyle/>
                    <a:p>
                      <a:pPr>
                        <a:buNone/>
                      </a:pPr>
                      <a:r>
                        <a:rPr lang="en-IN" sz="800">
                          <a:effectLst/>
                        </a:rPr>
                        <a:t>Response Time (minutes)</a:t>
                      </a:r>
                    </a:p>
                  </a:txBody>
                  <a:tcPr anchor="ctr"/>
                </a:tc>
                <a:tc>
                  <a:txBody>
                    <a:bodyPr/>
                    <a:lstStyle/>
                    <a:p>
                      <a:pPr>
                        <a:buNone/>
                      </a:pPr>
                      <a:r>
                        <a:rPr lang="en-IN" sz="800">
                          <a:effectLst/>
                        </a:rPr>
                        <a:t>Time to first response</a:t>
                      </a:r>
                    </a:p>
                  </a:txBody>
                  <a:tcPr anchor="ctr"/>
                </a:tc>
                <a:extLst>
                  <a:ext uri="{0D108BD9-81ED-4DB2-BD59-A6C34878D82A}">
                    <a16:rowId xmlns:a16="http://schemas.microsoft.com/office/drawing/2014/main" val="1816410809"/>
                  </a:ext>
                </a:extLst>
              </a:tr>
              <a:tr h="234278">
                <a:tc>
                  <a:txBody>
                    <a:bodyPr/>
                    <a:lstStyle/>
                    <a:p>
                      <a:pPr>
                        <a:buNone/>
                      </a:pPr>
                      <a:r>
                        <a:rPr lang="en-IN" sz="800">
                          <a:effectLst/>
                        </a:rPr>
                        <a:t>Resolution Time (hours)</a:t>
                      </a:r>
                    </a:p>
                  </a:txBody>
                  <a:tcPr anchor="ctr"/>
                </a:tc>
                <a:tc>
                  <a:txBody>
                    <a:bodyPr/>
                    <a:lstStyle/>
                    <a:p>
                      <a:pPr>
                        <a:buNone/>
                      </a:pPr>
                      <a:r>
                        <a:rPr lang="en-IN" sz="800">
                          <a:effectLst/>
                        </a:rPr>
                        <a:t>Time to resolution</a:t>
                      </a:r>
                    </a:p>
                  </a:txBody>
                  <a:tcPr anchor="ctr"/>
                </a:tc>
                <a:extLst>
                  <a:ext uri="{0D108BD9-81ED-4DB2-BD59-A6C34878D82A}">
                    <a16:rowId xmlns:a16="http://schemas.microsoft.com/office/drawing/2014/main" val="1705521592"/>
                  </a:ext>
                </a:extLst>
              </a:tr>
              <a:tr h="234278">
                <a:tc>
                  <a:txBody>
                    <a:bodyPr/>
                    <a:lstStyle/>
                    <a:p>
                      <a:pPr>
                        <a:buNone/>
                      </a:pPr>
                      <a:r>
                        <a:rPr lang="en-IN" sz="800">
                          <a:effectLst/>
                        </a:rPr>
                        <a:t>Ticket Source</a:t>
                      </a:r>
                    </a:p>
                  </a:txBody>
                  <a:tcPr anchor="ctr"/>
                </a:tc>
                <a:tc>
                  <a:txBody>
                    <a:bodyPr/>
                    <a:lstStyle/>
                    <a:p>
                      <a:pPr>
                        <a:buNone/>
                      </a:pPr>
                      <a:r>
                        <a:rPr lang="en-IN" sz="800">
                          <a:effectLst/>
                        </a:rPr>
                        <a:t>Email, portal, etc.</a:t>
                      </a:r>
                    </a:p>
                  </a:txBody>
                  <a:tcPr anchor="ctr"/>
                </a:tc>
                <a:extLst>
                  <a:ext uri="{0D108BD9-81ED-4DB2-BD59-A6C34878D82A}">
                    <a16:rowId xmlns:a16="http://schemas.microsoft.com/office/drawing/2014/main" val="324904577"/>
                  </a:ext>
                </a:extLst>
              </a:tr>
              <a:tr h="234278">
                <a:tc>
                  <a:txBody>
                    <a:bodyPr/>
                    <a:lstStyle/>
                    <a:p>
                      <a:pPr>
                        <a:buNone/>
                      </a:pPr>
                      <a:r>
                        <a:rPr lang="en-IN" sz="800" dirty="0">
                          <a:effectLst/>
                        </a:rPr>
                        <a:t>Ticket Type</a:t>
                      </a:r>
                    </a:p>
                  </a:txBody>
                  <a:tcPr anchor="ctr"/>
                </a:tc>
                <a:tc>
                  <a:txBody>
                    <a:bodyPr/>
                    <a:lstStyle/>
                    <a:p>
                      <a:pPr>
                        <a:buNone/>
                      </a:pPr>
                      <a:r>
                        <a:rPr lang="en-IN" sz="800">
                          <a:effectLst/>
                        </a:rPr>
                        <a:t>Incident, Request, etc.</a:t>
                      </a:r>
                    </a:p>
                  </a:txBody>
                  <a:tcPr anchor="ctr"/>
                </a:tc>
                <a:extLst>
                  <a:ext uri="{0D108BD9-81ED-4DB2-BD59-A6C34878D82A}">
                    <a16:rowId xmlns:a16="http://schemas.microsoft.com/office/drawing/2014/main" val="3508461121"/>
                  </a:ext>
                </a:extLst>
              </a:tr>
              <a:tr h="234278">
                <a:tc>
                  <a:txBody>
                    <a:bodyPr/>
                    <a:lstStyle/>
                    <a:p>
                      <a:pPr>
                        <a:buNone/>
                      </a:pPr>
                      <a:r>
                        <a:rPr lang="en-IN" sz="800">
                          <a:effectLst/>
                        </a:rPr>
                        <a:t>Impact Level</a:t>
                      </a:r>
                    </a:p>
                  </a:txBody>
                  <a:tcPr anchor="ctr"/>
                </a:tc>
                <a:tc>
                  <a:txBody>
                    <a:bodyPr/>
                    <a:lstStyle/>
                    <a:p>
                      <a:pPr>
                        <a:buNone/>
                      </a:pPr>
                      <a:r>
                        <a:rPr lang="en-IN" sz="800" dirty="0">
                          <a:effectLst/>
                        </a:rPr>
                        <a:t>Severity of impact</a:t>
                      </a:r>
                    </a:p>
                  </a:txBody>
                  <a:tcPr anchor="ctr"/>
                </a:tc>
                <a:extLst>
                  <a:ext uri="{0D108BD9-81ED-4DB2-BD59-A6C34878D82A}">
                    <a16:rowId xmlns:a16="http://schemas.microsoft.com/office/drawing/2014/main" val="1970531890"/>
                  </a:ext>
                </a:extLst>
              </a:tr>
            </a:tbl>
          </a:graphicData>
        </a:graphic>
      </p:graphicFrame>
      <p:graphicFrame>
        <p:nvGraphicFramePr>
          <p:cNvPr id="43" name="Table 42">
            <a:extLst>
              <a:ext uri="{FF2B5EF4-FFF2-40B4-BE49-F238E27FC236}">
                <a16:creationId xmlns:a16="http://schemas.microsoft.com/office/drawing/2014/main" id="{6814BED6-1D67-D86F-DEBC-FC4512B07A86}"/>
              </a:ext>
            </a:extLst>
          </p:cNvPr>
          <p:cNvGraphicFramePr>
            <a:graphicFrameLocks noGrp="1"/>
          </p:cNvGraphicFramePr>
          <p:nvPr>
            <p:extLst>
              <p:ext uri="{D42A27DB-BD31-4B8C-83A1-F6EECF244321}">
                <p14:modId xmlns:p14="http://schemas.microsoft.com/office/powerpoint/2010/main" val="1994796276"/>
              </p:ext>
            </p:extLst>
          </p:nvPr>
        </p:nvGraphicFramePr>
        <p:xfrm>
          <a:off x="100329" y="5073650"/>
          <a:ext cx="4343400" cy="1666241"/>
        </p:xfrm>
        <a:graphic>
          <a:graphicData uri="http://schemas.openxmlformats.org/drawingml/2006/table">
            <a:tbl>
              <a:tblPr firstRow="1" bandRow="1">
                <a:tableStyleId>{5C22544A-7EE6-4342-B048-85BDC9FD1C3A}</a:tableStyleId>
              </a:tblPr>
              <a:tblGrid>
                <a:gridCol w="2171700">
                  <a:extLst>
                    <a:ext uri="{9D8B030D-6E8A-4147-A177-3AD203B41FA5}">
                      <a16:colId xmlns:a16="http://schemas.microsoft.com/office/drawing/2014/main" val="1277993741"/>
                    </a:ext>
                  </a:extLst>
                </a:gridCol>
                <a:gridCol w="2171700">
                  <a:extLst>
                    <a:ext uri="{9D8B030D-6E8A-4147-A177-3AD203B41FA5}">
                      <a16:colId xmlns:a16="http://schemas.microsoft.com/office/drawing/2014/main" val="3155936319"/>
                    </a:ext>
                  </a:extLst>
                </a:gridCol>
              </a:tblGrid>
              <a:tr h="266426">
                <a:tc>
                  <a:txBody>
                    <a:bodyPr/>
                    <a:lstStyle/>
                    <a:p>
                      <a:pPr>
                        <a:buNone/>
                      </a:pPr>
                      <a:r>
                        <a:rPr lang="en-IN" sz="800" dirty="0">
                          <a:effectLst/>
                        </a:rPr>
                        <a:t>Field</a:t>
                      </a:r>
                    </a:p>
                  </a:txBody>
                  <a:tcPr anchor="ctr"/>
                </a:tc>
                <a:tc>
                  <a:txBody>
                    <a:bodyPr/>
                    <a:lstStyle/>
                    <a:p>
                      <a:pPr>
                        <a:buNone/>
                      </a:pPr>
                      <a:r>
                        <a:rPr lang="en-IN" sz="800">
                          <a:effectLst/>
                        </a:rPr>
                        <a:t>Description</a:t>
                      </a:r>
                    </a:p>
                  </a:txBody>
                  <a:tcPr anchor="ctr"/>
                </a:tc>
                <a:extLst>
                  <a:ext uri="{0D108BD9-81ED-4DB2-BD59-A6C34878D82A}">
                    <a16:rowId xmlns:a16="http://schemas.microsoft.com/office/drawing/2014/main" val="828589250"/>
                  </a:ext>
                </a:extLst>
              </a:tr>
              <a:tr h="518450">
                <a:tc>
                  <a:txBody>
                    <a:bodyPr/>
                    <a:lstStyle/>
                    <a:p>
                      <a:pPr>
                        <a:buNone/>
                      </a:pPr>
                      <a:r>
                        <a:rPr lang="en-IN" sz="800">
                          <a:effectLst/>
                        </a:rPr>
                        <a:t>Assigned Technician ID</a:t>
                      </a:r>
                    </a:p>
                  </a:txBody>
                  <a:tcPr anchor="ctr"/>
                </a:tc>
                <a:tc>
                  <a:txBody>
                    <a:bodyPr/>
                    <a:lstStyle/>
                    <a:p>
                      <a:pPr>
                        <a:buNone/>
                      </a:pPr>
                      <a:r>
                        <a:rPr lang="en-IN" sz="800">
                          <a:effectLst/>
                        </a:rPr>
                        <a:t>ID of technician</a:t>
                      </a:r>
                    </a:p>
                  </a:txBody>
                  <a:tcPr anchor="ctr"/>
                </a:tc>
                <a:extLst>
                  <a:ext uri="{0D108BD9-81ED-4DB2-BD59-A6C34878D82A}">
                    <a16:rowId xmlns:a16="http://schemas.microsoft.com/office/drawing/2014/main" val="366587576"/>
                  </a:ext>
                </a:extLst>
              </a:tr>
              <a:tr h="362915">
                <a:tc>
                  <a:txBody>
                    <a:bodyPr/>
                    <a:lstStyle/>
                    <a:p>
                      <a:pPr>
                        <a:buNone/>
                      </a:pPr>
                      <a:r>
                        <a:rPr lang="en-IN" sz="800" dirty="0">
                          <a:effectLst/>
                        </a:rPr>
                        <a:t>Technician Skill Level</a:t>
                      </a:r>
                    </a:p>
                  </a:txBody>
                  <a:tcPr anchor="ctr"/>
                </a:tc>
                <a:tc>
                  <a:txBody>
                    <a:bodyPr/>
                    <a:lstStyle/>
                    <a:p>
                      <a:pPr>
                        <a:buNone/>
                      </a:pPr>
                      <a:r>
                        <a:rPr lang="en-IN" sz="800">
                          <a:effectLst/>
                        </a:rPr>
                        <a:t>Skill level rating</a:t>
                      </a:r>
                    </a:p>
                  </a:txBody>
                  <a:tcPr anchor="ctr"/>
                </a:tc>
                <a:extLst>
                  <a:ext uri="{0D108BD9-81ED-4DB2-BD59-A6C34878D82A}">
                    <a16:rowId xmlns:a16="http://schemas.microsoft.com/office/drawing/2014/main" val="4040291623"/>
                  </a:ext>
                </a:extLst>
              </a:tr>
              <a:tr h="518450">
                <a:tc>
                  <a:txBody>
                    <a:bodyPr/>
                    <a:lstStyle/>
                    <a:p>
                      <a:pPr>
                        <a:buNone/>
                      </a:pPr>
                      <a:r>
                        <a:rPr lang="en-US" sz="800" dirty="0">
                          <a:effectLst/>
                        </a:rPr>
                        <a:t>Team ID / Escalation Team ID</a:t>
                      </a:r>
                    </a:p>
                  </a:txBody>
                  <a:tcPr anchor="ctr"/>
                </a:tc>
                <a:tc>
                  <a:txBody>
                    <a:bodyPr/>
                    <a:lstStyle/>
                    <a:p>
                      <a:pPr>
                        <a:buNone/>
                      </a:pPr>
                      <a:r>
                        <a:rPr lang="en-IN" sz="800" dirty="0">
                          <a:effectLst/>
                        </a:rPr>
                        <a:t>Assigned teams</a:t>
                      </a:r>
                    </a:p>
                  </a:txBody>
                  <a:tcPr anchor="ctr"/>
                </a:tc>
                <a:extLst>
                  <a:ext uri="{0D108BD9-81ED-4DB2-BD59-A6C34878D82A}">
                    <a16:rowId xmlns:a16="http://schemas.microsoft.com/office/drawing/2014/main" val="2950393710"/>
                  </a:ext>
                </a:extLst>
              </a:tr>
            </a:tbl>
          </a:graphicData>
        </a:graphic>
      </p:graphicFrame>
      <p:sp>
        <p:nvSpPr>
          <p:cNvPr id="45" name="TextBox 44">
            <a:extLst>
              <a:ext uri="{FF2B5EF4-FFF2-40B4-BE49-F238E27FC236}">
                <a16:creationId xmlns:a16="http://schemas.microsoft.com/office/drawing/2014/main" id="{FC2D96F5-B647-4D6A-D3F8-B6371B6E0DF7}"/>
              </a:ext>
            </a:extLst>
          </p:cNvPr>
          <p:cNvSpPr txBox="1"/>
          <p:nvPr/>
        </p:nvSpPr>
        <p:spPr>
          <a:xfrm>
            <a:off x="100329" y="4704318"/>
            <a:ext cx="6137274" cy="369332"/>
          </a:xfrm>
          <a:prstGeom prst="rect">
            <a:avLst/>
          </a:prstGeom>
          <a:noFill/>
        </p:spPr>
        <p:txBody>
          <a:bodyPr wrap="square">
            <a:spAutoFit/>
          </a:bodyPr>
          <a:lstStyle/>
          <a:p>
            <a:pPr algn="l">
              <a:buNone/>
            </a:pPr>
            <a:r>
              <a:rPr lang="en-IN" b="1" i="0" dirty="0">
                <a:solidFill>
                  <a:srgbClr val="000000"/>
                </a:solidFill>
                <a:effectLst/>
                <a:latin typeface="Inter"/>
              </a:rPr>
              <a:t>Technician Logs</a:t>
            </a:r>
          </a:p>
        </p:txBody>
      </p:sp>
      <p:sp>
        <p:nvSpPr>
          <p:cNvPr id="47" name="TextBox 46">
            <a:extLst>
              <a:ext uri="{FF2B5EF4-FFF2-40B4-BE49-F238E27FC236}">
                <a16:creationId xmlns:a16="http://schemas.microsoft.com/office/drawing/2014/main" id="{EA179DBC-91AE-FB6E-28BD-99430F81FB0E}"/>
              </a:ext>
            </a:extLst>
          </p:cNvPr>
          <p:cNvSpPr txBox="1"/>
          <p:nvPr/>
        </p:nvSpPr>
        <p:spPr>
          <a:xfrm>
            <a:off x="0" y="1147529"/>
            <a:ext cx="1911350" cy="369332"/>
          </a:xfrm>
          <a:prstGeom prst="rect">
            <a:avLst/>
          </a:prstGeom>
          <a:noFill/>
        </p:spPr>
        <p:txBody>
          <a:bodyPr wrap="square">
            <a:spAutoFit/>
          </a:bodyPr>
          <a:lstStyle/>
          <a:p>
            <a:pPr algn="l">
              <a:buNone/>
            </a:pPr>
            <a:r>
              <a:rPr lang="en-IN" b="1" i="0" dirty="0">
                <a:solidFill>
                  <a:srgbClr val="000000"/>
                </a:solidFill>
                <a:effectLst/>
                <a:latin typeface="Inter"/>
              </a:rPr>
              <a:t>Ticket Metadata</a:t>
            </a:r>
          </a:p>
        </p:txBody>
      </p:sp>
      <p:graphicFrame>
        <p:nvGraphicFramePr>
          <p:cNvPr id="48" name="Table 47">
            <a:extLst>
              <a:ext uri="{FF2B5EF4-FFF2-40B4-BE49-F238E27FC236}">
                <a16:creationId xmlns:a16="http://schemas.microsoft.com/office/drawing/2014/main" id="{D563D129-E04C-3C0A-77AC-44C2A993AE86}"/>
              </a:ext>
            </a:extLst>
          </p:cNvPr>
          <p:cNvGraphicFramePr>
            <a:graphicFrameLocks noGrp="1"/>
          </p:cNvGraphicFramePr>
          <p:nvPr>
            <p:extLst>
              <p:ext uri="{D42A27DB-BD31-4B8C-83A1-F6EECF244321}">
                <p14:modId xmlns:p14="http://schemas.microsoft.com/office/powerpoint/2010/main" val="2473708797"/>
              </p:ext>
            </p:extLst>
          </p:nvPr>
        </p:nvGraphicFramePr>
        <p:xfrm>
          <a:off x="5060950" y="1629379"/>
          <a:ext cx="2235200" cy="2966720"/>
        </p:xfrm>
        <a:graphic>
          <a:graphicData uri="http://schemas.openxmlformats.org/drawingml/2006/table">
            <a:tbl>
              <a:tblPr firstRow="1" bandRow="1">
                <a:tableStyleId>{5C22544A-7EE6-4342-B048-85BDC9FD1C3A}</a:tableStyleId>
              </a:tblPr>
              <a:tblGrid>
                <a:gridCol w="1117600">
                  <a:extLst>
                    <a:ext uri="{9D8B030D-6E8A-4147-A177-3AD203B41FA5}">
                      <a16:colId xmlns:a16="http://schemas.microsoft.com/office/drawing/2014/main" val="1978209331"/>
                    </a:ext>
                  </a:extLst>
                </a:gridCol>
                <a:gridCol w="1117600">
                  <a:extLst>
                    <a:ext uri="{9D8B030D-6E8A-4147-A177-3AD203B41FA5}">
                      <a16:colId xmlns:a16="http://schemas.microsoft.com/office/drawing/2014/main" val="4179776884"/>
                    </a:ext>
                  </a:extLst>
                </a:gridCol>
              </a:tblGrid>
              <a:tr h="370840">
                <a:tc>
                  <a:txBody>
                    <a:bodyPr/>
                    <a:lstStyle/>
                    <a:p>
                      <a:pPr>
                        <a:buNone/>
                      </a:pPr>
                      <a:r>
                        <a:rPr lang="en-IN" sz="800" dirty="0">
                          <a:effectLst/>
                        </a:rPr>
                        <a:t>Field</a:t>
                      </a:r>
                    </a:p>
                  </a:txBody>
                  <a:tcPr anchor="ctr"/>
                </a:tc>
                <a:tc>
                  <a:txBody>
                    <a:bodyPr/>
                    <a:lstStyle/>
                    <a:p>
                      <a:pPr>
                        <a:buNone/>
                      </a:pPr>
                      <a:r>
                        <a:rPr lang="en-IN" sz="800">
                          <a:effectLst/>
                        </a:rPr>
                        <a:t>Description</a:t>
                      </a:r>
                    </a:p>
                  </a:txBody>
                  <a:tcPr anchor="ctr"/>
                </a:tc>
                <a:extLst>
                  <a:ext uri="{0D108BD9-81ED-4DB2-BD59-A6C34878D82A}">
                    <a16:rowId xmlns:a16="http://schemas.microsoft.com/office/drawing/2014/main" val="3497009650"/>
                  </a:ext>
                </a:extLst>
              </a:tr>
              <a:tr h="370840">
                <a:tc>
                  <a:txBody>
                    <a:bodyPr/>
                    <a:lstStyle/>
                    <a:p>
                      <a:pPr>
                        <a:buNone/>
                      </a:pPr>
                      <a:r>
                        <a:rPr lang="en-IN" sz="800" dirty="0">
                          <a:effectLst/>
                        </a:rPr>
                        <a:t>Customer ID</a:t>
                      </a:r>
                    </a:p>
                  </a:txBody>
                  <a:tcPr anchor="ctr"/>
                </a:tc>
                <a:tc>
                  <a:txBody>
                    <a:bodyPr/>
                    <a:lstStyle/>
                    <a:p>
                      <a:pPr>
                        <a:buNone/>
                      </a:pPr>
                      <a:r>
                        <a:rPr lang="en-IN" sz="800">
                          <a:effectLst/>
                        </a:rPr>
                        <a:t>Unique customer ID</a:t>
                      </a:r>
                    </a:p>
                  </a:txBody>
                  <a:tcPr anchor="ctr"/>
                </a:tc>
                <a:extLst>
                  <a:ext uri="{0D108BD9-81ED-4DB2-BD59-A6C34878D82A}">
                    <a16:rowId xmlns:a16="http://schemas.microsoft.com/office/drawing/2014/main" val="2772044629"/>
                  </a:ext>
                </a:extLst>
              </a:tr>
              <a:tr h="370840">
                <a:tc>
                  <a:txBody>
                    <a:bodyPr/>
                    <a:lstStyle/>
                    <a:p>
                      <a:pPr>
                        <a:buNone/>
                      </a:pPr>
                      <a:r>
                        <a:rPr lang="en-IN" sz="800">
                          <a:effectLst/>
                        </a:rPr>
                        <a:t>Customer Segment</a:t>
                      </a:r>
                    </a:p>
                  </a:txBody>
                  <a:tcPr anchor="ctr"/>
                </a:tc>
                <a:tc>
                  <a:txBody>
                    <a:bodyPr/>
                    <a:lstStyle/>
                    <a:p>
                      <a:pPr>
                        <a:buNone/>
                      </a:pPr>
                      <a:r>
                        <a:rPr lang="en-IN" sz="800" dirty="0">
                          <a:effectLst/>
                        </a:rPr>
                        <a:t>Enterprise, SMB, etc.</a:t>
                      </a:r>
                    </a:p>
                  </a:txBody>
                  <a:tcPr anchor="ctr"/>
                </a:tc>
                <a:extLst>
                  <a:ext uri="{0D108BD9-81ED-4DB2-BD59-A6C34878D82A}">
                    <a16:rowId xmlns:a16="http://schemas.microsoft.com/office/drawing/2014/main" val="1962752778"/>
                  </a:ext>
                </a:extLst>
              </a:tr>
              <a:tr h="370840">
                <a:tc>
                  <a:txBody>
                    <a:bodyPr/>
                    <a:lstStyle/>
                    <a:p>
                      <a:pPr>
                        <a:buNone/>
                      </a:pPr>
                      <a:r>
                        <a:rPr lang="en-IN" sz="800">
                          <a:effectLst/>
                        </a:rPr>
                        <a:t>Contract Type</a:t>
                      </a:r>
                    </a:p>
                  </a:txBody>
                  <a:tcPr anchor="ctr"/>
                </a:tc>
                <a:tc>
                  <a:txBody>
                    <a:bodyPr/>
                    <a:lstStyle/>
                    <a:p>
                      <a:pPr>
                        <a:buNone/>
                      </a:pPr>
                      <a:r>
                        <a:rPr lang="en-IN" sz="800">
                          <a:effectLst/>
                        </a:rPr>
                        <a:t>SLA plan (Gold, etc.)</a:t>
                      </a:r>
                    </a:p>
                  </a:txBody>
                  <a:tcPr anchor="ctr"/>
                </a:tc>
                <a:extLst>
                  <a:ext uri="{0D108BD9-81ED-4DB2-BD59-A6C34878D82A}">
                    <a16:rowId xmlns:a16="http://schemas.microsoft.com/office/drawing/2014/main" val="3145706573"/>
                  </a:ext>
                </a:extLst>
              </a:tr>
              <a:tr h="370840">
                <a:tc>
                  <a:txBody>
                    <a:bodyPr/>
                    <a:lstStyle/>
                    <a:p>
                      <a:pPr>
                        <a:buNone/>
                      </a:pPr>
                      <a:r>
                        <a:rPr lang="en-IN" sz="800">
                          <a:effectLst/>
                        </a:rPr>
                        <a:t>Region / Business Unit</a:t>
                      </a:r>
                    </a:p>
                  </a:txBody>
                  <a:tcPr anchor="ctr"/>
                </a:tc>
                <a:tc>
                  <a:txBody>
                    <a:bodyPr/>
                    <a:lstStyle/>
                    <a:p>
                      <a:pPr>
                        <a:buNone/>
                      </a:pPr>
                      <a:r>
                        <a:rPr lang="en-IN" sz="800">
                          <a:effectLst/>
                        </a:rPr>
                        <a:t>Geo &amp; org info</a:t>
                      </a:r>
                    </a:p>
                  </a:txBody>
                  <a:tcPr anchor="ctr"/>
                </a:tc>
                <a:extLst>
                  <a:ext uri="{0D108BD9-81ED-4DB2-BD59-A6C34878D82A}">
                    <a16:rowId xmlns:a16="http://schemas.microsoft.com/office/drawing/2014/main" val="4190124683"/>
                  </a:ext>
                </a:extLst>
              </a:tr>
              <a:tr h="370840">
                <a:tc>
                  <a:txBody>
                    <a:bodyPr/>
                    <a:lstStyle/>
                    <a:p>
                      <a:pPr>
                        <a:buNone/>
                      </a:pPr>
                      <a:r>
                        <a:rPr lang="en-IN" sz="800">
                          <a:effectLst/>
                        </a:rPr>
                        <a:t>Service SLA Target</a:t>
                      </a:r>
                    </a:p>
                  </a:txBody>
                  <a:tcPr anchor="ctr"/>
                </a:tc>
                <a:tc>
                  <a:txBody>
                    <a:bodyPr/>
                    <a:lstStyle/>
                    <a:p>
                      <a:pPr>
                        <a:buNone/>
                      </a:pPr>
                      <a:r>
                        <a:rPr lang="en-IN" sz="800" dirty="0">
                          <a:effectLst/>
                        </a:rPr>
                        <a:t>Expected resolution</a:t>
                      </a:r>
                    </a:p>
                  </a:txBody>
                  <a:tcPr anchor="ctr"/>
                </a:tc>
                <a:extLst>
                  <a:ext uri="{0D108BD9-81ED-4DB2-BD59-A6C34878D82A}">
                    <a16:rowId xmlns:a16="http://schemas.microsoft.com/office/drawing/2014/main" val="532116455"/>
                  </a:ext>
                </a:extLst>
              </a:tr>
              <a:tr h="370840">
                <a:tc>
                  <a:txBody>
                    <a:bodyPr/>
                    <a:lstStyle/>
                    <a:p>
                      <a:pPr>
                        <a:buNone/>
                      </a:pPr>
                      <a:r>
                        <a:rPr lang="en-IN" sz="800">
                          <a:effectLst/>
                        </a:rPr>
                        <a:t>Penalty Cost</a:t>
                      </a:r>
                    </a:p>
                  </a:txBody>
                  <a:tcPr anchor="ctr"/>
                </a:tc>
                <a:tc>
                  <a:txBody>
                    <a:bodyPr/>
                    <a:lstStyle/>
                    <a:p>
                      <a:pPr>
                        <a:buNone/>
                      </a:pPr>
                      <a:r>
                        <a:rPr lang="en-IN" sz="800">
                          <a:effectLst/>
                        </a:rPr>
                        <a:t>Penalty for breach</a:t>
                      </a:r>
                    </a:p>
                  </a:txBody>
                  <a:tcPr anchor="ctr"/>
                </a:tc>
                <a:extLst>
                  <a:ext uri="{0D108BD9-81ED-4DB2-BD59-A6C34878D82A}">
                    <a16:rowId xmlns:a16="http://schemas.microsoft.com/office/drawing/2014/main" val="1400200905"/>
                  </a:ext>
                </a:extLst>
              </a:tr>
              <a:tr h="370840">
                <a:tc>
                  <a:txBody>
                    <a:bodyPr/>
                    <a:lstStyle/>
                    <a:p>
                      <a:pPr>
                        <a:buNone/>
                      </a:pPr>
                      <a:r>
                        <a:rPr lang="en-IN" sz="800">
                          <a:effectLst/>
                        </a:rPr>
                        <a:t>CSAT Score</a:t>
                      </a:r>
                    </a:p>
                  </a:txBody>
                  <a:tcPr anchor="ctr"/>
                </a:tc>
                <a:tc>
                  <a:txBody>
                    <a:bodyPr/>
                    <a:lstStyle/>
                    <a:p>
                      <a:pPr>
                        <a:buNone/>
                      </a:pPr>
                      <a:r>
                        <a:rPr lang="en-IN" sz="800" dirty="0">
                          <a:effectLst/>
                        </a:rPr>
                        <a:t>Satisfaction score</a:t>
                      </a:r>
                    </a:p>
                  </a:txBody>
                  <a:tcPr anchor="ctr"/>
                </a:tc>
                <a:extLst>
                  <a:ext uri="{0D108BD9-81ED-4DB2-BD59-A6C34878D82A}">
                    <a16:rowId xmlns:a16="http://schemas.microsoft.com/office/drawing/2014/main" val="1655255313"/>
                  </a:ext>
                </a:extLst>
              </a:tr>
            </a:tbl>
          </a:graphicData>
        </a:graphic>
      </p:graphicFrame>
      <p:sp>
        <p:nvSpPr>
          <p:cNvPr id="50" name="TextBox 49">
            <a:extLst>
              <a:ext uri="{FF2B5EF4-FFF2-40B4-BE49-F238E27FC236}">
                <a16:creationId xmlns:a16="http://schemas.microsoft.com/office/drawing/2014/main" id="{0240ED25-4207-3688-FE94-BBD54F017B01}"/>
              </a:ext>
            </a:extLst>
          </p:cNvPr>
          <p:cNvSpPr txBox="1"/>
          <p:nvPr/>
        </p:nvSpPr>
        <p:spPr>
          <a:xfrm>
            <a:off x="5005388" y="1332195"/>
            <a:ext cx="6137274" cy="369332"/>
          </a:xfrm>
          <a:prstGeom prst="rect">
            <a:avLst/>
          </a:prstGeom>
          <a:noFill/>
        </p:spPr>
        <p:txBody>
          <a:bodyPr wrap="square">
            <a:spAutoFit/>
          </a:bodyPr>
          <a:lstStyle/>
          <a:p>
            <a:pPr algn="l">
              <a:buNone/>
            </a:pPr>
            <a:r>
              <a:rPr lang="en-IN" b="1" i="0" dirty="0">
                <a:solidFill>
                  <a:srgbClr val="000000"/>
                </a:solidFill>
                <a:effectLst/>
                <a:latin typeface="Inter"/>
              </a:rPr>
              <a:t>Customer &amp; Contract Info</a:t>
            </a:r>
          </a:p>
        </p:txBody>
      </p:sp>
      <p:graphicFrame>
        <p:nvGraphicFramePr>
          <p:cNvPr id="52" name="Table 51">
            <a:extLst>
              <a:ext uri="{FF2B5EF4-FFF2-40B4-BE49-F238E27FC236}">
                <a16:creationId xmlns:a16="http://schemas.microsoft.com/office/drawing/2014/main" id="{C18967D3-26D7-0503-DBA6-AEE4BFAB4B17}"/>
              </a:ext>
            </a:extLst>
          </p:cNvPr>
          <p:cNvGraphicFramePr>
            <a:graphicFrameLocks noGrp="1"/>
          </p:cNvGraphicFramePr>
          <p:nvPr>
            <p:extLst>
              <p:ext uri="{D42A27DB-BD31-4B8C-83A1-F6EECF244321}">
                <p14:modId xmlns:p14="http://schemas.microsoft.com/office/powerpoint/2010/main" val="2845264853"/>
              </p:ext>
            </p:extLst>
          </p:nvPr>
        </p:nvGraphicFramePr>
        <p:xfrm>
          <a:off x="4787900" y="5970191"/>
          <a:ext cx="3810000" cy="64008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490606945"/>
                    </a:ext>
                  </a:extLst>
                </a:gridCol>
                <a:gridCol w="1905000">
                  <a:extLst>
                    <a:ext uri="{9D8B030D-6E8A-4147-A177-3AD203B41FA5}">
                      <a16:colId xmlns:a16="http://schemas.microsoft.com/office/drawing/2014/main" val="1518334185"/>
                    </a:ext>
                  </a:extLst>
                </a:gridCol>
              </a:tblGrid>
              <a:tr h="123111">
                <a:tc>
                  <a:txBody>
                    <a:bodyPr/>
                    <a:lstStyle/>
                    <a:p>
                      <a:pPr>
                        <a:buNone/>
                      </a:pPr>
                      <a:r>
                        <a:rPr lang="en-IN" sz="800" dirty="0">
                          <a:effectLst/>
                        </a:rPr>
                        <a:t>Field</a:t>
                      </a:r>
                    </a:p>
                  </a:txBody>
                  <a:tcPr anchor="ctr"/>
                </a:tc>
                <a:tc>
                  <a:txBody>
                    <a:bodyPr/>
                    <a:lstStyle/>
                    <a:p>
                      <a:pPr>
                        <a:buNone/>
                      </a:pPr>
                      <a:r>
                        <a:rPr lang="en-IN" sz="800">
                          <a:effectLst/>
                        </a:rPr>
                        <a:t>Description</a:t>
                      </a:r>
                    </a:p>
                  </a:txBody>
                  <a:tcPr anchor="ctr"/>
                </a:tc>
                <a:extLst>
                  <a:ext uri="{0D108BD9-81ED-4DB2-BD59-A6C34878D82A}">
                    <a16:rowId xmlns:a16="http://schemas.microsoft.com/office/drawing/2014/main" val="3588305313"/>
                  </a:ext>
                </a:extLst>
              </a:tr>
              <a:tr h="123111">
                <a:tc>
                  <a:txBody>
                    <a:bodyPr/>
                    <a:lstStyle/>
                    <a:p>
                      <a:pPr>
                        <a:buNone/>
                      </a:pPr>
                      <a:r>
                        <a:rPr lang="en-IN" sz="800" dirty="0">
                          <a:effectLst/>
                        </a:rPr>
                        <a:t>Root Cause Category</a:t>
                      </a:r>
                    </a:p>
                  </a:txBody>
                  <a:tcPr anchor="ctr"/>
                </a:tc>
                <a:tc>
                  <a:txBody>
                    <a:bodyPr/>
                    <a:lstStyle/>
                    <a:p>
                      <a:pPr>
                        <a:buNone/>
                      </a:pPr>
                      <a:r>
                        <a:rPr lang="en-IN" sz="800" dirty="0">
                          <a:effectLst/>
                        </a:rPr>
                        <a:t>Network, App, etc.</a:t>
                      </a:r>
                    </a:p>
                  </a:txBody>
                  <a:tcPr anchor="ctr"/>
                </a:tc>
                <a:extLst>
                  <a:ext uri="{0D108BD9-81ED-4DB2-BD59-A6C34878D82A}">
                    <a16:rowId xmlns:a16="http://schemas.microsoft.com/office/drawing/2014/main" val="1315978505"/>
                  </a:ext>
                </a:extLst>
              </a:tr>
              <a:tr h="123111">
                <a:tc>
                  <a:txBody>
                    <a:bodyPr/>
                    <a:lstStyle/>
                    <a:p>
                      <a:pPr>
                        <a:buNone/>
                      </a:pPr>
                      <a:r>
                        <a:rPr lang="en-IN" sz="800">
                          <a:effectLst/>
                        </a:rPr>
                        <a:t>Escalation Level</a:t>
                      </a:r>
                    </a:p>
                  </a:txBody>
                  <a:tcPr anchor="ctr"/>
                </a:tc>
                <a:tc>
                  <a:txBody>
                    <a:bodyPr/>
                    <a:lstStyle/>
                    <a:p>
                      <a:pPr>
                        <a:buNone/>
                      </a:pPr>
                      <a:r>
                        <a:rPr lang="en-IN" sz="800" dirty="0">
                          <a:effectLst/>
                        </a:rPr>
                        <a:t>Escalation depth</a:t>
                      </a:r>
                    </a:p>
                  </a:txBody>
                  <a:tcPr anchor="ctr"/>
                </a:tc>
                <a:extLst>
                  <a:ext uri="{0D108BD9-81ED-4DB2-BD59-A6C34878D82A}">
                    <a16:rowId xmlns:a16="http://schemas.microsoft.com/office/drawing/2014/main" val="2369447585"/>
                  </a:ext>
                </a:extLst>
              </a:tr>
            </a:tbl>
          </a:graphicData>
        </a:graphic>
      </p:graphicFrame>
      <p:sp>
        <p:nvSpPr>
          <p:cNvPr id="55" name="TextBox 54">
            <a:extLst>
              <a:ext uri="{FF2B5EF4-FFF2-40B4-BE49-F238E27FC236}">
                <a16:creationId xmlns:a16="http://schemas.microsoft.com/office/drawing/2014/main" id="{680761DF-1394-7509-BF52-A8504BB0BE6D}"/>
              </a:ext>
            </a:extLst>
          </p:cNvPr>
          <p:cNvSpPr txBox="1"/>
          <p:nvPr/>
        </p:nvSpPr>
        <p:spPr>
          <a:xfrm>
            <a:off x="4691379" y="5600859"/>
            <a:ext cx="2908300" cy="369332"/>
          </a:xfrm>
          <a:prstGeom prst="rect">
            <a:avLst/>
          </a:prstGeom>
          <a:noFill/>
        </p:spPr>
        <p:txBody>
          <a:bodyPr wrap="square">
            <a:spAutoFit/>
          </a:bodyPr>
          <a:lstStyle/>
          <a:p>
            <a:pPr algn="l">
              <a:buNone/>
            </a:pPr>
            <a:r>
              <a:rPr lang="en-IN" b="1" i="0" dirty="0">
                <a:solidFill>
                  <a:srgbClr val="000000"/>
                </a:solidFill>
                <a:effectLst/>
                <a:latin typeface="Inter"/>
              </a:rPr>
              <a:t>Root Cause &amp; Escalation Info</a:t>
            </a:r>
          </a:p>
        </p:txBody>
      </p:sp>
      <p:graphicFrame>
        <p:nvGraphicFramePr>
          <p:cNvPr id="58" name="Table 57">
            <a:extLst>
              <a:ext uri="{FF2B5EF4-FFF2-40B4-BE49-F238E27FC236}">
                <a16:creationId xmlns:a16="http://schemas.microsoft.com/office/drawing/2014/main" id="{55EA4F8A-0F2B-B548-02E3-64B19758C2D1}"/>
              </a:ext>
            </a:extLst>
          </p:cNvPr>
          <p:cNvGraphicFramePr>
            <a:graphicFrameLocks noGrp="1"/>
          </p:cNvGraphicFramePr>
          <p:nvPr>
            <p:extLst>
              <p:ext uri="{D42A27DB-BD31-4B8C-83A1-F6EECF244321}">
                <p14:modId xmlns:p14="http://schemas.microsoft.com/office/powerpoint/2010/main" val="148875714"/>
              </p:ext>
            </p:extLst>
          </p:nvPr>
        </p:nvGraphicFramePr>
        <p:xfrm>
          <a:off x="8597900" y="973666"/>
          <a:ext cx="1562100" cy="1783080"/>
        </p:xfrm>
        <a:graphic>
          <a:graphicData uri="http://schemas.openxmlformats.org/drawingml/2006/table">
            <a:tbl>
              <a:tblPr firstRow="1" bandRow="1">
                <a:tableStyleId>{5C22544A-7EE6-4342-B048-85BDC9FD1C3A}</a:tableStyleId>
              </a:tblPr>
              <a:tblGrid>
                <a:gridCol w="781050">
                  <a:extLst>
                    <a:ext uri="{9D8B030D-6E8A-4147-A177-3AD203B41FA5}">
                      <a16:colId xmlns:a16="http://schemas.microsoft.com/office/drawing/2014/main" val="3938239413"/>
                    </a:ext>
                  </a:extLst>
                </a:gridCol>
                <a:gridCol w="781050">
                  <a:extLst>
                    <a:ext uri="{9D8B030D-6E8A-4147-A177-3AD203B41FA5}">
                      <a16:colId xmlns:a16="http://schemas.microsoft.com/office/drawing/2014/main" val="236057159"/>
                    </a:ext>
                  </a:extLst>
                </a:gridCol>
              </a:tblGrid>
              <a:tr h="0">
                <a:tc>
                  <a:txBody>
                    <a:bodyPr/>
                    <a:lstStyle/>
                    <a:p>
                      <a:r>
                        <a:rPr lang="en-IN" sz="800" dirty="0"/>
                        <a:t>Fields</a:t>
                      </a:r>
                    </a:p>
                  </a:txBody>
                  <a:tcPr/>
                </a:tc>
                <a:tc>
                  <a:txBody>
                    <a:bodyPr/>
                    <a:lstStyle/>
                    <a:p>
                      <a:r>
                        <a:rPr lang="en-IN" sz="800" dirty="0"/>
                        <a:t>Description</a:t>
                      </a:r>
                    </a:p>
                  </a:txBody>
                  <a:tcPr/>
                </a:tc>
                <a:extLst>
                  <a:ext uri="{0D108BD9-81ED-4DB2-BD59-A6C34878D82A}">
                    <a16:rowId xmlns:a16="http://schemas.microsoft.com/office/drawing/2014/main" val="576952812"/>
                  </a:ext>
                </a:extLst>
              </a:tr>
              <a:tr h="370840">
                <a:tc>
                  <a:txBody>
                    <a:bodyPr/>
                    <a:lstStyle/>
                    <a:p>
                      <a:pPr>
                        <a:buNone/>
                      </a:pPr>
                      <a:r>
                        <a:rPr lang="en-IN" sz="800" dirty="0">
                          <a:effectLst/>
                        </a:rPr>
                        <a:t>MTTR (hours)</a:t>
                      </a:r>
                    </a:p>
                  </a:txBody>
                  <a:tcPr anchor="ctr"/>
                </a:tc>
                <a:tc>
                  <a:txBody>
                    <a:bodyPr/>
                    <a:lstStyle/>
                    <a:p>
                      <a:pPr>
                        <a:buNone/>
                      </a:pPr>
                      <a:r>
                        <a:rPr lang="en-IN" sz="800">
                          <a:effectLst/>
                        </a:rPr>
                        <a:t>Average resolve time</a:t>
                      </a:r>
                    </a:p>
                  </a:txBody>
                  <a:tcPr anchor="ctr"/>
                </a:tc>
                <a:extLst>
                  <a:ext uri="{0D108BD9-81ED-4DB2-BD59-A6C34878D82A}">
                    <a16:rowId xmlns:a16="http://schemas.microsoft.com/office/drawing/2014/main" val="1083498707"/>
                  </a:ext>
                </a:extLst>
              </a:tr>
              <a:tr h="370840">
                <a:tc>
                  <a:txBody>
                    <a:bodyPr/>
                    <a:lstStyle/>
                    <a:p>
                      <a:pPr>
                        <a:buNone/>
                      </a:pPr>
                      <a:r>
                        <a:rPr lang="en-IN" sz="800" dirty="0">
                          <a:effectLst/>
                        </a:rPr>
                        <a:t>MTBF (days)</a:t>
                      </a:r>
                    </a:p>
                  </a:txBody>
                  <a:tcPr anchor="ctr"/>
                </a:tc>
                <a:tc>
                  <a:txBody>
                    <a:bodyPr/>
                    <a:lstStyle/>
                    <a:p>
                      <a:pPr>
                        <a:buNone/>
                      </a:pPr>
                      <a:r>
                        <a:rPr lang="en-IN" sz="800">
                          <a:effectLst/>
                        </a:rPr>
                        <a:t>Average time between fails</a:t>
                      </a:r>
                    </a:p>
                  </a:txBody>
                  <a:tcPr anchor="ctr"/>
                </a:tc>
                <a:extLst>
                  <a:ext uri="{0D108BD9-81ED-4DB2-BD59-A6C34878D82A}">
                    <a16:rowId xmlns:a16="http://schemas.microsoft.com/office/drawing/2014/main" val="139971389"/>
                  </a:ext>
                </a:extLst>
              </a:tr>
              <a:tr h="370840">
                <a:tc>
                  <a:txBody>
                    <a:bodyPr/>
                    <a:lstStyle/>
                    <a:p>
                      <a:pPr>
                        <a:buNone/>
                      </a:pPr>
                      <a:r>
                        <a:rPr lang="en-IN" sz="800">
                          <a:effectLst/>
                        </a:rPr>
                        <a:t>SLA Compliance Flag</a:t>
                      </a:r>
                    </a:p>
                  </a:txBody>
                  <a:tcPr anchor="ctr"/>
                </a:tc>
                <a:tc>
                  <a:txBody>
                    <a:bodyPr/>
                    <a:lstStyle/>
                    <a:p>
                      <a:pPr>
                        <a:buNone/>
                      </a:pPr>
                      <a:r>
                        <a:rPr lang="en-US" sz="800" dirty="0">
                          <a:effectLst/>
                        </a:rPr>
                        <a:t>Resolved in SLA? (Y/N)</a:t>
                      </a:r>
                    </a:p>
                  </a:txBody>
                  <a:tcPr anchor="ctr"/>
                </a:tc>
                <a:extLst>
                  <a:ext uri="{0D108BD9-81ED-4DB2-BD59-A6C34878D82A}">
                    <a16:rowId xmlns:a16="http://schemas.microsoft.com/office/drawing/2014/main" val="2996267881"/>
                  </a:ext>
                </a:extLst>
              </a:tr>
              <a:tr h="370840">
                <a:tc>
                  <a:txBody>
                    <a:bodyPr/>
                    <a:lstStyle/>
                    <a:p>
                      <a:pPr>
                        <a:buNone/>
                      </a:pPr>
                      <a:r>
                        <a:rPr lang="en-IN" sz="800">
                          <a:effectLst/>
                        </a:rPr>
                        <a:t>Temporal Features</a:t>
                      </a:r>
                    </a:p>
                  </a:txBody>
                  <a:tcPr anchor="ctr"/>
                </a:tc>
                <a:tc>
                  <a:txBody>
                    <a:bodyPr/>
                    <a:lstStyle/>
                    <a:p>
                      <a:pPr>
                        <a:buNone/>
                      </a:pPr>
                      <a:r>
                        <a:rPr lang="en-IN" sz="800" dirty="0">
                          <a:effectLst/>
                        </a:rPr>
                        <a:t>Hour, weekday, etc.</a:t>
                      </a:r>
                    </a:p>
                  </a:txBody>
                  <a:tcPr anchor="ctr"/>
                </a:tc>
                <a:extLst>
                  <a:ext uri="{0D108BD9-81ED-4DB2-BD59-A6C34878D82A}">
                    <a16:rowId xmlns:a16="http://schemas.microsoft.com/office/drawing/2014/main" val="4143899063"/>
                  </a:ext>
                </a:extLst>
              </a:tr>
            </a:tbl>
          </a:graphicData>
        </a:graphic>
      </p:graphicFrame>
      <p:sp>
        <p:nvSpPr>
          <p:cNvPr id="60" name="TextBox 59">
            <a:extLst>
              <a:ext uri="{FF2B5EF4-FFF2-40B4-BE49-F238E27FC236}">
                <a16:creationId xmlns:a16="http://schemas.microsoft.com/office/drawing/2014/main" id="{147AD91C-7BA6-BB03-8192-6E4BC6EE26C7}"/>
              </a:ext>
            </a:extLst>
          </p:cNvPr>
          <p:cNvSpPr txBox="1"/>
          <p:nvPr/>
        </p:nvSpPr>
        <p:spPr>
          <a:xfrm>
            <a:off x="8361362" y="327335"/>
            <a:ext cx="2781300" cy="646331"/>
          </a:xfrm>
          <a:prstGeom prst="rect">
            <a:avLst/>
          </a:prstGeom>
          <a:noFill/>
        </p:spPr>
        <p:txBody>
          <a:bodyPr wrap="square">
            <a:spAutoFit/>
          </a:bodyPr>
          <a:lstStyle/>
          <a:p>
            <a:pPr algn="l">
              <a:buNone/>
            </a:pPr>
            <a:r>
              <a:rPr lang="en-IN" b="1" i="0" dirty="0">
                <a:solidFill>
                  <a:srgbClr val="000000"/>
                </a:solidFill>
                <a:effectLst/>
                <a:latin typeface="Inter"/>
              </a:rPr>
              <a:t>Time &amp; Load Metrics (Engineered)</a:t>
            </a:r>
          </a:p>
        </p:txBody>
      </p:sp>
      <p:graphicFrame>
        <p:nvGraphicFramePr>
          <p:cNvPr id="63" name="Table 62">
            <a:extLst>
              <a:ext uri="{FF2B5EF4-FFF2-40B4-BE49-F238E27FC236}">
                <a16:creationId xmlns:a16="http://schemas.microsoft.com/office/drawing/2014/main" id="{AB19423A-EEA3-E865-072D-BF32AEF6EFB1}"/>
              </a:ext>
            </a:extLst>
          </p:cNvPr>
          <p:cNvGraphicFramePr>
            <a:graphicFrameLocks noGrp="1"/>
          </p:cNvGraphicFramePr>
          <p:nvPr>
            <p:extLst>
              <p:ext uri="{D42A27DB-BD31-4B8C-83A1-F6EECF244321}">
                <p14:modId xmlns:p14="http://schemas.microsoft.com/office/powerpoint/2010/main" val="688226653"/>
              </p:ext>
            </p:extLst>
          </p:nvPr>
        </p:nvGraphicFramePr>
        <p:xfrm>
          <a:off x="7847012" y="4056974"/>
          <a:ext cx="3810000" cy="640080"/>
        </p:xfrm>
        <a:graphic>
          <a:graphicData uri="http://schemas.openxmlformats.org/drawingml/2006/table">
            <a:tbl>
              <a:tblPr firstRow="1" bandRow="1">
                <a:tableStyleId>{5C22544A-7EE6-4342-B048-85BDC9FD1C3A}</a:tableStyleId>
              </a:tblPr>
              <a:tblGrid>
                <a:gridCol w="1905000">
                  <a:extLst>
                    <a:ext uri="{9D8B030D-6E8A-4147-A177-3AD203B41FA5}">
                      <a16:colId xmlns:a16="http://schemas.microsoft.com/office/drawing/2014/main" val="241191495"/>
                    </a:ext>
                  </a:extLst>
                </a:gridCol>
                <a:gridCol w="1905000">
                  <a:extLst>
                    <a:ext uri="{9D8B030D-6E8A-4147-A177-3AD203B41FA5}">
                      <a16:colId xmlns:a16="http://schemas.microsoft.com/office/drawing/2014/main" val="274265186"/>
                    </a:ext>
                  </a:extLst>
                </a:gridCol>
              </a:tblGrid>
              <a:tr h="0">
                <a:tc>
                  <a:txBody>
                    <a:bodyPr/>
                    <a:lstStyle/>
                    <a:p>
                      <a:pPr>
                        <a:buNone/>
                      </a:pPr>
                      <a:r>
                        <a:rPr lang="en-IN" sz="800" dirty="0">
                          <a:effectLst/>
                        </a:rPr>
                        <a:t>Field</a:t>
                      </a:r>
                    </a:p>
                  </a:txBody>
                  <a:tcPr anchor="ctr"/>
                </a:tc>
                <a:tc>
                  <a:txBody>
                    <a:bodyPr/>
                    <a:lstStyle/>
                    <a:p>
                      <a:pPr>
                        <a:buNone/>
                      </a:pPr>
                      <a:r>
                        <a:rPr lang="en-IN" sz="800">
                          <a:effectLst/>
                        </a:rPr>
                        <a:t>Description</a:t>
                      </a:r>
                    </a:p>
                  </a:txBody>
                  <a:tcPr anchor="ctr"/>
                </a:tc>
                <a:extLst>
                  <a:ext uri="{0D108BD9-81ED-4DB2-BD59-A6C34878D82A}">
                    <a16:rowId xmlns:a16="http://schemas.microsoft.com/office/drawing/2014/main" val="3015761634"/>
                  </a:ext>
                </a:extLst>
              </a:tr>
              <a:tr h="123111">
                <a:tc>
                  <a:txBody>
                    <a:bodyPr/>
                    <a:lstStyle/>
                    <a:p>
                      <a:pPr>
                        <a:buNone/>
                      </a:pPr>
                      <a:r>
                        <a:rPr lang="en-IN" sz="800">
                          <a:effectLst/>
                        </a:rPr>
                        <a:t>Change Request Linked</a:t>
                      </a:r>
                    </a:p>
                  </a:txBody>
                  <a:tcPr anchor="ctr"/>
                </a:tc>
                <a:tc>
                  <a:txBody>
                    <a:bodyPr/>
                    <a:lstStyle/>
                    <a:p>
                      <a:pPr>
                        <a:buNone/>
                      </a:pPr>
                      <a:r>
                        <a:rPr lang="en-IN" sz="800">
                          <a:effectLst/>
                        </a:rPr>
                        <a:t>Y/N</a:t>
                      </a:r>
                    </a:p>
                  </a:txBody>
                  <a:tcPr anchor="ctr"/>
                </a:tc>
                <a:extLst>
                  <a:ext uri="{0D108BD9-81ED-4DB2-BD59-A6C34878D82A}">
                    <a16:rowId xmlns:a16="http://schemas.microsoft.com/office/drawing/2014/main" val="3833530795"/>
                  </a:ext>
                </a:extLst>
              </a:tr>
              <a:tr h="123111">
                <a:tc>
                  <a:txBody>
                    <a:bodyPr/>
                    <a:lstStyle/>
                    <a:p>
                      <a:pPr>
                        <a:buNone/>
                      </a:pPr>
                      <a:r>
                        <a:rPr lang="en-IN" sz="800" dirty="0">
                          <a:effectLst/>
                        </a:rPr>
                        <a:t>Problem Ticket Linked</a:t>
                      </a:r>
                    </a:p>
                  </a:txBody>
                  <a:tcPr anchor="ctr"/>
                </a:tc>
                <a:tc>
                  <a:txBody>
                    <a:bodyPr/>
                    <a:lstStyle/>
                    <a:p>
                      <a:pPr>
                        <a:buNone/>
                      </a:pPr>
                      <a:r>
                        <a:rPr lang="en-IN" sz="800" dirty="0">
                          <a:effectLst/>
                        </a:rPr>
                        <a:t>Linked to known issue</a:t>
                      </a:r>
                    </a:p>
                  </a:txBody>
                  <a:tcPr anchor="ctr"/>
                </a:tc>
                <a:extLst>
                  <a:ext uri="{0D108BD9-81ED-4DB2-BD59-A6C34878D82A}">
                    <a16:rowId xmlns:a16="http://schemas.microsoft.com/office/drawing/2014/main" val="3226969409"/>
                  </a:ext>
                </a:extLst>
              </a:tr>
            </a:tbl>
          </a:graphicData>
        </a:graphic>
      </p:graphicFrame>
      <p:sp>
        <p:nvSpPr>
          <p:cNvPr id="65" name="TextBox 64">
            <a:extLst>
              <a:ext uri="{FF2B5EF4-FFF2-40B4-BE49-F238E27FC236}">
                <a16:creationId xmlns:a16="http://schemas.microsoft.com/office/drawing/2014/main" id="{E117E6B2-BB84-1677-FB7B-63DF623F5730}"/>
              </a:ext>
            </a:extLst>
          </p:cNvPr>
          <p:cNvSpPr txBox="1"/>
          <p:nvPr/>
        </p:nvSpPr>
        <p:spPr>
          <a:xfrm>
            <a:off x="7847012" y="3749803"/>
            <a:ext cx="6137274" cy="369332"/>
          </a:xfrm>
          <a:prstGeom prst="rect">
            <a:avLst/>
          </a:prstGeom>
          <a:noFill/>
        </p:spPr>
        <p:txBody>
          <a:bodyPr wrap="square">
            <a:spAutoFit/>
          </a:bodyPr>
          <a:lstStyle/>
          <a:p>
            <a:pPr algn="l">
              <a:buNone/>
            </a:pPr>
            <a:r>
              <a:rPr lang="en-IN" b="1" i="0" dirty="0">
                <a:solidFill>
                  <a:srgbClr val="000000"/>
                </a:solidFill>
                <a:effectLst/>
                <a:latin typeface="Inter"/>
              </a:rPr>
              <a:t>Change / Problem Management Linking</a:t>
            </a:r>
          </a:p>
        </p:txBody>
      </p:sp>
    </p:spTree>
    <p:extLst>
      <p:ext uri="{BB962C8B-B14F-4D97-AF65-F5344CB8AC3E}">
        <p14:creationId xmlns:p14="http://schemas.microsoft.com/office/powerpoint/2010/main" val="1326001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2" name="Rectangle 2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25409E5-475F-E52F-9E1E-8B469F88117F}"/>
              </a:ext>
            </a:extLst>
          </p:cNvPr>
          <p:cNvSpPr>
            <a:spLocks noGrp="1"/>
          </p:cNvSpPr>
          <p:nvPr>
            <p:ph type="title"/>
          </p:nvPr>
        </p:nvSpPr>
        <p:spPr>
          <a:xfrm>
            <a:off x="191517" y="1828933"/>
            <a:ext cx="2772261" cy="2182997"/>
          </a:xfrm>
        </p:spPr>
        <p:txBody>
          <a:bodyPr vert="horz" lIns="91440" tIns="45720" rIns="91440" bIns="45720" rtlCol="0" anchor="b">
            <a:normAutofit fontScale="90000"/>
          </a:bodyPr>
          <a:lstStyle/>
          <a:p>
            <a:r>
              <a:rPr lang="en-US" sz="4400" dirty="0"/>
              <a:t>SLA Breach Training pipeline</a:t>
            </a:r>
          </a:p>
        </p:txBody>
      </p:sp>
      <p:cxnSp>
        <p:nvCxnSpPr>
          <p:cNvPr id="23" name="Straight Connector 22">
            <a:extLst>
              <a:ext uri="{FF2B5EF4-FFF2-40B4-BE49-F238E27FC236}">
                <a16:creationId xmlns:a16="http://schemas.microsoft.com/office/drawing/2014/main" id="{750527CE-FCD0-40C8-B37A-39331C2A4F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011930"/>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10" name="Picture 9" descr="A diagram of a machine learning training">
            <a:extLst>
              <a:ext uri="{FF2B5EF4-FFF2-40B4-BE49-F238E27FC236}">
                <a16:creationId xmlns:a16="http://schemas.microsoft.com/office/drawing/2014/main" id="{3E7066BD-3BB4-EC10-CB3D-1C42F5F3F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9472" y="817777"/>
            <a:ext cx="4658337" cy="5467099"/>
          </a:xfrm>
          <a:prstGeom prst="rect">
            <a:avLst/>
          </a:prstGeom>
        </p:spPr>
      </p:pic>
      <p:sp>
        <p:nvSpPr>
          <p:cNvPr id="3" name="AutoShape 4">
            <a:extLst>
              <a:ext uri="{FF2B5EF4-FFF2-40B4-BE49-F238E27FC236}">
                <a16:creationId xmlns:a16="http://schemas.microsoft.com/office/drawing/2014/main" id="{5F8151D5-5C22-2C3A-444A-CD5D84757FF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AutoShape 6">
            <a:extLst>
              <a:ext uri="{FF2B5EF4-FFF2-40B4-BE49-F238E27FC236}">
                <a16:creationId xmlns:a16="http://schemas.microsoft.com/office/drawing/2014/main" id="{8B16D9B1-AF53-7408-31D6-D9DB2C5AA1B5}"/>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8">
            <a:extLst>
              <a:ext uri="{FF2B5EF4-FFF2-40B4-BE49-F238E27FC236}">
                <a16:creationId xmlns:a16="http://schemas.microsoft.com/office/drawing/2014/main" id="{6155E7A9-076E-E82B-8A42-B869CB461434}"/>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10">
            <a:extLst>
              <a:ext uri="{FF2B5EF4-FFF2-40B4-BE49-F238E27FC236}">
                <a16:creationId xmlns:a16="http://schemas.microsoft.com/office/drawing/2014/main" id="{7E19FA54-C40B-60A7-33D7-FD55DB1B4F1C}"/>
              </a:ext>
            </a:extLst>
          </p:cNvPr>
          <p:cNvSpPr>
            <a:spLocks noChangeAspect="1" noChangeArrowheads="1"/>
          </p:cNvSpPr>
          <p:nvPr/>
        </p:nvSpPr>
        <p:spPr bwMode="auto">
          <a:xfrm>
            <a:off x="6400800" y="3733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1" name="Rectangle 11">
            <a:extLst>
              <a:ext uri="{FF2B5EF4-FFF2-40B4-BE49-F238E27FC236}">
                <a16:creationId xmlns:a16="http://schemas.microsoft.com/office/drawing/2014/main" id="{3DA7798C-1D64-DB0D-DE83-4101C45F0BFA}"/>
              </a:ext>
            </a:extLst>
          </p:cNvPr>
          <p:cNvSpPr>
            <a:spLocks noChangeArrowheads="1"/>
          </p:cNvSpPr>
          <p:nvPr/>
        </p:nvSpPr>
        <p:spPr bwMode="auto">
          <a:xfrm>
            <a:off x="7697809" y="950529"/>
            <a:ext cx="3996207"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800" b="1" i="0" u="none" strike="noStrike" cap="none" normalizeH="0" baseline="0" dirty="0">
                <a:ln>
                  <a:noFill/>
                </a:ln>
                <a:solidFill>
                  <a:schemeClr val="tx1"/>
                </a:solidFill>
                <a:effectLst/>
                <a:latin typeface="Arial" panose="020B0604020202020204" pitchFamily="34" charset="0"/>
              </a:rPr>
              <a:t>Data Cleaning &amp; Preparation:</a:t>
            </a:r>
            <a:r>
              <a:rPr kumimoji="0" lang="en-US" altLang="en-US" sz="800" b="0" i="0" u="none" strike="noStrike" cap="none" normalizeH="0" baseline="0" dirty="0">
                <a:ln>
                  <a:noFill/>
                </a:ln>
                <a:solidFill>
                  <a:schemeClr val="tx1"/>
                </a:solidFill>
                <a:effectLst/>
                <a:latin typeface="Arial" panose="020B0604020202020204" pitchFamily="34" charset="0"/>
              </a:rPr>
              <a:t> This is the initial crucial step where raw data is transformed into a clean and usable format for model training.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1" i="0" u="none" strike="noStrike" cap="none" normalizeH="0" baseline="0" dirty="0">
                <a:ln>
                  <a:noFill/>
                </a:ln>
                <a:solidFill>
                  <a:schemeClr val="tx1"/>
                </a:solidFill>
                <a:effectLst/>
                <a:latin typeface="Arial" panose="020B0604020202020204" pitchFamily="34" charset="0"/>
              </a:rPr>
              <a:t>Removes nulls:</a:t>
            </a:r>
            <a:r>
              <a:rPr kumimoji="0" lang="en-US" altLang="en-US" sz="800" b="0" i="0" u="none" strike="noStrike" cap="none" normalizeH="0" baseline="0" dirty="0">
                <a:ln>
                  <a:noFill/>
                </a:ln>
                <a:solidFill>
                  <a:schemeClr val="tx1"/>
                </a:solidFill>
                <a:effectLst/>
                <a:latin typeface="Arial" panose="020B0604020202020204" pitchFamily="34" charset="0"/>
              </a:rPr>
              <a:t> Missing values in the dataset are identified and handled (e.g., by removal or imputation) to prevent errors or biases in the model.</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1" i="0" u="none" strike="noStrike" cap="none" normalizeH="0" baseline="0" dirty="0">
                <a:ln>
                  <a:noFill/>
                </a:ln>
                <a:solidFill>
                  <a:schemeClr val="tx1"/>
                </a:solidFill>
                <a:effectLst/>
                <a:latin typeface="Arial" panose="020B0604020202020204" pitchFamily="34" charset="0"/>
              </a:rPr>
              <a:t>Handles time-based features:</a:t>
            </a:r>
            <a:r>
              <a:rPr kumimoji="0" lang="en-US" altLang="en-US" sz="800" b="0" i="0" u="none" strike="noStrike" cap="none" normalizeH="0" baseline="0" dirty="0">
                <a:ln>
                  <a:noFill/>
                </a:ln>
                <a:solidFill>
                  <a:schemeClr val="tx1"/>
                </a:solidFill>
                <a:effectLst/>
                <a:latin typeface="Arial" panose="020B0604020202020204" pitchFamily="34" charset="0"/>
              </a:rPr>
              <a:t> Data points that include time information are processed appropriately. This might involve extracting features like day of the week, month, or year, or creating lag features.</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1" i="0" u="none" strike="noStrike" cap="none" normalizeH="0" baseline="0" dirty="0">
                <a:ln>
                  <a:noFill/>
                </a:ln>
                <a:solidFill>
                  <a:schemeClr val="tx1"/>
                </a:solidFill>
                <a:effectLst/>
                <a:latin typeface="Arial" panose="020B0604020202020204" pitchFamily="34" charset="0"/>
              </a:rPr>
              <a:t>Encodes categories:</a:t>
            </a:r>
            <a:r>
              <a:rPr kumimoji="0" lang="en-US" altLang="en-US" sz="800" b="0" i="0" u="none" strike="noStrike" cap="none" normalizeH="0" baseline="0" dirty="0">
                <a:ln>
                  <a:noFill/>
                </a:ln>
                <a:solidFill>
                  <a:schemeClr val="tx1"/>
                </a:solidFill>
                <a:effectLst/>
                <a:latin typeface="Arial" panose="020B0604020202020204" pitchFamily="34" charset="0"/>
              </a:rPr>
              <a:t> Categorical data (like "color" or "city") are converted into a numerical format that machine learning models can understand (e.g., One-Hot Encoding, Label Encoding).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1" i="0" u="none" strike="noStrike" cap="none" normalizeH="0" baseline="0" dirty="0">
                <a:ln>
                  <a:noFill/>
                </a:ln>
                <a:solidFill>
                  <a:schemeClr val="tx1"/>
                </a:solidFill>
                <a:effectLst/>
                <a:latin typeface="Arial" panose="020B0604020202020204" pitchFamily="34" charset="0"/>
              </a:rPr>
              <a:t>Eliminates Leaky Features: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This step is critical for preventing </a:t>
            </a:r>
            <a:r>
              <a:rPr kumimoji="0" lang="en-US" altLang="en-US" sz="800" b="1" i="0" u="none" strike="noStrike" cap="none" normalizeH="0" baseline="0" dirty="0">
                <a:ln>
                  <a:noFill/>
                </a:ln>
                <a:solidFill>
                  <a:schemeClr val="tx1"/>
                </a:solidFill>
                <a:effectLst/>
                <a:latin typeface="Arial" panose="020B0604020202020204" pitchFamily="34" charset="0"/>
              </a:rPr>
              <a:t>data leakage</a:t>
            </a:r>
            <a:r>
              <a:rPr kumimoji="0" lang="en-US" altLang="en-US" sz="800" b="0" i="0" u="none" strike="noStrike" cap="none" normalizeH="0" baseline="0" dirty="0">
                <a:ln>
                  <a:noFill/>
                </a:ln>
                <a:solidFill>
                  <a:schemeClr val="tx1"/>
                </a:solidFill>
                <a:effectLst/>
                <a:latin typeface="Arial" panose="020B0604020202020204" pitchFamily="34" charset="0"/>
              </a:rPr>
              <a:t>. Data leakage occurs when information from outside the training dataset is used to create the model, leading to overly optimistic performance estimates. Here, it specifically ensures the model doesn't "cheat" by using future information that wouldn't be available at the time of prediction (e.g., using a target variable's future value as a feature).</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1" i="0" u="none" strike="noStrike" cap="none" normalizeH="0" baseline="0" dirty="0">
                <a:ln>
                  <a:noFill/>
                </a:ln>
                <a:solidFill>
                  <a:schemeClr val="tx1"/>
                </a:solidFill>
                <a:effectLst/>
                <a:latin typeface="Arial" panose="020B0604020202020204" pitchFamily="34" charset="0"/>
              </a:rPr>
              <a:t>Handles Imbalance using SMOTE:</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800" b="1" i="0" u="none" strike="noStrike" cap="none" normalizeH="0" baseline="0" dirty="0">
                <a:ln>
                  <a:noFill/>
                </a:ln>
                <a:solidFill>
                  <a:schemeClr val="tx1"/>
                </a:solidFill>
                <a:effectLst/>
                <a:latin typeface="Arial" panose="020B0604020202020204" pitchFamily="34" charset="0"/>
              </a:rPr>
              <a:t>SMOTE (Synthetic Minority Over-sampling Technique)</a:t>
            </a:r>
            <a:r>
              <a:rPr kumimoji="0" lang="en-US" altLang="en-US" sz="800" b="0" i="0" u="none" strike="noStrike" cap="none" normalizeH="0" baseline="0" dirty="0">
                <a:ln>
                  <a:noFill/>
                </a:ln>
                <a:solidFill>
                  <a:schemeClr val="tx1"/>
                </a:solidFill>
                <a:effectLst/>
                <a:latin typeface="Arial" panose="020B0604020202020204" pitchFamily="34" charset="0"/>
              </a:rPr>
              <a:t> is a technique used to address imbalanced datasets. In your context, it's used to boost the model's ability to learn from "rare SLA breaches." This means that if one class (e.g., "SLA breach") is significantly underrepresented compared to another (e.g., "no SLA breach"), SMOTE creates synthetic samples of the minority class to balance the dataset, preventing the model from ignoring the rare but important cases.</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1" i="0" u="none" strike="noStrike" cap="none" normalizeH="0" baseline="0" dirty="0">
                <a:ln>
                  <a:noFill/>
                </a:ln>
                <a:solidFill>
                  <a:schemeClr val="tx1"/>
                </a:solidFill>
                <a:effectLst/>
                <a:latin typeface="Arial" panose="020B0604020202020204" pitchFamily="34" charset="0"/>
              </a:rPr>
              <a:t>Parallel Training of Predictive Models:</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This section indicates that multiple predictive models are trained simultaneously.</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1" i="0" u="none" strike="noStrike" cap="none" normalizeH="0" baseline="0" dirty="0">
                <a:ln>
                  <a:noFill/>
                </a:ln>
                <a:solidFill>
                  <a:schemeClr val="tx1"/>
                </a:solidFill>
                <a:effectLst/>
                <a:latin typeface="Arial" panose="020B0604020202020204" pitchFamily="34" charset="0"/>
              </a:rPr>
              <a:t>Random Forest</a:t>
            </a:r>
            <a:r>
              <a:rPr kumimoji="0" lang="en-US" altLang="en-US" sz="800" b="0" i="0" u="none" strike="noStrike" cap="none" normalizeH="0" baseline="0" dirty="0">
                <a:ln>
                  <a:noFill/>
                </a:ln>
                <a:solidFill>
                  <a:schemeClr val="tx1"/>
                </a:solidFill>
                <a:effectLst/>
                <a:latin typeface="Arial" panose="020B0604020202020204" pitchFamily="34" charset="0"/>
              </a:rPr>
              <a:t> and </a:t>
            </a:r>
            <a:r>
              <a:rPr kumimoji="0" lang="en-US" altLang="en-US" sz="800" b="1" i="0" u="none" strike="noStrike" cap="none" normalizeH="0" baseline="0" dirty="0" err="1">
                <a:ln>
                  <a:noFill/>
                </a:ln>
                <a:solidFill>
                  <a:schemeClr val="tx1"/>
                </a:solidFill>
                <a:effectLst/>
                <a:latin typeface="Arial" panose="020B0604020202020204" pitchFamily="34" charset="0"/>
              </a:rPr>
              <a:t>XGBoost</a:t>
            </a:r>
            <a:r>
              <a:rPr kumimoji="0" lang="en-US" altLang="en-US" sz="800" b="0" i="0" u="none" strike="noStrike" cap="none" normalizeH="0" baseline="0" dirty="0">
                <a:ln>
                  <a:noFill/>
                </a:ln>
                <a:solidFill>
                  <a:schemeClr val="tx1"/>
                </a:solidFill>
                <a:effectLst/>
                <a:latin typeface="Arial" panose="020B0604020202020204" pitchFamily="34" charset="0"/>
              </a:rPr>
              <a:t> are two powerful ensemble machine learning algorithms commonly used for prediction tasks. Training them in parallel allows for a comparative analysis of their performance. The diagram shows them as "Shadow Models," implying they are trained alongside each other for evaluation before selecting the best one.</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1" i="0" u="none" strike="noStrike" cap="none" normalizeH="0" baseline="0" dirty="0">
                <a:ln>
                  <a:noFill/>
                </a:ln>
                <a:solidFill>
                  <a:schemeClr val="tx1"/>
                </a:solidFill>
                <a:effectLst/>
                <a:latin typeface="Arial" panose="020B0604020202020204" pitchFamily="34" charset="0"/>
              </a:rPr>
              <a:t>Selects Best Model with </a:t>
            </a:r>
            <a:r>
              <a:rPr kumimoji="0" lang="en-US" altLang="en-US" sz="800" b="1" i="0" u="none" strike="noStrike" cap="none" normalizeH="0" baseline="0" dirty="0" err="1">
                <a:ln>
                  <a:noFill/>
                </a:ln>
                <a:solidFill>
                  <a:schemeClr val="tx1"/>
                </a:solidFill>
                <a:effectLst/>
                <a:latin typeface="Arial" panose="020B0604020202020204" pitchFamily="34" charset="0"/>
              </a:rPr>
              <a:t>GridSearch</a:t>
            </a:r>
            <a:r>
              <a:rPr kumimoji="0" lang="en-US" altLang="en-US" sz="800" b="1" i="0" u="none" strike="noStrike" cap="none" normalizeH="0" baseline="0" dirty="0">
                <a:ln>
                  <a:noFill/>
                </a:ln>
                <a:solidFill>
                  <a:schemeClr val="tx1"/>
                </a:solidFill>
                <a:effectLst/>
                <a:latin typeface="Arial" panose="020B0604020202020204" pitchFamily="34" charset="0"/>
              </a:rPr>
              <a:t>:</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800" b="1" i="0" u="none" strike="noStrike" cap="none" normalizeH="0" baseline="0" dirty="0" err="1">
                <a:ln>
                  <a:noFill/>
                </a:ln>
                <a:solidFill>
                  <a:schemeClr val="tx1"/>
                </a:solidFill>
                <a:effectLst/>
                <a:latin typeface="Arial" panose="020B0604020202020204" pitchFamily="34" charset="0"/>
              </a:rPr>
              <a:t>GridSearch</a:t>
            </a:r>
            <a:r>
              <a:rPr kumimoji="0" lang="en-US" altLang="en-US" sz="800" b="0" i="0" u="none" strike="noStrike" cap="none" normalizeH="0" baseline="0" dirty="0">
                <a:ln>
                  <a:noFill/>
                </a:ln>
                <a:solidFill>
                  <a:schemeClr val="tx1"/>
                </a:solidFill>
                <a:effectLst/>
                <a:latin typeface="Arial" panose="020B0604020202020204" pitchFamily="34" charset="0"/>
              </a:rPr>
              <a:t> (specifically </a:t>
            </a:r>
            <a:r>
              <a:rPr kumimoji="0" lang="en-US" altLang="en-US" sz="800" b="0" i="0" u="none" strike="noStrike" cap="none" normalizeH="0" baseline="0" dirty="0" err="1">
                <a:ln>
                  <a:noFill/>
                </a:ln>
                <a:solidFill>
                  <a:schemeClr val="tx1"/>
                </a:solidFill>
                <a:effectLst/>
                <a:latin typeface="Arial" panose="020B0604020202020204" pitchFamily="34" charset="0"/>
              </a:rPr>
              <a:t>GridSearchCV</a:t>
            </a:r>
            <a:r>
              <a:rPr kumimoji="0" lang="en-US" altLang="en-US" sz="800" b="0" i="0" u="none" strike="noStrike" cap="none" normalizeH="0" baseline="0" dirty="0">
                <a:ln>
                  <a:noFill/>
                </a:ln>
                <a:solidFill>
                  <a:schemeClr val="tx1"/>
                </a:solidFill>
                <a:effectLst/>
                <a:latin typeface="Arial" panose="020B0604020202020204" pitchFamily="34" charset="0"/>
              </a:rPr>
              <a:t>) is a hyperparameter tuning technique. After training multiple models (like Random Forest and </a:t>
            </a:r>
            <a:r>
              <a:rPr kumimoji="0" lang="en-US" altLang="en-US" sz="800" b="0" i="0" u="none" strike="noStrike" cap="none" normalizeH="0" baseline="0" dirty="0" err="1">
                <a:ln>
                  <a:noFill/>
                </a:ln>
                <a:solidFill>
                  <a:schemeClr val="tx1"/>
                </a:solidFill>
                <a:effectLst/>
                <a:latin typeface="Arial" panose="020B0604020202020204" pitchFamily="34" charset="0"/>
              </a:rPr>
              <a:t>XGBoost</a:t>
            </a:r>
            <a:r>
              <a:rPr kumimoji="0" lang="en-US" altLang="en-US" sz="800" b="0" i="0" u="none" strike="noStrike" cap="none" normalizeH="0" baseline="0" dirty="0">
                <a:ln>
                  <a:noFill/>
                </a:ln>
                <a:solidFill>
                  <a:schemeClr val="tx1"/>
                </a:solidFill>
                <a:effectLst/>
                <a:latin typeface="Arial" panose="020B0604020202020204" pitchFamily="34" charset="0"/>
              </a:rPr>
              <a:t>), </a:t>
            </a:r>
            <a:r>
              <a:rPr kumimoji="0" lang="en-US" altLang="en-US" sz="800" b="0" i="0" u="none" strike="noStrike" cap="none" normalizeH="0" baseline="0" dirty="0" err="1">
                <a:ln>
                  <a:noFill/>
                </a:ln>
                <a:solidFill>
                  <a:schemeClr val="tx1"/>
                </a:solidFill>
                <a:effectLst/>
                <a:latin typeface="Arial" panose="020B0604020202020204" pitchFamily="34" charset="0"/>
              </a:rPr>
              <a:t>GridSearch</a:t>
            </a:r>
            <a:r>
              <a:rPr kumimoji="0" lang="en-US" altLang="en-US" sz="800" b="0" i="0" u="none" strike="noStrike" cap="none" normalizeH="0" baseline="0" dirty="0">
                <a:ln>
                  <a:noFill/>
                </a:ln>
                <a:solidFill>
                  <a:schemeClr val="tx1"/>
                </a:solidFill>
                <a:effectLst/>
                <a:latin typeface="Arial" panose="020B0604020202020204" pitchFamily="34" charset="0"/>
              </a:rPr>
              <a:t> systematically works through multiple combinations of hyperparameter values to find the optimal set that yields the best model performance (e.g., highest accuracy, lowest error) and ensures robustness. This final step selects the most accurate and robust model for deployment.</a:t>
            </a:r>
          </a:p>
          <a:p>
            <a:pPr marL="0" marR="0" lvl="0" indent="0" algn="l" defTabSz="914400" rtl="0" eaLnBrk="0" fontAlgn="base" latinLnBrk="0" hangingPunct="0">
              <a:lnSpc>
                <a:spcPct val="100000"/>
              </a:lnSpc>
              <a:spcBef>
                <a:spcPct val="0"/>
              </a:spcBef>
              <a:spcAft>
                <a:spcPct val="0"/>
              </a:spcAft>
              <a:buClrTx/>
              <a:buSzTx/>
              <a:tabLst/>
            </a:pPr>
            <a:r>
              <a:rPr lang="en-US" altLang="en-US" sz="800" b="1" i="1" dirty="0">
                <a:latin typeface="Arial" panose="020B0604020202020204" pitchFamily="34" charset="0"/>
              </a:rPr>
              <a:t>Accuracy – For  now accuracy is almost 90 percent for rf and 87 percent for XG our cases but we will consider recall cases as prominent identifier </a:t>
            </a:r>
            <a:endParaRPr kumimoji="0" lang="en-US" altLang="en-US" sz="800" b="1" i="1"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388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E25B-63B0-5196-BD9F-D61B5DED9950}"/>
              </a:ext>
            </a:extLst>
          </p:cNvPr>
          <p:cNvSpPr>
            <a:spLocks noGrp="1"/>
          </p:cNvSpPr>
          <p:nvPr>
            <p:ph type="ctrTitle"/>
          </p:nvPr>
        </p:nvSpPr>
        <p:spPr>
          <a:xfrm>
            <a:off x="640080" y="1371600"/>
            <a:ext cx="6076252" cy="998114"/>
          </a:xfrm>
        </p:spPr>
        <p:txBody>
          <a:bodyPr/>
          <a:lstStyle/>
          <a:p>
            <a:r>
              <a:rPr lang="en-IN" dirty="0"/>
              <a:t>Inference Pipeline</a:t>
            </a:r>
          </a:p>
        </p:txBody>
      </p:sp>
      <p:pic>
        <p:nvPicPr>
          <p:cNvPr id="5" name="Picture 4">
            <a:extLst>
              <a:ext uri="{FF2B5EF4-FFF2-40B4-BE49-F238E27FC236}">
                <a16:creationId xmlns:a16="http://schemas.microsoft.com/office/drawing/2014/main" id="{950266D9-3002-FD0C-93BC-2F170BE8ACA8}"/>
              </a:ext>
            </a:extLst>
          </p:cNvPr>
          <p:cNvPicPr>
            <a:picLocks noChangeAspect="1"/>
          </p:cNvPicPr>
          <p:nvPr/>
        </p:nvPicPr>
        <p:blipFill>
          <a:blip r:embed="rId2"/>
          <a:stretch>
            <a:fillRect/>
          </a:stretch>
        </p:blipFill>
        <p:spPr>
          <a:xfrm>
            <a:off x="8026400" y="215964"/>
            <a:ext cx="2571321" cy="6038786"/>
          </a:xfrm>
          <a:prstGeom prst="rect">
            <a:avLst/>
          </a:prstGeom>
        </p:spPr>
      </p:pic>
      <p:sp>
        <p:nvSpPr>
          <p:cNvPr id="6" name="Rectangle 1">
            <a:extLst>
              <a:ext uri="{FF2B5EF4-FFF2-40B4-BE49-F238E27FC236}">
                <a16:creationId xmlns:a16="http://schemas.microsoft.com/office/drawing/2014/main" id="{3B15BDC8-01F4-AD2D-8233-C336FC1FA99F}"/>
              </a:ext>
            </a:extLst>
          </p:cNvPr>
          <p:cNvSpPr>
            <a:spLocks noChangeArrowheads="1"/>
          </p:cNvSpPr>
          <p:nvPr/>
        </p:nvSpPr>
        <p:spPr bwMode="auto">
          <a:xfrm>
            <a:off x="298450" y="2672405"/>
            <a:ext cx="5880100"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000" b="1" dirty="0">
                <a:latin typeface="Arial" panose="020B0604020202020204" pitchFamily="34" charset="0"/>
              </a:rPr>
              <a:t>Use Flask Api to access the model to  get the inference pipeline result to get the </a:t>
            </a:r>
            <a:r>
              <a:rPr lang="en-US" altLang="en-US" sz="1000" b="1" dirty="0" err="1">
                <a:latin typeface="Arial" panose="020B0604020202020204" pitchFamily="34" charset="0"/>
              </a:rPr>
              <a:t>sla</a:t>
            </a:r>
            <a:r>
              <a:rPr lang="en-US" altLang="en-US" sz="1000" b="1" dirty="0">
                <a:latin typeface="Arial" panose="020B0604020202020204" pitchFamily="34" charset="0"/>
              </a:rPr>
              <a:t> breach result</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Arial" panose="020B0604020202020204" pitchFamily="34" charset="0"/>
              </a:rPr>
              <a:t>Threshold Used</a:t>
            </a:r>
            <a:r>
              <a:rPr kumimoji="0" lang="en-US" altLang="en-US" sz="1000" b="0" i="0" u="none" strike="noStrike" cap="none" normalizeH="0" baseline="0" dirty="0">
                <a:ln>
                  <a:noFill/>
                </a:ln>
                <a:solidFill>
                  <a:schemeClr val="tx1"/>
                </a:solidFill>
                <a:effectLst/>
                <a:latin typeface="Arial" panose="020B0604020202020204" pitchFamily="34" charset="0"/>
              </a:rPr>
              <a:t>: The probability value that determines the classification boundary (e.g., above this, it's one class; below, it's another).</a:t>
            </a:r>
          </a:p>
          <a:p>
            <a:pPr marL="0" marR="0" lvl="0" indent="0" algn="l" defTabSz="914400" rtl="0" eaLnBrk="0" fontAlgn="base" latinLnBrk="0" hangingPunct="0">
              <a:lnSpc>
                <a:spcPct val="100000"/>
              </a:lnSpc>
              <a:spcBef>
                <a:spcPct val="0"/>
              </a:spcBef>
              <a:spcAft>
                <a:spcPct val="0"/>
              </a:spcAft>
              <a:buClrTx/>
              <a:buSzTx/>
              <a:tabLst/>
            </a:pPr>
            <a:r>
              <a:rPr lang="en-US" altLang="en-US" sz="1000" b="1" dirty="0">
                <a:latin typeface="Arial" panose="020B0604020202020204" pitchFamily="34" charset="0"/>
              </a:rPr>
              <a:t>T</a:t>
            </a:r>
            <a:r>
              <a:rPr kumimoji="0" lang="en-US" altLang="en-US" sz="1000" b="1" i="0" u="none" strike="noStrike" cap="none" normalizeH="0" baseline="0" dirty="0">
                <a:ln>
                  <a:noFill/>
                </a:ln>
                <a:solidFill>
                  <a:schemeClr val="tx1"/>
                </a:solidFill>
                <a:effectLst/>
                <a:latin typeface="Arial" panose="020B0604020202020204" pitchFamily="34" charset="0"/>
              </a:rPr>
              <a:t>otal Scenarios</a:t>
            </a:r>
            <a:r>
              <a:rPr kumimoji="0" lang="en-US" altLang="en-US" sz="1000" b="0" i="0" u="none" strike="noStrike" cap="none" normalizeH="0" baseline="0" dirty="0">
                <a:ln>
                  <a:noFill/>
                </a:ln>
                <a:solidFill>
                  <a:schemeClr val="tx1"/>
                </a:solidFill>
                <a:effectLst/>
                <a:latin typeface="Arial" panose="020B0604020202020204" pitchFamily="34" charset="0"/>
              </a:rPr>
              <a:t>: The number of distinct test cases or situations evaluated by the model.</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Arial" panose="020B0604020202020204" pitchFamily="34" charset="0"/>
              </a:rPr>
              <a:t>Correct Prediction (Individual)</a:t>
            </a:r>
            <a:r>
              <a:rPr kumimoji="0" lang="en-US" altLang="en-US" sz="1000" b="0" i="0" u="none" strike="noStrike" cap="none" normalizeH="0" baseline="0" dirty="0">
                <a:ln>
                  <a:noFill/>
                </a:ln>
                <a:solidFill>
                  <a:schemeClr val="tx1"/>
                </a:solidFill>
                <a:effectLst/>
                <a:latin typeface="Arial" panose="020B0604020202020204" pitchFamily="34" charset="0"/>
              </a:rPr>
              <a:t>: Indicates if the model's prediction for a specific scenario matched the actual outcome.</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Arial" panose="020B0604020202020204" pitchFamily="34" charset="0"/>
              </a:rPr>
              <a:t>Probability (Individual)</a:t>
            </a:r>
            <a:r>
              <a:rPr kumimoji="0" lang="en-US" altLang="en-US" sz="1000" b="0" i="0" u="none" strike="noStrike" cap="none" normalizeH="0" baseline="0" dirty="0">
                <a:ln>
                  <a:noFill/>
                </a:ln>
                <a:solidFill>
                  <a:schemeClr val="tx1"/>
                </a:solidFill>
                <a:effectLst/>
                <a:latin typeface="Arial" panose="020B0604020202020204" pitchFamily="34" charset="0"/>
              </a:rPr>
              <a:t>: The model's confidence score for its prediction in a given scenario.</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Arial" panose="020B0604020202020204" pitchFamily="34" charset="0"/>
              </a:rPr>
              <a:t>Risk Level</a:t>
            </a:r>
            <a:r>
              <a:rPr kumimoji="0" lang="en-US" altLang="en-US" sz="1000" b="0" i="0" u="none" strike="noStrike" cap="none" normalizeH="0" baseline="0" dirty="0">
                <a:ln>
                  <a:noFill/>
                </a:ln>
                <a:solidFill>
                  <a:schemeClr val="tx1"/>
                </a:solidFill>
                <a:effectLst/>
                <a:latin typeface="Arial" panose="020B0604020202020204" pitchFamily="34" charset="0"/>
              </a:rPr>
              <a:t>: The categorized level of risk assigned to a scenario based on the model's output (e.g., "MEDIUM-HIGH").</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Arial" panose="020B0604020202020204" pitchFamily="34" charset="0"/>
              </a:rPr>
              <a:t>Successful Tests</a:t>
            </a:r>
            <a:r>
              <a:rPr kumimoji="0" lang="en-US" altLang="en-US" sz="1000" b="0" i="0" u="none" strike="noStrike" cap="none" normalizeH="0" baseline="0" dirty="0">
                <a:ln>
                  <a:noFill/>
                </a:ln>
                <a:solidFill>
                  <a:schemeClr val="tx1"/>
                </a:solidFill>
                <a:effectLst/>
                <a:latin typeface="Arial" panose="020B0604020202020204" pitchFamily="34" charset="0"/>
              </a:rPr>
              <a:t>: The total number of scenarios that were processed completely without errors.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Arial" panose="020B0604020202020204" pitchFamily="34" charset="0"/>
              </a:rPr>
              <a:t>Correct Predictions (Overall)</a:t>
            </a:r>
            <a:r>
              <a:rPr kumimoji="0" lang="en-US" altLang="en-US" sz="1000" b="0" i="0" u="none" strike="noStrike" cap="none" normalizeH="0" baseline="0" dirty="0">
                <a:ln>
                  <a:noFill/>
                </a:ln>
                <a:solidFill>
                  <a:schemeClr val="tx1"/>
                </a:solidFill>
                <a:effectLst/>
                <a:latin typeface="Arial" panose="020B0604020202020204" pitchFamily="34" charset="0"/>
              </a:rPr>
              <a:t>: The cumulative count of accurate predictions made by the model across all scenarios.</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Arial" panose="020B0604020202020204" pitchFamily="34" charset="0"/>
              </a:rPr>
              <a:t>Accuracy Percentage</a:t>
            </a:r>
            <a:r>
              <a:rPr kumimoji="0" lang="en-US" altLang="en-US" sz="1000" b="0" i="0" u="none" strike="noStrike" cap="none" normalizeH="0" baseline="0" dirty="0">
                <a:ln>
                  <a:noFill/>
                </a:ln>
                <a:solidFill>
                  <a:schemeClr val="tx1"/>
                </a:solidFill>
                <a:effectLst/>
                <a:latin typeface="Arial" panose="020B0604020202020204" pitchFamily="34" charset="0"/>
              </a:rPr>
              <a:t>: The overall proportion of correct predictions out of all successful tests, expressed as a percentage.</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Arial" panose="020B0604020202020204" pitchFamily="34" charset="0"/>
              </a:rPr>
              <a:t>Conservative No-Breach Count</a:t>
            </a:r>
            <a:r>
              <a:rPr kumimoji="0" lang="en-US" altLang="en-US" sz="1000" b="0" i="0" u="none" strike="noStrike" cap="none" normalizeH="0" baseline="0" dirty="0">
                <a:ln>
                  <a:noFill/>
                </a:ln>
                <a:solidFill>
                  <a:schemeClr val="tx1"/>
                </a:solidFill>
                <a:effectLst/>
                <a:latin typeface="Arial" panose="020B0604020202020204" pitchFamily="34" charset="0"/>
              </a:rPr>
              <a:t>: The number of times the model, under a conservative approach, predicted that no breach would occur.</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Arial" panose="020B0604020202020204" pitchFamily="34" charset="0"/>
              </a:rPr>
              <a:t>Standard No-Breach Count</a:t>
            </a:r>
            <a:r>
              <a:rPr kumimoji="0" lang="en-US" altLang="en-US" sz="1000" b="0" i="0" u="none" strike="noStrike" cap="none" normalizeH="0" baseline="0" dirty="0">
                <a:ln>
                  <a:noFill/>
                </a:ln>
                <a:solidFill>
                  <a:schemeClr val="tx1"/>
                </a:solidFill>
                <a:effectLst/>
                <a:latin typeface="Arial" panose="020B0604020202020204" pitchFamily="34" charset="0"/>
              </a:rPr>
              <a:t>: The number of times the model, under a standard approach, predicted that no breach would occur.</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Arial" panose="020B0604020202020204" pitchFamily="34" charset="0"/>
              </a:rPr>
              <a:t>False Positive Reduction Count</a:t>
            </a:r>
            <a:r>
              <a:rPr kumimoji="0" lang="en-US" altLang="en-US" sz="1000" b="0" i="0" u="none" strike="noStrike" cap="none" normalizeH="0" baseline="0" dirty="0">
                <a:ln>
                  <a:noFill/>
                </a:ln>
                <a:solidFill>
                  <a:schemeClr val="tx1"/>
                </a:solidFill>
                <a:effectLst/>
                <a:latin typeface="Arial" panose="020B0604020202020204" pitchFamily="34" charset="0"/>
              </a:rPr>
              <a:t>: The number of instances where the model's strategy successfully reduced false positive errors.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chemeClr val="tx1"/>
                </a:solidFill>
                <a:effectLst/>
                <a:latin typeface="Arial" panose="020B0604020202020204" pitchFamily="34" charset="0"/>
              </a:rPr>
              <a:t>Average Probability</a:t>
            </a:r>
            <a:r>
              <a:rPr kumimoji="0" lang="en-US" altLang="en-US" sz="1000" b="0" i="0" u="none" strike="noStrike" cap="none" normalizeH="0" baseline="0" dirty="0">
                <a:ln>
                  <a:noFill/>
                </a:ln>
                <a:solidFill>
                  <a:schemeClr val="tx1"/>
                </a:solidFill>
                <a:effectLst/>
                <a:latin typeface="Arial" panose="020B0604020202020204" pitchFamily="34" charset="0"/>
              </a:rPr>
              <a:t>: The mean of all predicted probabilities across the tested scenarios.</a:t>
            </a:r>
          </a:p>
        </p:txBody>
      </p:sp>
    </p:spTree>
    <p:extLst>
      <p:ext uri="{BB962C8B-B14F-4D97-AF65-F5344CB8AC3E}">
        <p14:creationId xmlns:p14="http://schemas.microsoft.com/office/powerpoint/2010/main" val="245993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F58F-63F7-26BE-FC35-EB299C335044}"/>
              </a:ext>
            </a:extLst>
          </p:cNvPr>
          <p:cNvSpPr>
            <a:spLocks noGrp="1"/>
          </p:cNvSpPr>
          <p:nvPr>
            <p:ph type="ctrTitle"/>
          </p:nvPr>
        </p:nvSpPr>
        <p:spPr>
          <a:xfrm>
            <a:off x="640079" y="1371599"/>
            <a:ext cx="3017521" cy="419101"/>
          </a:xfrm>
        </p:spPr>
        <p:txBody>
          <a:bodyPr>
            <a:noAutofit/>
          </a:bodyPr>
          <a:lstStyle/>
          <a:p>
            <a:r>
              <a:rPr lang="en-IN" sz="3200" dirty="0"/>
              <a:t>Recommender Training</a:t>
            </a:r>
          </a:p>
        </p:txBody>
      </p:sp>
      <p:sp>
        <p:nvSpPr>
          <p:cNvPr id="17" name="Rectangle 16">
            <a:extLst>
              <a:ext uri="{FF2B5EF4-FFF2-40B4-BE49-F238E27FC236}">
                <a16:creationId xmlns:a16="http://schemas.microsoft.com/office/drawing/2014/main" id="{0BE7817A-90A8-D37C-E3EB-AE76D4340B05}"/>
              </a:ext>
            </a:extLst>
          </p:cNvPr>
          <p:cNvSpPr/>
          <p:nvPr/>
        </p:nvSpPr>
        <p:spPr>
          <a:xfrm>
            <a:off x="4330700" y="1263650"/>
            <a:ext cx="3092450" cy="2603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b="1" dirty="0"/>
              <a:t>Data Collection</a:t>
            </a:r>
            <a:endParaRPr lang="en-US" b="1" dirty="0"/>
          </a:p>
          <a:p>
            <a:r>
              <a:rPr lang="en-US" dirty="0"/>
              <a:t>Historical tickets with:</a:t>
            </a:r>
          </a:p>
          <a:p>
            <a:r>
              <a:rPr lang="en-US" dirty="0"/>
              <a:t>Ticket metadata (priority, category, timestamp, description, etc.)</a:t>
            </a:r>
          </a:p>
          <a:p>
            <a:r>
              <a:rPr lang="en-US" dirty="0"/>
              <a:t>Technician assignments</a:t>
            </a:r>
          </a:p>
          <a:p>
            <a:r>
              <a:rPr lang="en-US" dirty="0"/>
              <a:t>SLA status (breached or not)</a:t>
            </a:r>
          </a:p>
          <a:p>
            <a:r>
              <a:rPr lang="en-US" dirty="0"/>
              <a:t>Resolution time and success rate</a:t>
            </a:r>
          </a:p>
        </p:txBody>
      </p:sp>
      <p:sp>
        <p:nvSpPr>
          <p:cNvPr id="19" name="Rectangle 18">
            <a:extLst>
              <a:ext uri="{FF2B5EF4-FFF2-40B4-BE49-F238E27FC236}">
                <a16:creationId xmlns:a16="http://schemas.microsoft.com/office/drawing/2014/main" id="{4BBD0D29-C6C4-929A-2297-A2BB23578E0E}"/>
              </a:ext>
            </a:extLst>
          </p:cNvPr>
          <p:cNvSpPr/>
          <p:nvPr/>
        </p:nvSpPr>
        <p:spPr>
          <a:xfrm>
            <a:off x="5064125" y="3975100"/>
            <a:ext cx="2914650" cy="2673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Model Training</a:t>
            </a:r>
            <a:endParaRPr lang="en-US" dirty="0"/>
          </a:p>
          <a:p>
            <a:r>
              <a:rPr lang="en-US" dirty="0"/>
              <a:t>Learning-to-rank algorithm (e.g., </a:t>
            </a:r>
            <a:r>
              <a:rPr lang="en-US" dirty="0" err="1"/>
              <a:t>LambdaRank</a:t>
            </a:r>
            <a:r>
              <a:rPr lang="en-US" dirty="0"/>
              <a:t> in </a:t>
            </a:r>
            <a:r>
              <a:rPr lang="en-US" dirty="0" err="1"/>
              <a:t>LightGBM</a:t>
            </a:r>
            <a:r>
              <a:rPr lang="en-US" dirty="0"/>
              <a:t>)</a:t>
            </a:r>
          </a:p>
          <a:p>
            <a:r>
              <a:rPr lang="en-US" dirty="0"/>
              <a:t>Input: technician-ticket pairs</a:t>
            </a:r>
          </a:p>
          <a:p>
            <a:r>
              <a:rPr lang="en-US" dirty="0"/>
              <a:t>Output: relevance score (suitability of tech for the ticket)</a:t>
            </a:r>
          </a:p>
          <a:p>
            <a:endParaRPr lang="en-US" dirty="0"/>
          </a:p>
        </p:txBody>
      </p:sp>
      <p:sp>
        <p:nvSpPr>
          <p:cNvPr id="20" name="Rectangle 19">
            <a:extLst>
              <a:ext uri="{FF2B5EF4-FFF2-40B4-BE49-F238E27FC236}">
                <a16:creationId xmlns:a16="http://schemas.microsoft.com/office/drawing/2014/main" id="{365CA6DD-77D0-47E1-327B-8314BD4EECED}"/>
              </a:ext>
            </a:extLst>
          </p:cNvPr>
          <p:cNvSpPr/>
          <p:nvPr/>
        </p:nvSpPr>
        <p:spPr>
          <a:xfrm>
            <a:off x="184150" y="3759200"/>
            <a:ext cx="2838450" cy="28892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t>Feature Engineering</a:t>
            </a:r>
            <a:endParaRPr lang="en-US" dirty="0"/>
          </a:p>
          <a:p>
            <a:r>
              <a:rPr lang="en-US" dirty="0"/>
              <a:t>Technician performance history (SLA adherence, backlog, domain expertise)</a:t>
            </a:r>
          </a:p>
          <a:p>
            <a:r>
              <a:rPr lang="en-US" dirty="0"/>
              <a:t>Ticket complexity metrics</a:t>
            </a:r>
          </a:p>
          <a:p>
            <a:r>
              <a:rPr lang="en-US" dirty="0"/>
              <a:t>Technician–ticket pairwise features (e.g. skill match, last assigned, etc.)</a:t>
            </a:r>
          </a:p>
          <a:p>
            <a:endParaRPr lang="en-US" dirty="0"/>
          </a:p>
        </p:txBody>
      </p:sp>
      <p:sp>
        <p:nvSpPr>
          <p:cNvPr id="26" name="Rectangle 25">
            <a:extLst>
              <a:ext uri="{FF2B5EF4-FFF2-40B4-BE49-F238E27FC236}">
                <a16:creationId xmlns:a16="http://schemas.microsoft.com/office/drawing/2014/main" id="{AFD3C17A-7DAE-CA67-311C-15F12A3292B3}"/>
              </a:ext>
            </a:extLst>
          </p:cNvPr>
          <p:cNvSpPr/>
          <p:nvPr/>
        </p:nvSpPr>
        <p:spPr>
          <a:xfrm>
            <a:off x="9544050" y="2774949"/>
            <a:ext cx="2400300" cy="15938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Metric: </a:t>
            </a:r>
            <a:r>
              <a:rPr lang="en-US" dirty="0" err="1"/>
              <a:t>NDCG@k</a:t>
            </a:r>
            <a:r>
              <a:rPr lang="en-US" dirty="0"/>
              <a:t> — how well the top-k recommendations align with actual top choices</a:t>
            </a:r>
          </a:p>
          <a:p>
            <a:endParaRPr lang="en-US" dirty="0"/>
          </a:p>
        </p:txBody>
      </p:sp>
      <p:cxnSp>
        <p:nvCxnSpPr>
          <p:cNvPr id="29" name="Straight Arrow Connector 28">
            <a:extLst>
              <a:ext uri="{FF2B5EF4-FFF2-40B4-BE49-F238E27FC236}">
                <a16:creationId xmlns:a16="http://schemas.microsoft.com/office/drawing/2014/main" id="{A772A868-0A20-DF3F-E292-27869FFDF38B}"/>
              </a:ext>
            </a:extLst>
          </p:cNvPr>
          <p:cNvCxnSpPr>
            <a:cxnSpLocks/>
            <a:stCxn id="17" idx="1"/>
            <a:endCxn id="20" idx="0"/>
          </p:cNvCxnSpPr>
          <p:nvPr/>
        </p:nvCxnSpPr>
        <p:spPr>
          <a:xfrm flipH="1">
            <a:off x="1603375" y="2565400"/>
            <a:ext cx="2727325" cy="1193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EFE49D0-8124-0440-E62C-FC44AA4F24C1}"/>
              </a:ext>
            </a:extLst>
          </p:cNvPr>
          <p:cNvCxnSpPr>
            <a:cxnSpLocks/>
            <a:stCxn id="20" idx="3"/>
            <a:endCxn id="19" idx="1"/>
          </p:cNvCxnSpPr>
          <p:nvPr/>
        </p:nvCxnSpPr>
        <p:spPr>
          <a:xfrm>
            <a:off x="3022600" y="5203825"/>
            <a:ext cx="2041525" cy="107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A427D6A-C167-9C54-9619-1183A36F7A88}"/>
              </a:ext>
            </a:extLst>
          </p:cNvPr>
          <p:cNvCxnSpPr>
            <a:cxnSpLocks/>
          </p:cNvCxnSpPr>
          <p:nvPr/>
        </p:nvCxnSpPr>
        <p:spPr>
          <a:xfrm flipV="1">
            <a:off x="7978775" y="4368796"/>
            <a:ext cx="2409825" cy="1041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766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6D84E5AA-1AFB-3780-81D2-1DCB854E60B7}"/>
              </a:ext>
            </a:extLst>
          </p:cNvPr>
          <p:cNvSpPr txBox="1">
            <a:spLocks noChangeArrowheads="1"/>
          </p:cNvSpPr>
          <p:nvPr/>
        </p:nvSpPr>
        <p:spPr bwMode="auto">
          <a:xfrm>
            <a:off x="748030" y="2701799"/>
            <a:ext cx="92087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a:lstStyle>
          <a:p>
            <a:pPr eaLnBrk="0" fontAlgn="base" hangingPunct="0">
              <a:spcAft>
                <a:spcPct val="0"/>
              </a:spcAft>
            </a:pPr>
            <a:endParaRPr lang="en-US" altLang="en-US" sz="1400" i="1" dirty="0">
              <a:latin typeface="Arial" panose="020B0604020202020204" pitchFamily="34" charset="0"/>
            </a:endParaRPr>
          </a:p>
          <a:p>
            <a:pPr eaLnBrk="0" fontAlgn="base" hangingPunct="0">
              <a:spcAft>
                <a:spcPct val="0"/>
              </a:spcAft>
            </a:pPr>
            <a:r>
              <a:rPr lang="en-US" altLang="en-US" sz="1400" i="1" dirty="0">
                <a:latin typeface="Arial" panose="020B0604020202020204" pitchFamily="34" charset="0"/>
              </a:rPr>
              <a:t>Lightweight Flask microservice (</a:t>
            </a:r>
            <a:r>
              <a:rPr lang="en-US" altLang="en-US" sz="1400" i="1" dirty="0">
                <a:latin typeface="Arial Unicode MS"/>
              </a:rPr>
              <a:t>/recommend</a:t>
            </a:r>
            <a:r>
              <a:rPr lang="en-US" altLang="en-US" sz="1400" i="1" dirty="0"/>
              <a:t>) deployed</a:t>
            </a:r>
            <a:endParaRPr lang="en-US" altLang="en-US" sz="1400" i="1" dirty="0">
              <a:latin typeface="Arial" panose="020B0604020202020204" pitchFamily="34" charset="0"/>
            </a:endParaRPr>
          </a:p>
          <a:p>
            <a:pPr eaLnBrk="0" fontAlgn="base" hangingPunct="0">
              <a:spcAft>
                <a:spcPct val="0"/>
              </a:spcAft>
            </a:pPr>
            <a:r>
              <a:rPr lang="en-US" altLang="en-US" sz="1400" i="1" dirty="0">
                <a:latin typeface="Arial" panose="020B0604020202020204" pitchFamily="34" charset="0"/>
              </a:rPr>
              <a:t>Accepts a new ticket JSON payload.</a:t>
            </a:r>
          </a:p>
          <a:p>
            <a:pPr eaLnBrk="0" fontAlgn="base" hangingPunct="0">
              <a:spcAft>
                <a:spcPct val="0"/>
              </a:spcAft>
            </a:pPr>
            <a:r>
              <a:rPr lang="en-US" altLang="en-US" sz="1400" i="1" dirty="0">
                <a:latin typeface="Arial" panose="020B0604020202020204" pitchFamily="34" charset="0"/>
              </a:rPr>
              <a:t>Internally:</a:t>
            </a:r>
          </a:p>
          <a:p>
            <a:pPr marL="457200" lvl="1" algn="l" rtl="0" eaLnBrk="0" fontAlgn="base" hangingPunct="0">
              <a:spcBef>
                <a:spcPct val="0"/>
              </a:spcBef>
              <a:spcAft>
                <a:spcPct val="0"/>
              </a:spcAft>
            </a:pPr>
            <a:r>
              <a:rPr lang="en-US" altLang="en-US" sz="1400" b="1" i="1" kern="0" dirty="0">
                <a:solidFill>
                  <a:schemeClr val="tx1"/>
                </a:solidFill>
                <a:latin typeface="Arial" panose="020B0604020202020204" pitchFamily="34" charset="0"/>
              </a:rPr>
              <a:t>Fetches available technicians.</a:t>
            </a:r>
          </a:p>
          <a:p>
            <a:pPr marL="457200" lvl="1" algn="l" rtl="0" eaLnBrk="0" fontAlgn="base" hangingPunct="0">
              <a:spcBef>
                <a:spcPct val="0"/>
              </a:spcBef>
              <a:spcAft>
                <a:spcPct val="0"/>
              </a:spcAft>
            </a:pPr>
            <a:r>
              <a:rPr lang="en-US" altLang="en-US" sz="1400" b="1" i="1" kern="0" dirty="0">
                <a:solidFill>
                  <a:schemeClr val="tx1"/>
                </a:solidFill>
                <a:latin typeface="Arial" panose="020B0604020202020204" pitchFamily="34" charset="0"/>
              </a:rPr>
              <a:t>Generates features for each technician-ticket pair.</a:t>
            </a:r>
          </a:p>
          <a:p>
            <a:pPr marL="457200" lvl="1" algn="l" rtl="0" eaLnBrk="0" fontAlgn="base" hangingPunct="0">
              <a:spcBef>
                <a:spcPct val="0"/>
              </a:spcBef>
              <a:spcAft>
                <a:spcPct val="0"/>
              </a:spcAft>
            </a:pPr>
            <a:r>
              <a:rPr lang="en-US" altLang="en-US" sz="1400" b="1" i="1" kern="0" dirty="0">
                <a:solidFill>
                  <a:schemeClr val="tx1"/>
                </a:solidFill>
                <a:latin typeface="Arial" panose="020B0604020202020204" pitchFamily="34" charset="0"/>
              </a:rPr>
              <a:t>Uses model to rank all candidates.</a:t>
            </a:r>
          </a:p>
          <a:p>
            <a:pPr eaLnBrk="0" fontAlgn="base" hangingPunct="0">
              <a:spcAft>
                <a:spcPct val="0"/>
              </a:spcAft>
            </a:pPr>
            <a:r>
              <a:rPr lang="en-US" altLang="en-US" sz="1400" i="1" dirty="0">
                <a:latin typeface="Arial" panose="020B0604020202020204" pitchFamily="34" charset="0"/>
              </a:rPr>
              <a:t>Returns the top N recommended technicians sorted by relevance score.</a:t>
            </a:r>
          </a:p>
          <a:p>
            <a:pPr eaLnBrk="0" fontAlgn="base" hangingPunct="0">
              <a:spcAft>
                <a:spcPct val="0"/>
              </a:spcAft>
            </a:pPr>
            <a:endParaRPr lang="en-US" altLang="en-US" sz="1400" i="1" dirty="0">
              <a:latin typeface="Arial" panose="020B0604020202020204" pitchFamily="34" charset="0"/>
            </a:endParaRPr>
          </a:p>
        </p:txBody>
      </p:sp>
      <p:sp>
        <p:nvSpPr>
          <p:cNvPr id="6" name="Title 5">
            <a:extLst>
              <a:ext uri="{FF2B5EF4-FFF2-40B4-BE49-F238E27FC236}">
                <a16:creationId xmlns:a16="http://schemas.microsoft.com/office/drawing/2014/main" id="{2F9AEF38-C6A9-543D-B82C-40F6F420246A}"/>
              </a:ext>
            </a:extLst>
          </p:cNvPr>
          <p:cNvSpPr>
            <a:spLocks noGrp="1"/>
          </p:cNvSpPr>
          <p:nvPr>
            <p:ph type="ctrTitle"/>
          </p:nvPr>
        </p:nvSpPr>
        <p:spPr>
          <a:xfrm>
            <a:off x="640080" y="1371599"/>
            <a:ext cx="6211570" cy="1390651"/>
          </a:xfrm>
        </p:spPr>
        <p:txBody>
          <a:bodyPr/>
          <a:lstStyle/>
          <a:p>
            <a:r>
              <a:rPr lang="en-IN" dirty="0"/>
              <a:t>Inference Pipeline</a:t>
            </a:r>
          </a:p>
        </p:txBody>
      </p:sp>
    </p:spTree>
    <p:extLst>
      <p:ext uri="{BB962C8B-B14F-4D97-AF65-F5344CB8AC3E}">
        <p14:creationId xmlns:p14="http://schemas.microsoft.com/office/powerpoint/2010/main" val="3045382822"/>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176</TotalTime>
  <Words>1340</Words>
  <Application>Microsoft Office PowerPoint</Application>
  <PresentationFormat>Widescreen</PresentationFormat>
  <Paragraphs>141</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Unicode MS</vt:lpstr>
      <vt:lpstr>Grandview Display</vt:lpstr>
      <vt:lpstr>Inter</vt:lpstr>
      <vt:lpstr>DashVTI</vt:lpstr>
      <vt:lpstr>ITSM Predictive SLA Breach </vt:lpstr>
      <vt:lpstr>Problem Statement</vt:lpstr>
      <vt:lpstr>Predicting Ticket SLA Breach &amp; Recommendations</vt:lpstr>
      <vt:lpstr>What impact will this have?</vt:lpstr>
      <vt:lpstr>Data Processing layer</vt:lpstr>
      <vt:lpstr>SLA Breach Training pipeline</vt:lpstr>
      <vt:lpstr>Inference Pipeline</vt:lpstr>
      <vt:lpstr>Recommender Training</vt:lpstr>
      <vt:lpstr>Inference Pipeline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Abhinav Kaushik</dc:creator>
  <cp:lastModifiedBy>Abhinav Kaushik</cp:lastModifiedBy>
  <cp:revision>6</cp:revision>
  <dcterms:created xsi:type="dcterms:W3CDTF">2025-07-08T20:13:25Z</dcterms:created>
  <dcterms:modified xsi:type="dcterms:W3CDTF">2025-07-10T11:27:57Z</dcterms:modified>
</cp:coreProperties>
</file>