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3"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48" d="100"/>
          <a:sy n="148" d="100"/>
        </p:scale>
        <p:origin x="12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7/9/2025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900111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7/9/2025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1341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7/9/2025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470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7/9/2025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75577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7/9/2025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35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7/9/2025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0716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7/9/2025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4665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7/9/2025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4544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7/9/2025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3973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7/9/2025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40997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7/9/2025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7910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7/9/2025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53919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9BD1E0DA-B275-8271-173F-0C7F4AA30C4B}"/>
              </a:ext>
            </a:extLst>
          </p:cNvPr>
          <p:cNvPicPr>
            <a:picLocks noChangeAspect="1"/>
          </p:cNvPicPr>
          <p:nvPr/>
        </p:nvPicPr>
        <p:blipFill>
          <a:blip r:embed="rId2"/>
          <a:srcRect t="15730"/>
          <a:stretch>
            <a:fillRect/>
          </a:stretch>
        </p:blipFill>
        <p:spPr>
          <a:xfrm>
            <a:off x="1" y="10"/>
            <a:ext cx="12192000" cy="6857990"/>
          </a:xfrm>
          <a:prstGeom prst="rect">
            <a:avLst/>
          </a:prstGeom>
        </p:spPr>
      </p:pic>
      <p:sp useBgFill="1">
        <p:nvSpPr>
          <p:cNvPr id="11" name="Rectangle 10">
            <a:extLst>
              <a:ext uri="{FF2B5EF4-FFF2-40B4-BE49-F238E27FC236}">
                <a16:creationId xmlns:a16="http://schemas.microsoft.com/office/drawing/2014/main" id="{36136311-C81B-47C5-AE0A-5641A5A59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4436" y="1066800"/>
            <a:ext cx="4389120" cy="4724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455C53-593E-46F2-F06D-E32908F83AED}"/>
              </a:ext>
            </a:extLst>
          </p:cNvPr>
          <p:cNvSpPr>
            <a:spLocks noGrp="1"/>
          </p:cNvSpPr>
          <p:nvPr>
            <p:ph type="ctrTitle"/>
          </p:nvPr>
        </p:nvSpPr>
        <p:spPr>
          <a:xfrm>
            <a:off x="7730487" y="1562101"/>
            <a:ext cx="3551402" cy="2738530"/>
          </a:xfrm>
        </p:spPr>
        <p:txBody>
          <a:bodyPr anchor="t">
            <a:normAutofit fontScale="90000"/>
          </a:bodyPr>
          <a:lstStyle/>
          <a:p>
            <a:r>
              <a:rPr lang="en-IN" sz="4800" dirty="0"/>
              <a:t>ITSM Predictive SLA Breach</a:t>
            </a:r>
            <a:br>
              <a:rPr lang="en-IN" sz="4800" dirty="0"/>
            </a:br>
            <a:endParaRPr lang="en-IN" sz="4800" dirty="0"/>
          </a:p>
        </p:txBody>
      </p:sp>
      <p:sp>
        <p:nvSpPr>
          <p:cNvPr id="3" name="Subtitle 2">
            <a:extLst>
              <a:ext uri="{FF2B5EF4-FFF2-40B4-BE49-F238E27FC236}">
                <a16:creationId xmlns:a16="http://schemas.microsoft.com/office/drawing/2014/main" id="{A8BD0D3A-8D15-CAE2-DB2D-E71DD880D4EB}"/>
              </a:ext>
            </a:extLst>
          </p:cNvPr>
          <p:cNvSpPr>
            <a:spLocks noGrp="1"/>
          </p:cNvSpPr>
          <p:nvPr>
            <p:ph type="subTitle" idx="1"/>
          </p:nvPr>
        </p:nvSpPr>
        <p:spPr>
          <a:xfrm>
            <a:off x="7730487" y="4358566"/>
            <a:ext cx="3579790" cy="875824"/>
          </a:xfrm>
        </p:spPr>
        <p:txBody>
          <a:bodyPr>
            <a:normAutofit/>
          </a:bodyPr>
          <a:lstStyle/>
          <a:p>
            <a:endParaRPr lang="en-IN"/>
          </a:p>
        </p:txBody>
      </p:sp>
      <p:cxnSp>
        <p:nvCxnSpPr>
          <p:cNvPr id="13" name="Straight Connector 12">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24436" y="5780876"/>
            <a:ext cx="438912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363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AAB1-1529-8DB4-EA8A-7DA6AA5804AA}"/>
              </a:ext>
            </a:extLst>
          </p:cNvPr>
          <p:cNvSpPr>
            <a:spLocks noGrp="1"/>
          </p:cNvSpPr>
          <p:nvPr>
            <p:ph type="title"/>
          </p:nvPr>
        </p:nvSpPr>
        <p:spPr/>
        <p:txBody>
          <a:bodyPr/>
          <a:lstStyle/>
          <a:p>
            <a:r>
              <a:rPr lang="en-IN" dirty="0"/>
              <a:t>Problem Statement</a:t>
            </a:r>
          </a:p>
        </p:txBody>
      </p:sp>
      <p:sp>
        <p:nvSpPr>
          <p:cNvPr id="4" name="TextBox 3">
            <a:extLst>
              <a:ext uri="{FF2B5EF4-FFF2-40B4-BE49-F238E27FC236}">
                <a16:creationId xmlns:a16="http://schemas.microsoft.com/office/drawing/2014/main" id="{F0A5ACB0-06DB-DC58-3CA5-4BD64801AFBB}"/>
              </a:ext>
            </a:extLst>
          </p:cNvPr>
          <p:cNvSpPr txBox="1"/>
          <p:nvPr/>
        </p:nvSpPr>
        <p:spPr>
          <a:xfrm>
            <a:off x="781050" y="2801541"/>
            <a:ext cx="10814050" cy="2031325"/>
          </a:xfrm>
          <a:prstGeom prst="rect">
            <a:avLst/>
          </a:prstGeom>
          <a:noFill/>
        </p:spPr>
        <p:txBody>
          <a:bodyPr wrap="square">
            <a:spAutoFit/>
          </a:bodyPr>
          <a:lstStyle/>
          <a:p>
            <a:pPr>
              <a:buNone/>
            </a:pPr>
            <a:r>
              <a:rPr lang="en-US" dirty="0"/>
              <a:t>IT service teams often fail to meet Service Level Agreements (SLAs) due to incorrect ticket prioritization and inefficient resource allocation. These SLA breaches result in customer dissatisfaction, contractual penalties, and increased operational costs. Currently, teams lack a reliable, data-driven method to identify tickets at high risk of SLA breach early in the lifecycle, limiting their ability to intervene proactively.</a:t>
            </a:r>
          </a:p>
          <a:p>
            <a:pPr>
              <a:buNone/>
            </a:pPr>
            <a:r>
              <a:rPr lang="en-US" dirty="0"/>
              <a:t>Our pipeline addresses this challenge by transforming raw ITSM ticket data into actionable SLA breach predictions. This enables teams to prioritize tickets more effectively, allocate resources efficiently, and reduce the frequency and impact of SLA violations.</a:t>
            </a:r>
          </a:p>
        </p:txBody>
      </p:sp>
    </p:spTree>
    <p:extLst>
      <p:ext uri="{BB962C8B-B14F-4D97-AF65-F5344CB8AC3E}">
        <p14:creationId xmlns:p14="http://schemas.microsoft.com/office/powerpoint/2010/main" val="354524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21B15-D8F7-3F96-E358-10557B3F76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46A00-9282-3A7B-AFBE-AD4C8AA54F1C}"/>
              </a:ext>
            </a:extLst>
          </p:cNvPr>
          <p:cNvSpPr>
            <a:spLocks noGrp="1"/>
          </p:cNvSpPr>
          <p:nvPr>
            <p:ph type="title"/>
          </p:nvPr>
        </p:nvSpPr>
        <p:spPr/>
        <p:txBody>
          <a:bodyPr>
            <a:normAutofit fontScale="90000"/>
          </a:bodyPr>
          <a:lstStyle/>
          <a:p>
            <a:r>
              <a:rPr lang="en-IN" dirty="0"/>
              <a:t>Predicting Ticket SLA Breach &amp; Recommendations</a:t>
            </a:r>
          </a:p>
        </p:txBody>
      </p:sp>
      <p:sp>
        <p:nvSpPr>
          <p:cNvPr id="4" name="TextBox 3">
            <a:extLst>
              <a:ext uri="{FF2B5EF4-FFF2-40B4-BE49-F238E27FC236}">
                <a16:creationId xmlns:a16="http://schemas.microsoft.com/office/drawing/2014/main" id="{E81FAC04-FC6A-81CB-9C95-623227469710}"/>
              </a:ext>
            </a:extLst>
          </p:cNvPr>
          <p:cNvSpPr txBox="1"/>
          <p:nvPr/>
        </p:nvSpPr>
        <p:spPr>
          <a:xfrm>
            <a:off x="781050" y="2801541"/>
            <a:ext cx="10814050" cy="1200329"/>
          </a:xfrm>
          <a:prstGeom prst="rect">
            <a:avLst/>
          </a:prstGeom>
          <a:noFill/>
        </p:spPr>
        <p:txBody>
          <a:bodyPr wrap="square">
            <a:spAutoFit/>
          </a:bodyPr>
          <a:lstStyle/>
          <a:p>
            <a:pPr>
              <a:buNone/>
            </a:pPr>
            <a:r>
              <a:rPr lang="en-US" b="1" dirty="0"/>
              <a:t>Machine learning based classification pipeline</a:t>
            </a:r>
            <a:r>
              <a:rPr lang="en-US" dirty="0"/>
              <a:t> that analyzes historical ITSM ticket data to </a:t>
            </a:r>
            <a:r>
              <a:rPr lang="en-US" b="1" dirty="0"/>
              <a:t>predict whether a new ticket is likely to breach its SLA</a:t>
            </a:r>
            <a:r>
              <a:rPr lang="en-US" dirty="0"/>
              <a:t>. By learning from patterns in ticket metadata such as timestamps, categories, and resolution history the system identifies high-risk tickets early, empowering IT operations to </a:t>
            </a:r>
            <a:r>
              <a:rPr lang="en-US" b="1" dirty="0"/>
              <a:t>take timely, data-driven actions</a:t>
            </a:r>
            <a:r>
              <a:rPr lang="en-US" dirty="0"/>
              <a:t> to prevent service disruptions and SLA violations.</a:t>
            </a:r>
          </a:p>
        </p:txBody>
      </p:sp>
    </p:spTree>
    <p:extLst>
      <p:ext uri="{BB962C8B-B14F-4D97-AF65-F5344CB8AC3E}">
        <p14:creationId xmlns:p14="http://schemas.microsoft.com/office/powerpoint/2010/main" val="343072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FD1D2CD-954D-4C4D-B505-05EAD159B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6" name="AutoShape 5" descr="Selected image presented in a lightbox.">
            <a:extLst>
              <a:ext uri="{FF2B5EF4-FFF2-40B4-BE49-F238E27FC236}">
                <a16:creationId xmlns:a16="http://schemas.microsoft.com/office/drawing/2014/main" id="{74C3EF21-C65D-595B-0E54-79A3100785E0}"/>
              </a:ext>
            </a:extLst>
          </p:cNvPr>
          <p:cNvSpPr>
            <a:spLocks noGrp="1" noChangeAspect="1" noChangeArrowheads="1"/>
          </p:cNvSpPr>
          <p:nvPr>
            <p:ph type="ctrTitle"/>
          </p:nvPr>
        </p:nvSpPr>
        <p:spPr bwMode="auto">
          <a:xfrm>
            <a:off x="514117" y="952500"/>
            <a:ext cx="4124557" cy="3524250"/>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a:bodyPr>
          <a:lstStyle/>
          <a:p>
            <a:r>
              <a:rPr lang="en-US" sz="6000" dirty="0"/>
              <a:t>What impact will this have?</a:t>
            </a:r>
            <a:endParaRPr lang="en-IN" sz="5800" dirty="0"/>
          </a:p>
        </p:txBody>
      </p:sp>
      <p:cxnSp>
        <p:nvCxnSpPr>
          <p:cNvPr id="15" name="Straight Connector 14">
            <a:extLst>
              <a:ext uri="{FF2B5EF4-FFF2-40B4-BE49-F238E27FC236}">
                <a16:creationId xmlns:a16="http://schemas.microsoft.com/office/drawing/2014/main" id="{A2D508B3-A66C-833E-D929-8DC211635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088" y="4882722"/>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descr="A diagram of a company's process&#10;&#10;AI-generated content may be incorrect.">
            <a:extLst>
              <a:ext uri="{FF2B5EF4-FFF2-40B4-BE49-F238E27FC236}">
                <a16:creationId xmlns:a16="http://schemas.microsoft.com/office/drawing/2014/main" id="{5B1335A2-8DD2-0C05-EEA9-C37041036328}"/>
              </a:ext>
            </a:extLst>
          </p:cNvPr>
          <p:cNvPicPr>
            <a:picLocks noChangeAspect="1"/>
          </p:cNvPicPr>
          <p:nvPr/>
        </p:nvPicPr>
        <p:blipFill>
          <a:blip r:embed="rId2">
            <a:extLst>
              <a:ext uri="{28A0092B-C50C-407E-A947-70E740481C1C}">
                <a14:useLocalDpi xmlns:a14="http://schemas.microsoft.com/office/drawing/2010/main" val="0"/>
              </a:ext>
            </a:extLst>
          </a:blip>
          <a:srcRect r="-1" b="1039"/>
          <a:stretch>
            <a:fillRect/>
          </a:stretch>
        </p:blipFill>
        <p:spPr>
          <a:xfrm>
            <a:off x="5261957" y="10"/>
            <a:ext cx="6930043" cy="6857990"/>
          </a:xfrm>
          <a:prstGeom prst="rect">
            <a:avLst/>
          </a:prstGeom>
        </p:spPr>
      </p:pic>
    </p:spTree>
    <p:extLst>
      <p:ext uri="{BB962C8B-B14F-4D97-AF65-F5344CB8AC3E}">
        <p14:creationId xmlns:p14="http://schemas.microsoft.com/office/powerpoint/2010/main" val="244172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0A2E44-7D54-55FF-7563-527BD0936BDF}"/>
              </a:ext>
            </a:extLst>
          </p:cNvPr>
          <p:cNvSpPr>
            <a:spLocks noGrp="1"/>
          </p:cNvSpPr>
          <p:nvPr>
            <p:ph type="title"/>
          </p:nvPr>
        </p:nvSpPr>
        <p:spPr>
          <a:xfrm>
            <a:off x="100329" y="13019"/>
            <a:ext cx="9045303" cy="102595"/>
          </a:xfrm>
        </p:spPr>
        <p:txBody>
          <a:bodyPr>
            <a:normAutofit fontScale="90000"/>
          </a:bodyPr>
          <a:lstStyle/>
          <a:p>
            <a:r>
              <a:rPr lang="en-IN" dirty="0"/>
              <a:t>Data Processing layer</a:t>
            </a:r>
          </a:p>
        </p:txBody>
      </p:sp>
      <p:graphicFrame>
        <p:nvGraphicFramePr>
          <p:cNvPr id="42" name="Table 41">
            <a:extLst>
              <a:ext uri="{FF2B5EF4-FFF2-40B4-BE49-F238E27FC236}">
                <a16:creationId xmlns:a16="http://schemas.microsoft.com/office/drawing/2014/main" id="{81F779AD-9CD2-74DA-47A9-D689069BD1C7}"/>
              </a:ext>
            </a:extLst>
          </p:cNvPr>
          <p:cNvGraphicFramePr>
            <a:graphicFrameLocks noGrp="1"/>
          </p:cNvGraphicFramePr>
          <p:nvPr>
            <p:extLst>
              <p:ext uri="{D42A27DB-BD31-4B8C-83A1-F6EECF244321}">
                <p14:modId xmlns:p14="http://schemas.microsoft.com/office/powerpoint/2010/main" val="2613046580"/>
              </p:ext>
            </p:extLst>
          </p:nvPr>
        </p:nvGraphicFramePr>
        <p:xfrm>
          <a:off x="100329" y="1578087"/>
          <a:ext cx="4584700" cy="3003778"/>
        </p:xfrm>
        <a:graphic>
          <a:graphicData uri="http://schemas.openxmlformats.org/drawingml/2006/table">
            <a:tbl>
              <a:tblPr firstRow="1" bandRow="1">
                <a:tableStyleId>{5C22544A-7EE6-4342-B048-85BDC9FD1C3A}</a:tableStyleId>
              </a:tblPr>
              <a:tblGrid>
                <a:gridCol w="2292350">
                  <a:extLst>
                    <a:ext uri="{9D8B030D-6E8A-4147-A177-3AD203B41FA5}">
                      <a16:colId xmlns:a16="http://schemas.microsoft.com/office/drawing/2014/main" val="1632661237"/>
                    </a:ext>
                  </a:extLst>
                </a:gridCol>
                <a:gridCol w="2292350">
                  <a:extLst>
                    <a:ext uri="{9D8B030D-6E8A-4147-A177-3AD203B41FA5}">
                      <a16:colId xmlns:a16="http://schemas.microsoft.com/office/drawing/2014/main" val="2004401735"/>
                    </a:ext>
                  </a:extLst>
                </a:gridCol>
              </a:tblGrid>
              <a:tr h="146573">
                <a:tc>
                  <a:txBody>
                    <a:bodyPr/>
                    <a:lstStyle/>
                    <a:p>
                      <a:pPr>
                        <a:buNone/>
                      </a:pPr>
                      <a:r>
                        <a:rPr lang="en-IN" sz="800" dirty="0">
                          <a:effectLst/>
                        </a:rPr>
                        <a:t>Field</a:t>
                      </a:r>
                    </a:p>
                  </a:txBody>
                  <a:tcPr anchor="ctr"/>
                </a:tc>
                <a:tc>
                  <a:txBody>
                    <a:bodyPr/>
                    <a:lstStyle/>
                    <a:p>
                      <a:pPr>
                        <a:buNone/>
                      </a:pPr>
                      <a:r>
                        <a:rPr lang="en-IN" sz="800">
                          <a:effectLst/>
                        </a:rPr>
                        <a:t>Description</a:t>
                      </a:r>
                    </a:p>
                  </a:txBody>
                  <a:tcPr anchor="ctr"/>
                </a:tc>
                <a:extLst>
                  <a:ext uri="{0D108BD9-81ED-4DB2-BD59-A6C34878D82A}">
                    <a16:rowId xmlns:a16="http://schemas.microsoft.com/office/drawing/2014/main" val="1084278411"/>
                  </a:ext>
                </a:extLst>
              </a:tr>
              <a:tr h="133873">
                <a:tc>
                  <a:txBody>
                    <a:bodyPr/>
                    <a:lstStyle/>
                    <a:p>
                      <a:pPr>
                        <a:buNone/>
                      </a:pPr>
                      <a:r>
                        <a:rPr lang="en-IN" sz="800" dirty="0">
                          <a:effectLst/>
                        </a:rPr>
                        <a:t>Ticket ID</a:t>
                      </a:r>
                    </a:p>
                  </a:txBody>
                  <a:tcPr anchor="ctr"/>
                </a:tc>
                <a:tc>
                  <a:txBody>
                    <a:bodyPr/>
                    <a:lstStyle/>
                    <a:p>
                      <a:pPr>
                        <a:buNone/>
                      </a:pPr>
                      <a:r>
                        <a:rPr lang="en-IN" sz="800">
                          <a:effectLst/>
                        </a:rPr>
                        <a:t>Unique ticket ID</a:t>
                      </a:r>
                    </a:p>
                  </a:txBody>
                  <a:tcPr anchor="ctr"/>
                </a:tc>
                <a:extLst>
                  <a:ext uri="{0D108BD9-81ED-4DB2-BD59-A6C34878D82A}">
                    <a16:rowId xmlns:a16="http://schemas.microsoft.com/office/drawing/2014/main" val="2285493422"/>
                  </a:ext>
                </a:extLst>
              </a:tr>
              <a:tr h="234278">
                <a:tc>
                  <a:txBody>
                    <a:bodyPr/>
                    <a:lstStyle/>
                    <a:p>
                      <a:pPr>
                        <a:buNone/>
                      </a:pPr>
                      <a:r>
                        <a:rPr lang="en-IN" sz="800">
                          <a:effectLst/>
                        </a:rPr>
                        <a:t>Created At / Created Date</a:t>
                      </a:r>
                    </a:p>
                  </a:txBody>
                  <a:tcPr anchor="ctr"/>
                </a:tc>
                <a:tc>
                  <a:txBody>
                    <a:bodyPr/>
                    <a:lstStyle/>
                    <a:p>
                      <a:pPr>
                        <a:buNone/>
                      </a:pPr>
                      <a:r>
                        <a:rPr lang="en-IN" sz="800" dirty="0">
                          <a:effectLst/>
                        </a:rPr>
                        <a:t>Ticket creation time</a:t>
                      </a:r>
                    </a:p>
                  </a:txBody>
                  <a:tcPr anchor="ctr"/>
                </a:tc>
                <a:extLst>
                  <a:ext uri="{0D108BD9-81ED-4DB2-BD59-A6C34878D82A}">
                    <a16:rowId xmlns:a16="http://schemas.microsoft.com/office/drawing/2014/main" val="3482767738"/>
                  </a:ext>
                </a:extLst>
              </a:tr>
              <a:tr h="234278">
                <a:tc>
                  <a:txBody>
                    <a:bodyPr/>
                    <a:lstStyle/>
                    <a:p>
                      <a:pPr>
                        <a:buNone/>
                      </a:pPr>
                      <a:r>
                        <a:rPr lang="en-IN" sz="800" dirty="0">
                          <a:effectLst/>
                        </a:rPr>
                        <a:t>Responded At / Resolved At</a:t>
                      </a:r>
                    </a:p>
                  </a:txBody>
                  <a:tcPr anchor="ctr"/>
                </a:tc>
                <a:tc>
                  <a:txBody>
                    <a:bodyPr/>
                    <a:lstStyle/>
                    <a:p>
                      <a:pPr>
                        <a:buNone/>
                      </a:pPr>
                      <a:r>
                        <a:rPr lang="en-IN" sz="800">
                          <a:effectLst/>
                        </a:rPr>
                        <a:t>Technician timestamps</a:t>
                      </a:r>
                    </a:p>
                  </a:txBody>
                  <a:tcPr anchor="ctr"/>
                </a:tc>
                <a:extLst>
                  <a:ext uri="{0D108BD9-81ED-4DB2-BD59-A6C34878D82A}">
                    <a16:rowId xmlns:a16="http://schemas.microsoft.com/office/drawing/2014/main" val="3507909237"/>
                  </a:ext>
                </a:extLst>
              </a:tr>
              <a:tr h="234278">
                <a:tc>
                  <a:txBody>
                    <a:bodyPr/>
                    <a:lstStyle/>
                    <a:p>
                      <a:pPr>
                        <a:buNone/>
                      </a:pPr>
                      <a:r>
                        <a:rPr lang="en-IN" sz="800">
                          <a:effectLst/>
                        </a:rPr>
                        <a:t>Status</a:t>
                      </a:r>
                    </a:p>
                  </a:txBody>
                  <a:tcPr anchor="ctr"/>
                </a:tc>
                <a:tc>
                  <a:txBody>
                    <a:bodyPr/>
                    <a:lstStyle/>
                    <a:p>
                      <a:pPr>
                        <a:buNone/>
                      </a:pPr>
                      <a:r>
                        <a:rPr lang="en-IN" sz="800">
                          <a:effectLst/>
                        </a:rPr>
                        <a:t>Open, Closed, etc.</a:t>
                      </a:r>
                    </a:p>
                  </a:txBody>
                  <a:tcPr anchor="ctr"/>
                </a:tc>
                <a:extLst>
                  <a:ext uri="{0D108BD9-81ED-4DB2-BD59-A6C34878D82A}">
                    <a16:rowId xmlns:a16="http://schemas.microsoft.com/office/drawing/2014/main" val="3899620623"/>
                  </a:ext>
                </a:extLst>
              </a:tr>
              <a:tr h="234278">
                <a:tc>
                  <a:txBody>
                    <a:bodyPr/>
                    <a:lstStyle/>
                    <a:p>
                      <a:pPr>
                        <a:buNone/>
                      </a:pPr>
                      <a:r>
                        <a:rPr lang="en-IN" sz="800">
                          <a:effectLst/>
                        </a:rPr>
                        <a:t>Priority</a:t>
                      </a:r>
                    </a:p>
                  </a:txBody>
                  <a:tcPr anchor="ctr"/>
                </a:tc>
                <a:tc>
                  <a:txBody>
                    <a:bodyPr/>
                    <a:lstStyle/>
                    <a:p>
                      <a:pPr>
                        <a:buNone/>
                      </a:pPr>
                      <a:r>
                        <a:rPr lang="en-IN" sz="800">
                          <a:effectLst/>
                        </a:rPr>
                        <a:t>High, Medium, Low</a:t>
                      </a:r>
                    </a:p>
                  </a:txBody>
                  <a:tcPr anchor="ctr"/>
                </a:tc>
                <a:extLst>
                  <a:ext uri="{0D108BD9-81ED-4DB2-BD59-A6C34878D82A}">
                    <a16:rowId xmlns:a16="http://schemas.microsoft.com/office/drawing/2014/main" val="3184384125"/>
                  </a:ext>
                </a:extLst>
              </a:tr>
              <a:tr h="234278">
                <a:tc>
                  <a:txBody>
                    <a:bodyPr/>
                    <a:lstStyle/>
                    <a:p>
                      <a:pPr>
                        <a:buNone/>
                      </a:pPr>
                      <a:r>
                        <a:rPr lang="en-IN" sz="800">
                          <a:effectLst/>
                        </a:rPr>
                        <a:t>SLA Breach</a:t>
                      </a:r>
                    </a:p>
                  </a:txBody>
                  <a:tcPr anchor="ctr"/>
                </a:tc>
                <a:tc>
                  <a:txBody>
                    <a:bodyPr/>
                    <a:lstStyle/>
                    <a:p>
                      <a:pPr>
                        <a:buNone/>
                      </a:pPr>
                      <a:r>
                        <a:rPr lang="en-IN" sz="800">
                          <a:effectLst/>
                        </a:rPr>
                        <a:t>Y/N (Target label)</a:t>
                      </a:r>
                    </a:p>
                  </a:txBody>
                  <a:tcPr anchor="ctr"/>
                </a:tc>
                <a:extLst>
                  <a:ext uri="{0D108BD9-81ED-4DB2-BD59-A6C34878D82A}">
                    <a16:rowId xmlns:a16="http://schemas.microsoft.com/office/drawing/2014/main" val="3656343996"/>
                  </a:ext>
                </a:extLst>
              </a:tr>
              <a:tr h="234278">
                <a:tc>
                  <a:txBody>
                    <a:bodyPr/>
                    <a:lstStyle/>
                    <a:p>
                      <a:pPr>
                        <a:buNone/>
                      </a:pPr>
                      <a:r>
                        <a:rPr lang="en-IN" sz="800" dirty="0">
                          <a:effectLst/>
                        </a:rPr>
                        <a:t>Reopened Count</a:t>
                      </a:r>
                    </a:p>
                  </a:txBody>
                  <a:tcPr anchor="ctr"/>
                </a:tc>
                <a:tc>
                  <a:txBody>
                    <a:bodyPr/>
                    <a:lstStyle/>
                    <a:p>
                      <a:pPr>
                        <a:buNone/>
                      </a:pPr>
                      <a:r>
                        <a:rPr lang="en-IN" sz="800">
                          <a:effectLst/>
                        </a:rPr>
                        <a:t>Number of reopenings</a:t>
                      </a:r>
                    </a:p>
                  </a:txBody>
                  <a:tcPr anchor="ctr"/>
                </a:tc>
                <a:extLst>
                  <a:ext uri="{0D108BD9-81ED-4DB2-BD59-A6C34878D82A}">
                    <a16:rowId xmlns:a16="http://schemas.microsoft.com/office/drawing/2014/main" val="4211791511"/>
                  </a:ext>
                </a:extLst>
              </a:tr>
              <a:tr h="234278">
                <a:tc>
                  <a:txBody>
                    <a:bodyPr/>
                    <a:lstStyle/>
                    <a:p>
                      <a:pPr>
                        <a:buNone/>
                      </a:pPr>
                      <a:r>
                        <a:rPr lang="en-IN" sz="800">
                          <a:effectLst/>
                        </a:rPr>
                        <a:t>Response Time (minutes)</a:t>
                      </a:r>
                    </a:p>
                  </a:txBody>
                  <a:tcPr anchor="ctr"/>
                </a:tc>
                <a:tc>
                  <a:txBody>
                    <a:bodyPr/>
                    <a:lstStyle/>
                    <a:p>
                      <a:pPr>
                        <a:buNone/>
                      </a:pPr>
                      <a:r>
                        <a:rPr lang="en-IN" sz="800">
                          <a:effectLst/>
                        </a:rPr>
                        <a:t>Time to first response</a:t>
                      </a:r>
                    </a:p>
                  </a:txBody>
                  <a:tcPr anchor="ctr"/>
                </a:tc>
                <a:extLst>
                  <a:ext uri="{0D108BD9-81ED-4DB2-BD59-A6C34878D82A}">
                    <a16:rowId xmlns:a16="http://schemas.microsoft.com/office/drawing/2014/main" val="1816410809"/>
                  </a:ext>
                </a:extLst>
              </a:tr>
              <a:tr h="234278">
                <a:tc>
                  <a:txBody>
                    <a:bodyPr/>
                    <a:lstStyle/>
                    <a:p>
                      <a:pPr>
                        <a:buNone/>
                      </a:pPr>
                      <a:r>
                        <a:rPr lang="en-IN" sz="800">
                          <a:effectLst/>
                        </a:rPr>
                        <a:t>Resolution Time (hours)</a:t>
                      </a:r>
                    </a:p>
                  </a:txBody>
                  <a:tcPr anchor="ctr"/>
                </a:tc>
                <a:tc>
                  <a:txBody>
                    <a:bodyPr/>
                    <a:lstStyle/>
                    <a:p>
                      <a:pPr>
                        <a:buNone/>
                      </a:pPr>
                      <a:r>
                        <a:rPr lang="en-IN" sz="800">
                          <a:effectLst/>
                        </a:rPr>
                        <a:t>Time to resolution</a:t>
                      </a:r>
                    </a:p>
                  </a:txBody>
                  <a:tcPr anchor="ctr"/>
                </a:tc>
                <a:extLst>
                  <a:ext uri="{0D108BD9-81ED-4DB2-BD59-A6C34878D82A}">
                    <a16:rowId xmlns:a16="http://schemas.microsoft.com/office/drawing/2014/main" val="1705521592"/>
                  </a:ext>
                </a:extLst>
              </a:tr>
              <a:tr h="234278">
                <a:tc>
                  <a:txBody>
                    <a:bodyPr/>
                    <a:lstStyle/>
                    <a:p>
                      <a:pPr>
                        <a:buNone/>
                      </a:pPr>
                      <a:r>
                        <a:rPr lang="en-IN" sz="800">
                          <a:effectLst/>
                        </a:rPr>
                        <a:t>Ticket Source</a:t>
                      </a:r>
                    </a:p>
                  </a:txBody>
                  <a:tcPr anchor="ctr"/>
                </a:tc>
                <a:tc>
                  <a:txBody>
                    <a:bodyPr/>
                    <a:lstStyle/>
                    <a:p>
                      <a:pPr>
                        <a:buNone/>
                      </a:pPr>
                      <a:r>
                        <a:rPr lang="en-IN" sz="800">
                          <a:effectLst/>
                        </a:rPr>
                        <a:t>Email, portal, etc.</a:t>
                      </a:r>
                    </a:p>
                  </a:txBody>
                  <a:tcPr anchor="ctr"/>
                </a:tc>
                <a:extLst>
                  <a:ext uri="{0D108BD9-81ED-4DB2-BD59-A6C34878D82A}">
                    <a16:rowId xmlns:a16="http://schemas.microsoft.com/office/drawing/2014/main" val="324904577"/>
                  </a:ext>
                </a:extLst>
              </a:tr>
              <a:tr h="234278">
                <a:tc>
                  <a:txBody>
                    <a:bodyPr/>
                    <a:lstStyle/>
                    <a:p>
                      <a:pPr>
                        <a:buNone/>
                      </a:pPr>
                      <a:r>
                        <a:rPr lang="en-IN" sz="800" dirty="0">
                          <a:effectLst/>
                        </a:rPr>
                        <a:t>Ticket Type</a:t>
                      </a:r>
                    </a:p>
                  </a:txBody>
                  <a:tcPr anchor="ctr"/>
                </a:tc>
                <a:tc>
                  <a:txBody>
                    <a:bodyPr/>
                    <a:lstStyle/>
                    <a:p>
                      <a:pPr>
                        <a:buNone/>
                      </a:pPr>
                      <a:r>
                        <a:rPr lang="en-IN" sz="800">
                          <a:effectLst/>
                        </a:rPr>
                        <a:t>Incident, Request, etc.</a:t>
                      </a:r>
                    </a:p>
                  </a:txBody>
                  <a:tcPr anchor="ctr"/>
                </a:tc>
                <a:extLst>
                  <a:ext uri="{0D108BD9-81ED-4DB2-BD59-A6C34878D82A}">
                    <a16:rowId xmlns:a16="http://schemas.microsoft.com/office/drawing/2014/main" val="3508461121"/>
                  </a:ext>
                </a:extLst>
              </a:tr>
              <a:tr h="234278">
                <a:tc>
                  <a:txBody>
                    <a:bodyPr/>
                    <a:lstStyle/>
                    <a:p>
                      <a:pPr>
                        <a:buNone/>
                      </a:pPr>
                      <a:r>
                        <a:rPr lang="en-IN" sz="800">
                          <a:effectLst/>
                        </a:rPr>
                        <a:t>Impact Level</a:t>
                      </a:r>
                    </a:p>
                  </a:txBody>
                  <a:tcPr anchor="ctr"/>
                </a:tc>
                <a:tc>
                  <a:txBody>
                    <a:bodyPr/>
                    <a:lstStyle/>
                    <a:p>
                      <a:pPr>
                        <a:buNone/>
                      </a:pPr>
                      <a:r>
                        <a:rPr lang="en-IN" sz="800" dirty="0">
                          <a:effectLst/>
                        </a:rPr>
                        <a:t>Severity of impact</a:t>
                      </a:r>
                    </a:p>
                  </a:txBody>
                  <a:tcPr anchor="ctr"/>
                </a:tc>
                <a:extLst>
                  <a:ext uri="{0D108BD9-81ED-4DB2-BD59-A6C34878D82A}">
                    <a16:rowId xmlns:a16="http://schemas.microsoft.com/office/drawing/2014/main" val="1970531890"/>
                  </a:ext>
                </a:extLst>
              </a:tr>
            </a:tbl>
          </a:graphicData>
        </a:graphic>
      </p:graphicFrame>
      <p:graphicFrame>
        <p:nvGraphicFramePr>
          <p:cNvPr id="43" name="Table 42">
            <a:extLst>
              <a:ext uri="{FF2B5EF4-FFF2-40B4-BE49-F238E27FC236}">
                <a16:creationId xmlns:a16="http://schemas.microsoft.com/office/drawing/2014/main" id="{6814BED6-1D67-D86F-DEBC-FC4512B07A86}"/>
              </a:ext>
            </a:extLst>
          </p:cNvPr>
          <p:cNvGraphicFramePr>
            <a:graphicFrameLocks noGrp="1"/>
          </p:cNvGraphicFramePr>
          <p:nvPr>
            <p:extLst>
              <p:ext uri="{D42A27DB-BD31-4B8C-83A1-F6EECF244321}">
                <p14:modId xmlns:p14="http://schemas.microsoft.com/office/powerpoint/2010/main" val="1994796276"/>
              </p:ext>
            </p:extLst>
          </p:nvPr>
        </p:nvGraphicFramePr>
        <p:xfrm>
          <a:off x="100329" y="5073650"/>
          <a:ext cx="4343400" cy="1666241"/>
        </p:xfrm>
        <a:graphic>
          <a:graphicData uri="http://schemas.openxmlformats.org/drawingml/2006/table">
            <a:tbl>
              <a:tblPr firstRow="1" bandRow="1">
                <a:tableStyleId>{5C22544A-7EE6-4342-B048-85BDC9FD1C3A}</a:tableStyleId>
              </a:tblPr>
              <a:tblGrid>
                <a:gridCol w="2171700">
                  <a:extLst>
                    <a:ext uri="{9D8B030D-6E8A-4147-A177-3AD203B41FA5}">
                      <a16:colId xmlns:a16="http://schemas.microsoft.com/office/drawing/2014/main" val="1277993741"/>
                    </a:ext>
                  </a:extLst>
                </a:gridCol>
                <a:gridCol w="2171700">
                  <a:extLst>
                    <a:ext uri="{9D8B030D-6E8A-4147-A177-3AD203B41FA5}">
                      <a16:colId xmlns:a16="http://schemas.microsoft.com/office/drawing/2014/main" val="3155936319"/>
                    </a:ext>
                  </a:extLst>
                </a:gridCol>
              </a:tblGrid>
              <a:tr h="266426">
                <a:tc>
                  <a:txBody>
                    <a:bodyPr/>
                    <a:lstStyle/>
                    <a:p>
                      <a:pPr>
                        <a:buNone/>
                      </a:pPr>
                      <a:r>
                        <a:rPr lang="en-IN" sz="800" dirty="0">
                          <a:effectLst/>
                        </a:rPr>
                        <a:t>Field</a:t>
                      </a:r>
                    </a:p>
                  </a:txBody>
                  <a:tcPr anchor="ctr"/>
                </a:tc>
                <a:tc>
                  <a:txBody>
                    <a:bodyPr/>
                    <a:lstStyle/>
                    <a:p>
                      <a:pPr>
                        <a:buNone/>
                      </a:pPr>
                      <a:r>
                        <a:rPr lang="en-IN" sz="800">
                          <a:effectLst/>
                        </a:rPr>
                        <a:t>Description</a:t>
                      </a:r>
                    </a:p>
                  </a:txBody>
                  <a:tcPr anchor="ctr"/>
                </a:tc>
                <a:extLst>
                  <a:ext uri="{0D108BD9-81ED-4DB2-BD59-A6C34878D82A}">
                    <a16:rowId xmlns:a16="http://schemas.microsoft.com/office/drawing/2014/main" val="828589250"/>
                  </a:ext>
                </a:extLst>
              </a:tr>
              <a:tr h="518450">
                <a:tc>
                  <a:txBody>
                    <a:bodyPr/>
                    <a:lstStyle/>
                    <a:p>
                      <a:pPr>
                        <a:buNone/>
                      </a:pPr>
                      <a:r>
                        <a:rPr lang="en-IN" sz="800">
                          <a:effectLst/>
                        </a:rPr>
                        <a:t>Assigned Technician ID</a:t>
                      </a:r>
                    </a:p>
                  </a:txBody>
                  <a:tcPr anchor="ctr"/>
                </a:tc>
                <a:tc>
                  <a:txBody>
                    <a:bodyPr/>
                    <a:lstStyle/>
                    <a:p>
                      <a:pPr>
                        <a:buNone/>
                      </a:pPr>
                      <a:r>
                        <a:rPr lang="en-IN" sz="800">
                          <a:effectLst/>
                        </a:rPr>
                        <a:t>ID of technician</a:t>
                      </a:r>
                    </a:p>
                  </a:txBody>
                  <a:tcPr anchor="ctr"/>
                </a:tc>
                <a:extLst>
                  <a:ext uri="{0D108BD9-81ED-4DB2-BD59-A6C34878D82A}">
                    <a16:rowId xmlns:a16="http://schemas.microsoft.com/office/drawing/2014/main" val="366587576"/>
                  </a:ext>
                </a:extLst>
              </a:tr>
              <a:tr h="362915">
                <a:tc>
                  <a:txBody>
                    <a:bodyPr/>
                    <a:lstStyle/>
                    <a:p>
                      <a:pPr>
                        <a:buNone/>
                      </a:pPr>
                      <a:r>
                        <a:rPr lang="en-IN" sz="800" dirty="0">
                          <a:effectLst/>
                        </a:rPr>
                        <a:t>Technician Skill Level</a:t>
                      </a:r>
                    </a:p>
                  </a:txBody>
                  <a:tcPr anchor="ctr"/>
                </a:tc>
                <a:tc>
                  <a:txBody>
                    <a:bodyPr/>
                    <a:lstStyle/>
                    <a:p>
                      <a:pPr>
                        <a:buNone/>
                      </a:pPr>
                      <a:r>
                        <a:rPr lang="en-IN" sz="800">
                          <a:effectLst/>
                        </a:rPr>
                        <a:t>Skill level rating</a:t>
                      </a:r>
                    </a:p>
                  </a:txBody>
                  <a:tcPr anchor="ctr"/>
                </a:tc>
                <a:extLst>
                  <a:ext uri="{0D108BD9-81ED-4DB2-BD59-A6C34878D82A}">
                    <a16:rowId xmlns:a16="http://schemas.microsoft.com/office/drawing/2014/main" val="4040291623"/>
                  </a:ext>
                </a:extLst>
              </a:tr>
              <a:tr h="518450">
                <a:tc>
                  <a:txBody>
                    <a:bodyPr/>
                    <a:lstStyle/>
                    <a:p>
                      <a:pPr>
                        <a:buNone/>
                      </a:pPr>
                      <a:r>
                        <a:rPr lang="en-US" sz="800" dirty="0">
                          <a:effectLst/>
                        </a:rPr>
                        <a:t>Team ID / Escalation Team ID</a:t>
                      </a:r>
                    </a:p>
                  </a:txBody>
                  <a:tcPr anchor="ctr"/>
                </a:tc>
                <a:tc>
                  <a:txBody>
                    <a:bodyPr/>
                    <a:lstStyle/>
                    <a:p>
                      <a:pPr>
                        <a:buNone/>
                      </a:pPr>
                      <a:r>
                        <a:rPr lang="en-IN" sz="800" dirty="0">
                          <a:effectLst/>
                        </a:rPr>
                        <a:t>Assigned teams</a:t>
                      </a:r>
                    </a:p>
                  </a:txBody>
                  <a:tcPr anchor="ctr"/>
                </a:tc>
                <a:extLst>
                  <a:ext uri="{0D108BD9-81ED-4DB2-BD59-A6C34878D82A}">
                    <a16:rowId xmlns:a16="http://schemas.microsoft.com/office/drawing/2014/main" val="2950393710"/>
                  </a:ext>
                </a:extLst>
              </a:tr>
            </a:tbl>
          </a:graphicData>
        </a:graphic>
      </p:graphicFrame>
      <p:sp>
        <p:nvSpPr>
          <p:cNvPr id="45" name="TextBox 44">
            <a:extLst>
              <a:ext uri="{FF2B5EF4-FFF2-40B4-BE49-F238E27FC236}">
                <a16:creationId xmlns:a16="http://schemas.microsoft.com/office/drawing/2014/main" id="{FC2D96F5-B647-4D6A-D3F8-B6371B6E0DF7}"/>
              </a:ext>
            </a:extLst>
          </p:cNvPr>
          <p:cNvSpPr txBox="1"/>
          <p:nvPr/>
        </p:nvSpPr>
        <p:spPr>
          <a:xfrm>
            <a:off x="100329" y="4704318"/>
            <a:ext cx="6137274" cy="369332"/>
          </a:xfrm>
          <a:prstGeom prst="rect">
            <a:avLst/>
          </a:prstGeom>
          <a:noFill/>
        </p:spPr>
        <p:txBody>
          <a:bodyPr wrap="square">
            <a:spAutoFit/>
          </a:bodyPr>
          <a:lstStyle/>
          <a:p>
            <a:pPr algn="l">
              <a:buNone/>
            </a:pPr>
            <a:r>
              <a:rPr lang="en-IN" b="1" i="0" dirty="0">
                <a:solidFill>
                  <a:srgbClr val="000000"/>
                </a:solidFill>
                <a:effectLst/>
                <a:latin typeface="Inter"/>
              </a:rPr>
              <a:t>Technician Logs</a:t>
            </a:r>
          </a:p>
        </p:txBody>
      </p:sp>
      <p:sp>
        <p:nvSpPr>
          <p:cNvPr id="47" name="TextBox 46">
            <a:extLst>
              <a:ext uri="{FF2B5EF4-FFF2-40B4-BE49-F238E27FC236}">
                <a16:creationId xmlns:a16="http://schemas.microsoft.com/office/drawing/2014/main" id="{EA179DBC-91AE-FB6E-28BD-99430F81FB0E}"/>
              </a:ext>
            </a:extLst>
          </p:cNvPr>
          <p:cNvSpPr txBox="1"/>
          <p:nvPr/>
        </p:nvSpPr>
        <p:spPr>
          <a:xfrm>
            <a:off x="0" y="1147529"/>
            <a:ext cx="1911350" cy="369332"/>
          </a:xfrm>
          <a:prstGeom prst="rect">
            <a:avLst/>
          </a:prstGeom>
          <a:noFill/>
        </p:spPr>
        <p:txBody>
          <a:bodyPr wrap="square">
            <a:spAutoFit/>
          </a:bodyPr>
          <a:lstStyle/>
          <a:p>
            <a:pPr algn="l">
              <a:buNone/>
            </a:pPr>
            <a:r>
              <a:rPr lang="en-IN" b="1" i="0" dirty="0">
                <a:solidFill>
                  <a:srgbClr val="000000"/>
                </a:solidFill>
                <a:effectLst/>
                <a:latin typeface="Inter"/>
              </a:rPr>
              <a:t>Ticket Metadata</a:t>
            </a:r>
          </a:p>
        </p:txBody>
      </p:sp>
      <p:graphicFrame>
        <p:nvGraphicFramePr>
          <p:cNvPr id="48" name="Table 47">
            <a:extLst>
              <a:ext uri="{FF2B5EF4-FFF2-40B4-BE49-F238E27FC236}">
                <a16:creationId xmlns:a16="http://schemas.microsoft.com/office/drawing/2014/main" id="{D563D129-E04C-3C0A-77AC-44C2A993AE86}"/>
              </a:ext>
            </a:extLst>
          </p:cNvPr>
          <p:cNvGraphicFramePr>
            <a:graphicFrameLocks noGrp="1"/>
          </p:cNvGraphicFramePr>
          <p:nvPr>
            <p:extLst>
              <p:ext uri="{D42A27DB-BD31-4B8C-83A1-F6EECF244321}">
                <p14:modId xmlns:p14="http://schemas.microsoft.com/office/powerpoint/2010/main" val="2473708797"/>
              </p:ext>
            </p:extLst>
          </p:nvPr>
        </p:nvGraphicFramePr>
        <p:xfrm>
          <a:off x="5060950" y="1629379"/>
          <a:ext cx="2235200" cy="2966720"/>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val="1978209331"/>
                    </a:ext>
                  </a:extLst>
                </a:gridCol>
                <a:gridCol w="1117600">
                  <a:extLst>
                    <a:ext uri="{9D8B030D-6E8A-4147-A177-3AD203B41FA5}">
                      <a16:colId xmlns:a16="http://schemas.microsoft.com/office/drawing/2014/main" val="4179776884"/>
                    </a:ext>
                  </a:extLst>
                </a:gridCol>
              </a:tblGrid>
              <a:tr h="370840">
                <a:tc>
                  <a:txBody>
                    <a:bodyPr/>
                    <a:lstStyle/>
                    <a:p>
                      <a:pPr>
                        <a:buNone/>
                      </a:pPr>
                      <a:r>
                        <a:rPr lang="en-IN" sz="800" dirty="0">
                          <a:effectLst/>
                        </a:rPr>
                        <a:t>Field</a:t>
                      </a:r>
                    </a:p>
                  </a:txBody>
                  <a:tcPr anchor="ctr"/>
                </a:tc>
                <a:tc>
                  <a:txBody>
                    <a:bodyPr/>
                    <a:lstStyle/>
                    <a:p>
                      <a:pPr>
                        <a:buNone/>
                      </a:pPr>
                      <a:r>
                        <a:rPr lang="en-IN" sz="800">
                          <a:effectLst/>
                        </a:rPr>
                        <a:t>Description</a:t>
                      </a:r>
                    </a:p>
                  </a:txBody>
                  <a:tcPr anchor="ctr"/>
                </a:tc>
                <a:extLst>
                  <a:ext uri="{0D108BD9-81ED-4DB2-BD59-A6C34878D82A}">
                    <a16:rowId xmlns:a16="http://schemas.microsoft.com/office/drawing/2014/main" val="3497009650"/>
                  </a:ext>
                </a:extLst>
              </a:tr>
              <a:tr h="370840">
                <a:tc>
                  <a:txBody>
                    <a:bodyPr/>
                    <a:lstStyle/>
                    <a:p>
                      <a:pPr>
                        <a:buNone/>
                      </a:pPr>
                      <a:r>
                        <a:rPr lang="en-IN" sz="800" dirty="0">
                          <a:effectLst/>
                        </a:rPr>
                        <a:t>Customer ID</a:t>
                      </a:r>
                    </a:p>
                  </a:txBody>
                  <a:tcPr anchor="ctr"/>
                </a:tc>
                <a:tc>
                  <a:txBody>
                    <a:bodyPr/>
                    <a:lstStyle/>
                    <a:p>
                      <a:pPr>
                        <a:buNone/>
                      </a:pPr>
                      <a:r>
                        <a:rPr lang="en-IN" sz="800">
                          <a:effectLst/>
                        </a:rPr>
                        <a:t>Unique customer ID</a:t>
                      </a:r>
                    </a:p>
                  </a:txBody>
                  <a:tcPr anchor="ctr"/>
                </a:tc>
                <a:extLst>
                  <a:ext uri="{0D108BD9-81ED-4DB2-BD59-A6C34878D82A}">
                    <a16:rowId xmlns:a16="http://schemas.microsoft.com/office/drawing/2014/main" val="2772044629"/>
                  </a:ext>
                </a:extLst>
              </a:tr>
              <a:tr h="370840">
                <a:tc>
                  <a:txBody>
                    <a:bodyPr/>
                    <a:lstStyle/>
                    <a:p>
                      <a:pPr>
                        <a:buNone/>
                      </a:pPr>
                      <a:r>
                        <a:rPr lang="en-IN" sz="800">
                          <a:effectLst/>
                        </a:rPr>
                        <a:t>Customer Segment</a:t>
                      </a:r>
                    </a:p>
                  </a:txBody>
                  <a:tcPr anchor="ctr"/>
                </a:tc>
                <a:tc>
                  <a:txBody>
                    <a:bodyPr/>
                    <a:lstStyle/>
                    <a:p>
                      <a:pPr>
                        <a:buNone/>
                      </a:pPr>
                      <a:r>
                        <a:rPr lang="en-IN" sz="800" dirty="0">
                          <a:effectLst/>
                        </a:rPr>
                        <a:t>Enterprise, SMB, etc.</a:t>
                      </a:r>
                    </a:p>
                  </a:txBody>
                  <a:tcPr anchor="ctr"/>
                </a:tc>
                <a:extLst>
                  <a:ext uri="{0D108BD9-81ED-4DB2-BD59-A6C34878D82A}">
                    <a16:rowId xmlns:a16="http://schemas.microsoft.com/office/drawing/2014/main" val="1962752778"/>
                  </a:ext>
                </a:extLst>
              </a:tr>
              <a:tr h="370840">
                <a:tc>
                  <a:txBody>
                    <a:bodyPr/>
                    <a:lstStyle/>
                    <a:p>
                      <a:pPr>
                        <a:buNone/>
                      </a:pPr>
                      <a:r>
                        <a:rPr lang="en-IN" sz="800">
                          <a:effectLst/>
                        </a:rPr>
                        <a:t>Contract Type</a:t>
                      </a:r>
                    </a:p>
                  </a:txBody>
                  <a:tcPr anchor="ctr"/>
                </a:tc>
                <a:tc>
                  <a:txBody>
                    <a:bodyPr/>
                    <a:lstStyle/>
                    <a:p>
                      <a:pPr>
                        <a:buNone/>
                      </a:pPr>
                      <a:r>
                        <a:rPr lang="en-IN" sz="800">
                          <a:effectLst/>
                        </a:rPr>
                        <a:t>SLA plan (Gold, etc.)</a:t>
                      </a:r>
                    </a:p>
                  </a:txBody>
                  <a:tcPr anchor="ctr"/>
                </a:tc>
                <a:extLst>
                  <a:ext uri="{0D108BD9-81ED-4DB2-BD59-A6C34878D82A}">
                    <a16:rowId xmlns:a16="http://schemas.microsoft.com/office/drawing/2014/main" val="3145706573"/>
                  </a:ext>
                </a:extLst>
              </a:tr>
              <a:tr h="370840">
                <a:tc>
                  <a:txBody>
                    <a:bodyPr/>
                    <a:lstStyle/>
                    <a:p>
                      <a:pPr>
                        <a:buNone/>
                      </a:pPr>
                      <a:r>
                        <a:rPr lang="en-IN" sz="800">
                          <a:effectLst/>
                        </a:rPr>
                        <a:t>Region / Business Unit</a:t>
                      </a:r>
                    </a:p>
                  </a:txBody>
                  <a:tcPr anchor="ctr"/>
                </a:tc>
                <a:tc>
                  <a:txBody>
                    <a:bodyPr/>
                    <a:lstStyle/>
                    <a:p>
                      <a:pPr>
                        <a:buNone/>
                      </a:pPr>
                      <a:r>
                        <a:rPr lang="en-IN" sz="800">
                          <a:effectLst/>
                        </a:rPr>
                        <a:t>Geo &amp; org info</a:t>
                      </a:r>
                    </a:p>
                  </a:txBody>
                  <a:tcPr anchor="ctr"/>
                </a:tc>
                <a:extLst>
                  <a:ext uri="{0D108BD9-81ED-4DB2-BD59-A6C34878D82A}">
                    <a16:rowId xmlns:a16="http://schemas.microsoft.com/office/drawing/2014/main" val="4190124683"/>
                  </a:ext>
                </a:extLst>
              </a:tr>
              <a:tr h="370840">
                <a:tc>
                  <a:txBody>
                    <a:bodyPr/>
                    <a:lstStyle/>
                    <a:p>
                      <a:pPr>
                        <a:buNone/>
                      </a:pPr>
                      <a:r>
                        <a:rPr lang="en-IN" sz="800">
                          <a:effectLst/>
                        </a:rPr>
                        <a:t>Service SLA Target</a:t>
                      </a:r>
                    </a:p>
                  </a:txBody>
                  <a:tcPr anchor="ctr"/>
                </a:tc>
                <a:tc>
                  <a:txBody>
                    <a:bodyPr/>
                    <a:lstStyle/>
                    <a:p>
                      <a:pPr>
                        <a:buNone/>
                      </a:pPr>
                      <a:r>
                        <a:rPr lang="en-IN" sz="800" dirty="0">
                          <a:effectLst/>
                        </a:rPr>
                        <a:t>Expected resolution</a:t>
                      </a:r>
                    </a:p>
                  </a:txBody>
                  <a:tcPr anchor="ctr"/>
                </a:tc>
                <a:extLst>
                  <a:ext uri="{0D108BD9-81ED-4DB2-BD59-A6C34878D82A}">
                    <a16:rowId xmlns:a16="http://schemas.microsoft.com/office/drawing/2014/main" val="532116455"/>
                  </a:ext>
                </a:extLst>
              </a:tr>
              <a:tr h="370840">
                <a:tc>
                  <a:txBody>
                    <a:bodyPr/>
                    <a:lstStyle/>
                    <a:p>
                      <a:pPr>
                        <a:buNone/>
                      </a:pPr>
                      <a:r>
                        <a:rPr lang="en-IN" sz="800">
                          <a:effectLst/>
                        </a:rPr>
                        <a:t>Penalty Cost</a:t>
                      </a:r>
                    </a:p>
                  </a:txBody>
                  <a:tcPr anchor="ctr"/>
                </a:tc>
                <a:tc>
                  <a:txBody>
                    <a:bodyPr/>
                    <a:lstStyle/>
                    <a:p>
                      <a:pPr>
                        <a:buNone/>
                      </a:pPr>
                      <a:r>
                        <a:rPr lang="en-IN" sz="800">
                          <a:effectLst/>
                        </a:rPr>
                        <a:t>Penalty for breach</a:t>
                      </a:r>
                    </a:p>
                  </a:txBody>
                  <a:tcPr anchor="ctr"/>
                </a:tc>
                <a:extLst>
                  <a:ext uri="{0D108BD9-81ED-4DB2-BD59-A6C34878D82A}">
                    <a16:rowId xmlns:a16="http://schemas.microsoft.com/office/drawing/2014/main" val="1400200905"/>
                  </a:ext>
                </a:extLst>
              </a:tr>
              <a:tr h="370840">
                <a:tc>
                  <a:txBody>
                    <a:bodyPr/>
                    <a:lstStyle/>
                    <a:p>
                      <a:pPr>
                        <a:buNone/>
                      </a:pPr>
                      <a:r>
                        <a:rPr lang="en-IN" sz="800">
                          <a:effectLst/>
                        </a:rPr>
                        <a:t>CSAT Score</a:t>
                      </a:r>
                    </a:p>
                  </a:txBody>
                  <a:tcPr anchor="ctr"/>
                </a:tc>
                <a:tc>
                  <a:txBody>
                    <a:bodyPr/>
                    <a:lstStyle/>
                    <a:p>
                      <a:pPr>
                        <a:buNone/>
                      </a:pPr>
                      <a:r>
                        <a:rPr lang="en-IN" sz="800" dirty="0">
                          <a:effectLst/>
                        </a:rPr>
                        <a:t>Satisfaction score</a:t>
                      </a:r>
                    </a:p>
                  </a:txBody>
                  <a:tcPr anchor="ctr"/>
                </a:tc>
                <a:extLst>
                  <a:ext uri="{0D108BD9-81ED-4DB2-BD59-A6C34878D82A}">
                    <a16:rowId xmlns:a16="http://schemas.microsoft.com/office/drawing/2014/main" val="1655255313"/>
                  </a:ext>
                </a:extLst>
              </a:tr>
            </a:tbl>
          </a:graphicData>
        </a:graphic>
      </p:graphicFrame>
      <p:sp>
        <p:nvSpPr>
          <p:cNvPr id="50" name="TextBox 49">
            <a:extLst>
              <a:ext uri="{FF2B5EF4-FFF2-40B4-BE49-F238E27FC236}">
                <a16:creationId xmlns:a16="http://schemas.microsoft.com/office/drawing/2014/main" id="{0240ED25-4207-3688-FE94-BBD54F017B01}"/>
              </a:ext>
            </a:extLst>
          </p:cNvPr>
          <p:cNvSpPr txBox="1"/>
          <p:nvPr/>
        </p:nvSpPr>
        <p:spPr>
          <a:xfrm>
            <a:off x="5005388" y="1332195"/>
            <a:ext cx="6137274" cy="369332"/>
          </a:xfrm>
          <a:prstGeom prst="rect">
            <a:avLst/>
          </a:prstGeom>
          <a:noFill/>
        </p:spPr>
        <p:txBody>
          <a:bodyPr wrap="square">
            <a:spAutoFit/>
          </a:bodyPr>
          <a:lstStyle/>
          <a:p>
            <a:pPr algn="l">
              <a:buNone/>
            </a:pPr>
            <a:r>
              <a:rPr lang="en-IN" b="1" i="0" dirty="0">
                <a:solidFill>
                  <a:srgbClr val="000000"/>
                </a:solidFill>
                <a:effectLst/>
                <a:latin typeface="Inter"/>
              </a:rPr>
              <a:t>Customer &amp; Contract Info</a:t>
            </a:r>
          </a:p>
        </p:txBody>
      </p:sp>
      <p:graphicFrame>
        <p:nvGraphicFramePr>
          <p:cNvPr id="52" name="Table 51">
            <a:extLst>
              <a:ext uri="{FF2B5EF4-FFF2-40B4-BE49-F238E27FC236}">
                <a16:creationId xmlns:a16="http://schemas.microsoft.com/office/drawing/2014/main" id="{C18967D3-26D7-0503-DBA6-AEE4BFAB4B17}"/>
              </a:ext>
            </a:extLst>
          </p:cNvPr>
          <p:cNvGraphicFramePr>
            <a:graphicFrameLocks noGrp="1"/>
          </p:cNvGraphicFramePr>
          <p:nvPr>
            <p:extLst>
              <p:ext uri="{D42A27DB-BD31-4B8C-83A1-F6EECF244321}">
                <p14:modId xmlns:p14="http://schemas.microsoft.com/office/powerpoint/2010/main" val="2845264853"/>
              </p:ext>
            </p:extLst>
          </p:nvPr>
        </p:nvGraphicFramePr>
        <p:xfrm>
          <a:off x="4787900" y="5970191"/>
          <a:ext cx="3810000" cy="64008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490606945"/>
                    </a:ext>
                  </a:extLst>
                </a:gridCol>
                <a:gridCol w="1905000">
                  <a:extLst>
                    <a:ext uri="{9D8B030D-6E8A-4147-A177-3AD203B41FA5}">
                      <a16:colId xmlns:a16="http://schemas.microsoft.com/office/drawing/2014/main" val="1518334185"/>
                    </a:ext>
                  </a:extLst>
                </a:gridCol>
              </a:tblGrid>
              <a:tr h="123111">
                <a:tc>
                  <a:txBody>
                    <a:bodyPr/>
                    <a:lstStyle/>
                    <a:p>
                      <a:pPr>
                        <a:buNone/>
                      </a:pPr>
                      <a:r>
                        <a:rPr lang="en-IN" sz="800" dirty="0">
                          <a:effectLst/>
                        </a:rPr>
                        <a:t>Field</a:t>
                      </a:r>
                    </a:p>
                  </a:txBody>
                  <a:tcPr anchor="ctr"/>
                </a:tc>
                <a:tc>
                  <a:txBody>
                    <a:bodyPr/>
                    <a:lstStyle/>
                    <a:p>
                      <a:pPr>
                        <a:buNone/>
                      </a:pPr>
                      <a:r>
                        <a:rPr lang="en-IN" sz="800">
                          <a:effectLst/>
                        </a:rPr>
                        <a:t>Description</a:t>
                      </a:r>
                    </a:p>
                  </a:txBody>
                  <a:tcPr anchor="ctr"/>
                </a:tc>
                <a:extLst>
                  <a:ext uri="{0D108BD9-81ED-4DB2-BD59-A6C34878D82A}">
                    <a16:rowId xmlns:a16="http://schemas.microsoft.com/office/drawing/2014/main" val="3588305313"/>
                  </a:ext>
                </a:extLst>
              </a:tr>
              <a:tr h="123111">
                <a:tc>
                  <a:txBody>
                    <a:bodyPr/>
                    <a:lstStyle/>
                    <a:p>
                      <a:pPr>
                        <a:buNone/>
                      </a:pPr>
                      <a:r>
                        <a:rPr lang="en-IN" sz="800" dirty="0">
                          <a:effectLst/>
                        </a:rPr>
                        <a:t>Root Cause Category</a:t>
                      </a:r>
                    </a:p>
                  </a:txBody>
                  <a:tcPr anchor="ctr"/>
                </a:tc>
                <a:tc>
                  <a:txBody>
                    <a:bodyPr/>
                    <a:lstStyle/>
                    <a:p>
                      <a:pPr>
                        <a:buNone/>
                      </a:pPr>
                      <a:r>
                        <a:rPr lang="en-IN" sz="800" dirty="0">
                          <a:effectLst/>
                        </a:rPr>
                        <a:t>Network, App, etc.</a:t>
                      </a:r>
                    </a:p>
                  </a:txBody>
                  <a:tcPr anchor="ctr"/>
                </a:tc>
                <a:extLst>
                  <a:ext uri="{0D108BD9-81ED-4DB2-BD59-A6C34878D82A}">
                    <a16:rowId xmlns:a16="http://schemas.microsoft.com/office/drawing/2014/main" val="1315978505"/>
                  </a:ext>
                </a:extLst>
              </a:tr>
              <a:tr h="123111">
                <a:tc>
                  <a:txBody>
                    <a:bodyPr/>
                    <a:lstStyle/>
                    <a:p>
                      <a:pPr>
                        <a:buNone/>
                      </a:pPr>
                      <a:r>
                        <a:rPr lang="en-IN" sz="800">
                          <a:effectLst/>
                        </a:rPr>
                        <a:t>Escalation Level</a:t>
                      </a:r>
                    </a:p>
                  </a:txBody>
                  <a:tcPr anchor="ctr"/>
                </a:tc>
                <a:tc>
                  <a:txBody>
                    <a:bodyPr/>
                    <a:lstStyle/>
                    <a:p>
                      <a:pPr>
                        <a:buNone/>
                      </a:pPr>
                      <a:r>
                        <a:rPr lang="en-IN" sz="800" dirty="0">
                          <a:effectLst/>
                        </a:rPr>
                        <a:t>Escalation depth</a:t>
                      </a:r>
                    </a:p>
                  </a:txBody>
                  <a:tcPr anchor="ctr"/>
                </a:tc>
                <a:extLst>
                  <a:ext uri="{0D108BD9-81ED-4DB2-BD59-A6C34878D82A}">
                    <a16:rowId xmlns:a16="http://schemas.microsoft.com/office/drawing/2014/main" val="2369447585"/>
                  </a:ext>
                </a:extLst>
              </a:tr>
            </a:tbl>
          </a:graphicData>
        </a:graphic>
      </p:graphicFrame>
      <p:sp>
        <p:nvSpPr>
          <p:cNvPr id="55" name="TextBox 54">
            <a:extLst>
              <a:ext uri="{FF2B5EF4-FFF2-40B4-BE49-F238E27FC236}">
                <a16:creationId xmlns:a16="http://schemas.microsoft.com/office/drawing/2014/main" id="{680761DF-1394-7509-BF52-A8504BB0BE6D}"/>
              </a:ext>
            </a:extLst>
          </p:cNvPr>
          <p:cNvSpPr txBox="1"/>
          <p:nvPr/>
        </p:nvSpPr>
        <p:spPr>
          <a:xfrm>
            <a:off x="4691379" y="5600859"/>
            <a:ext cx="2908300" cy="369332"/>
          </a:xfrm>
          <a:prstGeom prst="rect">
            <a:avLst/>
          </a:prstGeom>
          <a:noFill/>
        </p:spPr>
        <p:txBody>
          <a:bodyPr wrap="square">
            <a:spAutoFit/>
          </a:bodyPr>
          <a:lstStyle/>
          <a:p>
            <a:pPr algn="l">
              <a:buNone/>
            </a:pPr>
            <a:r>
              <a:rPr lang="en-IN" b="1" i="0" dirty="0">
                <a:solidFill>
                  <a:srgbClr val="000000"/>
                </a:solidFill>
                <a:effectLst/>
                <a:latin typeface="Inter"/>
              </a:rPr>
              <a:t>Root Cause &amp; Escalation Info</a:t>
            </a:r>
          </a:p>
        </p:txBody>
      </p:sp>
      <p:graphicFrame>
        <p:nvGraphicFramePr>
          <p:cNvPr id="58" name="Table 57">
            <a:extLst>
              <a:ext uri="{FF2B5EF4-FFF2-40B4-BE49-F238E27FC236}">
                <a16:creationId xmlns:a16="http://schemas.microsoft.com/office/drawing/2014/main" id="{55EA4F8A-0F2B-B548-02E3-64B19758C2D1}"/>
              </a:ext>
            </a:extLst>
          </p:cNvPr>
          <p:cNvGraphicFramePr>
            <a:graphicFrameLocks noGrp="1"/>
          </p:cNvGraphicFramePr>
          <p:nvPr>
            <p:extLst>
              <p:ext uri="{D42A27DB-BD31-4B8C-83A1-F6EECF244321}">
                <p14:modId xmlns:p14="http://schemas.microsoft.com/office/powerpoint/2010/main" val="148875714"/>
              </p:ext>
            </p:extLst>
          </p:nvPr>
        </p:nvGraphicFramePr>
        <p:xfrm>
          <a:off x="8597900" y="973666"/>
          <a:ext cx="1562100" cy="1783080"/>
        </p:xfrm>
        <a:graphic>
          <a:graphicData uri="http://schemas.openxmlformats.org/drawingml/2006/table">
            <a:tbl>
              <a:tblPr firstRow="1" bandRow="1">
                <a:tableStyleId>{5C22544A-7EE6-4342-B048-85BDC9FD1C3A}</a:tableStyleId>
              </a:tblPr>
              <a:tblGrid>
                <a:gridCol w="781050">
                  <a:extLst>
                    <a:ext uri="{9D8B030D-6E8A-4147-A177-3AD203B41FA5}">
                      <a16:colId xmlns:a16="http://schemas.microsoft.com/office/drawing/2014/main" val="3938239413"/>
                    </a:ext>
                  </a:extLst>
                </a:gridCol>
                <a:gridCol w="781050">
                  <a:extLst>
                    <a:ext uri="{9D8B030D-6E8A-4147-A177-3AD203B41FA5}">
                      <a16:colId xmlns:a16="http://schemas.microsoft.com/office/drawing/2014/main" val="236057159"/>
                    </a:ext>
                  </a:extLst>
                </a:gridCol>
              </a:tblGrid>
              <a:tr h="0">
                <a:tc>
                  <a:txBody>
                    <a:bodyPr/>
                    <a:lstStyle/>
                    <a:p>
                      <a:r>
                        <a:rPr lang="en-IN" sz="800" dirty="0"/>
                        <a:t>Fields</a:t>
                      </a:r>
                    </a:p>
                  </a:txBody>
                  <a:tcPr/>
                </a:tc>
                <a:tc>
                  <a:txBody>
                    <a:bodyPr/>
                    <a:lstStyle/>
                    <a:p>
                      <a:r>
                        <a:rPr lang="en-IN" sz="800" dirty="0"/>
                        <a:t>Description</a:t>
                      </a:r>
                    </a:p>
                  </a:txBody>
                  <a:tcPr/>
                </a:tc>
                <a:extLst>
                  <a:ext uri="{0D108BD9-81ED-4DB2-BD59-A6C34878D82A}">
                    <a16:rowId xmlns:a16="http://schemas.microsoft.com/office/drawing/2014/main" val="576952812"/>
                  </a:ext>
                </a:extLst>
              </a:tr>
              <a:tr h="370840">
                <a:tc>
                  <a:txBody>
                    <a:bodyPr/>
                    <a:lstStyle/>
                    <a:p>
                      <a:pPr>
                        <a:buNone/>
                      </a:pPr>
                      <a:r>
                        <a:rPr lang="en-IN" sz="800" dirty="0">
                          <a:effectLst/>
                        </a:rPr>
                        <a:t>MTTR (hours)</a:t>
                      </a:r>
                    </a:p>
                  </a:txBody>
                  <a:tcPr anchor="ctr"/>
                </a:tc>
                <a:tc>
                  <a:txBody>
                    <a:bodyPr/>
                    <a:lstStyle/>
                    <a:p>
                      <a:pPr>
                        <a:buNone/>
                      </a:pPr>
                      <a:r>
                        <a:rPr lang="en-IN" sz="800">
                          <a:effectLst/>
                        </a:rPr>
                        <a:t>Average resolve time</a:t>
                      </a:r>
                    </a:p>
                  </a:txBody>
                  <a:tcPr anchor="ctr"/>
                </a:tc>
                <a:extLst>
                  <a:ext uri="{0D108BD9-81ED-4DB2-BD59-A6C34878D82A}">
                    <a16:rowId xmlns:a16="http://schemas.microsoft.com/office/drawing/2014/main" val="1083498707"/>
                  </a:ext>
                </a:extLst>
              </a:tr>
              <a:tr h="370840">
                <a:tc>
                  <a:txBody>
                    <a:bodyPr/>
                    <a:lstStyle/>
                    <a:p>
                      <a:pPr>
                        <a:buNone/>
                      </a:pPr>
                      <a:r>
                        <a:rPr lang="en-IN" sz="800" dirty="0">
                          <a:effectLst/>
                        </a:rPr>
                        <a:t>MTBF (days)</a:t>
                      </a:r>
                    </a:p>
                  </a:txBody>
                  <a:tcPr anchor="ctr"/>
                </a:tc>
                <a:tc>
                  <a:txBody>
                    <a:bodyPr/>
                    <a:lstStyle/>
                    <a:p>
                      <a:pPr>
                        <a:buNone/>
                      </a:pPr>
                      <a:r>
                        <a:rPr lang="en-IN" sz="800">
                          <a:effectLst/>
                        </a:rPr>
                        <a:t>Average time between fails</a:t>
                      </a:r>
                    </a:p>
                  </a:txBody>
                  <a:tcPr anchor="ctr"/>
                </a:tc>
                <a:extLst>
                  <a:ext uri="{0D108BD9-81ED-4DB2-BD59-A6C34878D82A}">
                    <a16:rowId xmlns:a16="http://schemas.microsoft.com/office/drawing/2014/main" val="139971389"/>
                  </a:ext>
                </a:extLst>
              </a:tr>
              <a:tr h="370840">
                <a:tc>
                  <a:txBody>
                    <a:bodyPr/>
                    <a:lstStyle/>
                    <a:p>
                      <a:pPr>
                        <a:buNone/>
                      </a:pPr>
                      <a:r>
                        <a:rPr lang="en-IN" sz="800">
                          <a:effectLst/>
                        </a:rPr>
                        <a:t>SLA Compliance Flag</a:t>
                      </a:r>
                    </a:p>
                  </a:txBody>
                  <a:tcPr anchor="ctr"/>
                </a:tc>
                <a:tc>
                  <a:txBody>
                    <a:bodyPr/>
                    <a:lstStyle/>
                    <a:p>
                      <a:pPr>
                        <a:buNone/>
                      </a:pPr>
                      <a:r>
                        <a:rPr lang="en-US" sz="800" dirty="0">
                          <a:effectLst/>
                        </a:rPr>
                        <a:t>Resolved in SLA? (Y/N)</a:t>
                      </a:r>
                    </a:p>
                  </a:txBody>
                  <a:tcPr anchor="ctr"/>
                </a:tc>
                <a:extLst>
                  <a:ext uri="{0D108BD9-81ED-4DB2-BD59-A6C34878D82A}">
                    <a16:rowId xmlns:a16="http://schemas.microsoft.com/office/drawing/2014/main" val="2996267881"/>
                  </a:ext>
                </a:extLst>
              </a:tr>
              <a:tr h="370840">
                <a:tc>
                  <a:txBody>
                    <a:bodyPr/>
                    <a:lstStyle/>
                    <a:p>
                      <a:pPr>
                        <a:buNone/>
                      </a:pPr>
                      <a:r>
                        <a:rPr lang="en-IN" sz="800">
                          <a:effectLst/>
                        </a:rPr>
                        <a:t>Temporal Features</a:t>
                      </a:r>
                    </a:p>
                  </a:txBody>
                  <a:tcPr anchor="ctr"/>
                </a:tc>
                <a:tc>
                  <a:txBody>
                    <a:bodyPr/>
                    <a:lstStyle/>
                    <a:p>
                      <a:pPr>
                        <a:buNone/>
                      </a:pPr>
                      <a:r>
                        <a:rPr lang="en-IN" sz="800" dirty="0">
                          <a:effectLst/>
                        </a:rPr>
                        <a:t>Hour, weekday, etc.</a:t>
                      </a:r>
                    </a:p>
                  </a:txBody>
                  <a:tcPr anchor="ctr"/>
                </a:tc>
                <a:extLst>
                  <a:ext uri="{0D108BD9-81ED-4DB2-BD59-A6C34878D82A}">
                    <a16:rowId xmlns:a16="http://schemas.microsoft.com/office/drawing/2014/main" val="4143899063"/>
                  </a:ext>
                </a:extLst>
              </a:tr>
            </a:tbl>
          </a:graphicData>
        </a:graphic>
      </p:graphicFrame>
      <p:sp>
        <p:nvSpPr>
          <p:cNvPr id="60" name="TextBox 59">
            <a:extLst>
              <a:ext uri="{FF2B5EF4-FFF2-40B4-BE49-F238E27FC236}">
                <a16:creationId xmlns:a16="http://schemas.microsoft.com/office/drawing/2014/main" id="{147AD91C-7BA6-BB03-8192-6E4BC6EE26C7}"/>
              </a:ext>
            </a:extLst>
          </p:cNvPr>
          <p:cNvSpPr txBox="1"/>
          <p:nvPr/>
        </p:nvSpPr>
        <p:spPr>
          <a:xfrm>
            <a:off x="8361362" y="327335"/>
            <a:ext cx="2781300" cy="646331"/>
          </a:xfrm>
          <a:prstGeom prst="rect">
            <a:avLst/>
          </a:prstGeom>
          <a:noFill/>
        </p:spPr>
        <p:txBody>
          <a:bodyPr wrap="square">
            <a:spAutoFit/>
          </a:bodyPr>
          <a:lstStyle/>
          <a:p>
            <a:pPr algn="l">
              <a:buNone/>
            </a:pPr>
            <a:r>
              <a:rPr lang="en-IN" b="1" i="0" dirty="0">
                <a:solidFill>
                  <a:srgbClr val="000000"/>
                </a:solidFill>
                <a:effectLst/>
                <a:latin typeface="Inter"/>
              </a:rPr>
              <a:t>Time &amp; Load Metrics (Engineered)</a:t>
            </a:r>
          </a:p>
        </p:txBody>
      </p:sp>
      <p:graphicFrame>
        <p:nvGraphicFramePr>
          <p:cNvPr id="63" name="Table 62">
            <a:extLst>
              <a:ext uri="{FF2B5EF4-FFF2-40B4-BE49-F238E27FC236}">
                <a16:creationId xmlns:a16="http://schemas.microsoft.com/office/drawing/2014/main" id="{AB19423A-EEA3-E865-072D-BF32AEF6EFB1}"/>
              </a:ext>
            </a:extLst>
          </p:cNvPr>
          <p:cNvGraphicFramePr>
            <a:graphicFrameLocks noGrp="1"/>
          </p:cNvGraphicFramePr>
          <p:nvPr>
            <p:extLst>
              <p:ext uri="{D42A27DB-BD31-4B8C-83A1-F6EECF244321}">
                <p14:modId xmlns:p14="http://schemas.microsoft.com/office/powerpoint/2010/main" val="688226653"/>
              </p:ext>
            </p:extLst>
          </p:nvPr>
        </p:nvGraphicFramePr>
        <p:xfrm>
          <a:off x="7847012" y="4056974"/>
          <a:ext cx="3810000" cy="64008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41191495"/>
                    </a:ext>
                  </a:extLst>
                </a:gridCol>
                <a:gridCol w="1905000">
                  <a:extLst>
                    <a:ext uri="{9D8B030D-6E8A-4147-A177-3AD203B41FA5}">
                      <a16:colId xmlns:a16="http://schemas.microsoft.com/office/drawing/2014/main" val="274265186"/>
                    </a:ext>
                  </a:extLst>
                </a:gridCol>
              </a:tblGrid>
              <a:tr h="0">
                <a:tc>
                  <a:txBody>
                    <a:bodyPr/>
                    <a:lstStyle/>
                    <a:p>
                      <a:pPr>
                        <a:buNone/>
                      </a:pPr>
                      <a:r>
                        <a:rPr lang="en-IN" sz="800" dirty="0">
                          <a:effectLst/>
                        </a:rPr>
                        <a:t>Field</a:t>
                      </a:r>
                    </a:p>
                  </a:txBody>
                  <a:tcPr anchor="ctr"/>
                </a:tc>
                <a:tc>
                  <a:txBody>
                    <a:bodyPr/>
                    <a:lstStyle/>
                    <a:p>
                      <a:pPr>
                        <a:buNone/>
                      </a:pPr>
                      <a:r>
                        <a:rPr lang="en-IN" sz="800">
                          <a:effectLst/>
                        </a:rPr>
                        <a:t>Description</a:t>
                      </a:r>
                    </a:p>
                  </a:txBody>
                  <a:tcPr anchor="ctr"/>
                </a:tc>
                <a:extLst>
                  <a:ext uri="{0D108BD9-81ED-4DB2-BD59-A6C34878D82A}">
                    <a16:rowId xmlns:a16="http://schemas.microsoft.com/office/drawing/2014/main" val="3015761634"/>
                  </a:ext>
                </a:extLst>
              </a:tr>
              <a:tr h="123111">
                <a:tc>
                  <a:txBody>
                    <a:bodyPr/>
                    <a:lstStyle/>
                    <a:p>
                      <a:pPr>
                        <a:buNone/>
                      </a:pPr>
                      <a:r>
                        <a:rPr lang="en-IN" sz="800">
                          <a:effectLst/>
                        </a:rPr>
                        <a:t>Change Request Linked</a:t>
                      </a:r>
                    </a:p>
                  </a:txBody>
                  <a:tcPr anchor="ctr"/>
                </a:tc>
                <a:tc>
                  <a:txBody>
                    <a:bodyPr/>
                    <a:lstStyle/>
                    <a:p>
                      <a:pPr>
                        <a:buNone/>
                      </a:pPr>
                      <a:r>
                        <a:rPr lang="en-IN" sz="800">
                          <a:effectLst/>
                        </a:rPr>
                        <a:t>Y/N</a:t>
                      </a:r>
                    </a:p>
                  </a:txBody>
                  <a:tcPr anchor="ctr"/>
                </a:tc>
                <a:extLst>
                  <a:ext uri="{0D108BD9-81ED-4DB2-BD59-A6C34878D82A}">
                    <a16:rowId xmlns:a16="http://schemas.microsoft.com/office/drawing/2014/main" val="3833530795"/>
                  </a:ext>
                </a:extLst>
              </a:tr>
              <a:tr h="123111">
                <a:tc>
                  <a:txBody>
                    <a:bodyPr/>
                    <a:lstStyle/>
                    <a:p>
                      <a:pPr>
                        <a:buNone/>
                      </a:pPr>
                      <a:r>
                        <a:rPr lang="en-IN" sz="800" dirty="0">
                          <a:effectLst/>
                        </a:rPr>
                        <a:t>Problem Ticket Linked</a:t>
                      </a:r>
                    </a:p>
                  </a:txBody>
                  <a:tcPr anchor="ctr"/>
                </a:tc>
                <a:tc>
                  <a:txBody>
                    <a:bodyPr/>
                    <a:lstStyle/>
                    <a:p>
                      <a:pPr>
                        <a:buNone/>
                      </a:pPr>
                      <a:r>
                        <a:rPr lang="en-IN" sz="800" dirty="0">
                          <a:effectLst/>
                        </a:rPr>
                        <a:t>Linked to known issue</a:t>
                      </a:r>
                    </a:p>
                  </a:txBody>
                  <a:tcPr anchor="ctr"/>
                </a:tc>
                <a:extLst>
                  <a:ext uri="{0D108BD9-81ED-4DB2-BD59-A6C34878D82A}">
                    <a16:rowId xmlns:a16="http://schemas.microsoft.com/office/drawing/2014/main" val="3226969409"/>
                  </a:ext>
                </a:extLst>
              </a:tr>
            </a:tbl>
          </a:graphicData>
        </a:graphic>
      </p:graphicFrame>
      <p:sp>
        <p:nvSpPr>
          <p:cNvPr id="65" name="TextBox 64">
            <a:extLst>
              <a:ext uri="{FF2B5EF4-FFF2-40B4-BE49-F238E27FC236}">
                <a16:creationId xmlns:a16="http://schemas.microsoft.com/office/drawing/2014/main" id="{E117E6B2-BB84-1677-FB7B-63DF623F5730}"/>
              </a:ext>
            </a:extLst>
          </p:cNvPr>
          <p:cNvSpPr txBox="1"/>
          <p:nvPr/>
        </p:nvSpPr>
        <p:spPr>
          <a:xfrm>
            <a:off x="7741880" y="3788661"/>
            <a:ext cx="6137274" cy="369332"/>
          </a:xfrm>
          <a:prstGeom prst="rect">
            <a:avLst/>
          </a:prstGeom>
          <a:noFill/>
        </p:spPr>
        <p:txBody>
          <a:bodyPr wrap="square">
            <a:spAutoFit/>
          </a:bodyPr>
          <a:lstStyle/>
          <a:p>
            <a:pPr algn="l">
              <a:buNone/>
            </a:pPr>
            <a:r>
              <a:rPr lang="en-IN" b="1" i="0" dirty="0">
                <a:solidFill>
                  <a:srgbClr val="000000"/>
                </a:solidFill>
                <a:effectLst/>
                <a:latin typeface="Inter"/>
              </a:rPr>
              <a:t>Change / Problem Management Linking</a:t>
            </a:r>
          </a:p>
        </p:txBody>
      </p:sp>
    </p:spTree>
    <p:extLst>
      <p:ext uri="{BB962C8B-B14F-4D97-AF65-F5344CB8AC3E}">
        <p14:creationId xmlns:p14="http://schemas.microsoft.com/office/powerpoint/2010/main" val="132600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5409E5-475F-E52F-9E1E-8B469F88117F}"/>
              </a:ext>
            </a:extLst>
          </p:cNvPr>
          <p:cNvSpPr>
            <a:spLocks noGrp="1"/>
          </p:cNvSpPr>
          <p:nvPr>
            <p:ph type="title"/>
          </p:nvPr>
        </p:nvSpPr>
        <p:spPr>
          <a:xfrm>
            <a:off x="191517" y="1828933"/>
            <a:ext cx="2772261" cy="2182997"/>
          </a:xfrm>
        </p:spPr>
        <p:txBody>
          <a:bodyPr vert="horz" lIns="91440" tIns="45720" rIns="91440" bIns="45720" rtlCol="0" anchor="b">
            <a:normAutofit fontScale="90000"/>
          </a:bodyPr>
          <a:lstStyle/>
          <a:p>
            <a:r>
              <a:rPr lang="en-US" sz="4400" dirty="0"/>
              <a:t>SLA Breach Training pipeline</a:t>
            </a:r>
          </a:p>
        </p:txBody>
      </p:sp>
      <p:cxnSp>
        <p:nvCxnSpPr>
          <p:cNvPr id="23" name="Straight Connector 22">
            <a:extLst>
              <a:ext uri="{FF2B5EF4-FFF2-40B4-BE49-F238E27FC236}">
                <a16:creationId xmlns:a16="http://schemas.microsoft.com/office/drawing/2014/main" id="{750527CE-FCD0-40C8-B37A-39331C2A4F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011930"/>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 name="Picture 9" descr="A diagram of a machine learning training">
            <a:extLst>
              <a:ext uri="{FF2B5EF4-FFF2-40B4-BE49-F238E27FC236}">
                <a16:creationId xmlns:a16="http://schemas.microsoft.com/office/drawing/2014/main" id="{3E7066BD-3BB4-EC10-CB3D-1C42F5F3F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9472" y="817777"/>
            <a:ext cx="4658337" cy="5467099"/>
          </a:xfrm>
          <a:prstGeom prst="rect">
            <a:avLst/>
          </a:prstGeom>
        </p:spPr>
      </p:pic>
      <p:sp>
        <p:nvSpPr>
          <p:cNvPr id="3" name="AutoShape 4">
            <a:extLst>
              <a:ext uri="{FF2B5EF4-FFF2-40B4-BE49-F238E27FC236}">
                <a16:creationId xmlns:a16="http://schemas.microsoft.com/office/drawing/2014/main" id="{5F8151D5-5C22-2C3A-444A-CD5D84757F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a:extLst>
              <a:ext uri="{FF2B5EF4-FFF2-40B4-BE49-F238E27FC236}">
                <a16:creationId xmlns:a16="http://schemas.microsoft.com/office/drawing/2014/main" id="{8B16D9B1-AF53-7408-31D6-D9DB2C5AA1B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8">
            <a:extLst>
              <a:ext uri="{FF2B5EF4-FFF2-40B4-BE49-F238E27FC236}">
                <a16:creationId xmlns:a16="http://schemas.microsoft.com/office/drawing/2014/main" id="{6155E7A9-076E-E82B-8A42-B869CB461434}"/>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a:extLst>
              <a:ext uri="{FF2B5EF4-FFF2-40B4-BE49-F238E27FC236}">
                <a16:creationId xmlns:a16="http://schemas.microsoft.com/office/drawing/2014/main" id="{7E19FA54-C40B-60A7-33D7-FD55DB1B4F1C}"/>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Rectangle 11">
            <a:extLst>
              <a:ext uri="{FF2B5EF4-FFF2-40B4-BE49-F238E27FC236}">
                <a16:creationId xmlns:a16="http://schemas.microsoft.com/office/drawing/2014/main" id="{3DA7798C-1D64-DB0D-DE83-4101C45F0BFA}"/>
              </a:ext>
            </a:extLst>
          </p:cNvPr>
          <p:cNvSpPr>
            <a:spLocks noChangeArrowheads="1"/>
          </p:cNvSpPr>
          <p:nvPr/>
        </p:nvSpPr>
        <p:spPr bwMode="auto">
          <a:xfrm>
            <a:off x="7697809" y="950529"/>
            <a:ext cx="3996207"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800" b="1" i="0" u="none" strike="noStrike" cap="none" normalizeH="0" baseline="0" dirty="0">
                <a:ln>
                  <a:noFill/>
                </a:ln>
                <a:solidFill>
                  <a:schemeClr val="tx1"/>
                </a:solidFill>
                <a:effectLst/>
                <a:latin typeface="Arial" panose="020B0604020202020204" pitchFamily="34" charset="0"/>
              </a:rPr>
              <a:t>Data Cleaning &amp; Preparation:</a:t>
            </a:r>
            <a:r>
              <a:rPr kumimoji="0" lang="en-US" altLang="en-US" sz="800" b="0" i="0" u="none" strike="noStrike" cap="none" normalizeH="0" baseline="0" dirty="0">
                <a:ln>
                  <a:noFill/>
                </a:ln>
                <a:solidFill>
                  <a:schemeClr val="tx1"/>
                </a:solidFill>
                <a:effectLst/>
                <a:latin typeface="Arial" panose="020B0604020202020204" pitchFamily="34" charset="0"/>
              </a:rPr>
              <a:t> This is the initial crucial step where raw data is transformed into a clean and usable format for model training.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1" i="0" u="none" strike="noStrike" cap="none" normalizeH="0" baseline="0" dirty="0">
                <a:ln>
                  <a:noFill/>
                </a:ln>
                <a:solidFill>
                  <a:schemeClr val="tx1"/>
                </a:solidFill>
                <a:effectLst/>
                <a:latin typeface="Arial" panose="020B0604020202020204" pitchFamily="34" charset="0"/>
              </a:rPr>
              <a:t>Removes nulls:</a:t>
            </a:r>
            <a:r>
              <a:rPr kumimoji="0" lang="en-US" altLang="en-US" sz="800" b="0" i="0" u="none" strike="noStrike" cap="none" normalizeH="0" baseline="0" dirty="0">
                <a:ln>
                  <a:noFill/>
                </a:ln>
                <a:solidFill>
                  <a:schemeClr val="tx1"/>
                </a:solidFill>
                <a:effectLst/>
                <a:latin typeface="Arial" panose="020B0604020202020204" pitchFamily="34" charset="0"/>
              </a:rPr>
              <a:t> Missing values in the dataset are identified and handled (e.g., by removal or imputation) to prevent errors or biases in the model.</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1" i="0" u="none" strike="noStrike" cap="none" normalizeH="0" baseline="0" dirty="0">
                <a:ln>
                  <a:noFill/>
                </a:ln>
                <a:solidFill>
                  <a:schemeClr val="tx1"/>
                </a:solidFill>
                <a:effectLst/>
                <a:latin typeface="Arial" panose="020B0604020202020204" pitchFamily="34" charset="0"/>
              </a:rPr>
              <a:t>Handles time-based features:</a:t>
            </a:r>
            <a:r>
              <a:rPr kumimoji="0" lang="en-US" altLang="en-US" sz="800" b="0" i="0" u="none" strike="noStrike" cap="none" normalizeH="0" baseline="0" dirty="0">
                <a:ln>
                  <a:noFill/>
                </a:ln>
                <a:solidFill>
                  <a:schemeClr val="tx1"/>
                </a:solidFill>
                <a:effectLst/>
                <a:latin typeface="Arial" panose="020B0604020202020204" pitchFamily="34" charset="0"/>
              </a:rPr>
              <a:t> Data points that include time information are processed appropriately. This might involve extracting features like day of the week, month, or year, or creating lag features.</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1" i="0" u="none" strike="noStrike" cap="none" normalizeH="0" baseline="0" dirty="0">
                <a:ln>
                  <a:noFill/>
                </a:ln>
                <a:solidFill>
                  <a:schemeClr val="tx1"/>
                </a:solidFill>
                <a:effectLst/>
                <a:latin typeface="Arial" panose="020B0604020202020204" pitchFamily="34" charset="0"/>
              </a:rPr>
              <a:t>Encodes categories:</a:t>
            </a:r>
            <a:r>
              <a:rPr kumimoji="0" lang="en-US" altLang="en-US" sz="800" b="0" i="0" u="none" strike="noStrike" cap="none" normalizeH="0" baseline="0" dirty="0">
                <a:ln>
                  <a:noFill/>
                </a:ln>
                <a:solidFill>
                  <a:schemeClr val="tx1"/>
                </a:solidFill>
                <a:effectLst/>
                <a:latin typeface="Arial" panose="020B0604020202020204" pitchFamily="34" charset="0"/>
              </a:rPr>
              <a:t> Categorical data (like "color" or "city") are converted into a numerical format that machine learning models can understand (e.g., One-Hot Encoding, Label Encoding).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1" i="0" u="none" strike="noStrike" cap="none" normalizeH="0" baseline="0" dirty="0">
                <a:ln>
                  <a:noFill/>
                </a:ln>
                <a:solidFill>
                  <a:schemeClr val="tx1"/>
                </a:solidFill>
                <a:effectLst/>
                <a:latin typeface="Arial" panose="020B0604020202020204" pitchFamily="34" charset="0"/>
              </a:rPr>
              <a:t>Eliminates Leaky Features: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This step is critical for preventing </a:t>
            </a:r>
            <a:r>
              <a:rPr kumimoji="0" lang="en-US" altLang="en-US" sz="800" b="1" i="0" u="none" strike="noStrike" cap="none" normalizeH="0" baseline="0" dirty="0">
                <a:ln>
                  <a:noFill/>
                </a:ln>
                <a:solidFill>
                  <a:schemeClr val="tx1"/>
                </a:solidFill>
                <a:effectLst/>
                <a:latin typeface="Arial" panose="020B0604020202020204" pitchFamily="34" charset="0"/>
              </a:rPr>
              <a:t>data leakage</a:t>
            </a:r>
            <a:r>
              <a:rPr kumimoji="0" lang="en-US" altLang="en-US" sz="800" b="0" i="0" u="none" strike="noStrike" cap="none" normalizeH="0" baseline="0" dirty="0">
                <a:ln>
                  <a:noFill/>
                </a:ln>
                <a:solidFill>
                  <a:schemeClr val="tx1"/>
                </a:solidFill>
                <a:effectLst/>
                <a:latin typeface="Arial" panose="020B0604020202020204" pitchFamily="34" charset="0"/>
              </a:rPr>
              <a:t>. Data leakage occurs when information from outside the training dataset is used to create the model, leading to overly optimistic performance estimates. Here, it specifically ensures the model doesn't "cheat" by using future information that wouldn't be available at the time of prediction (e.g., using a target variable's future value as a feature).</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1" i="0" u="none" strike="noStrike" cap="none" normalizeH="0" baseline="0" dirty="0">
                <a:ln>
                  <a:noFill/>
                </a:ln>
                <a:solidFill>
                  <a:schemeClr val="tx1"/>
                </a:solidFill>
                <a:effectLst/>
                <a:latin typeface="Arial" panose="020B0604020202020204" pitchFamily="34" charset="0"/>
              </a:rPr>
              <a:t>Handles Imbalance using SMOTE:</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800" b="1" i="0" u="none" strike="noStrike" cap="none" normalizeH="0" baseline="0" dirty="0">
                <a:ln>
                  <a:noFill/>
                </a:ln>
                <a:solidFill>
                  <a:schemeClr val="tx1"/>
                </a:solidFill>
                <a:effectLst/>
                <a:latin typeface="Arial" panose="020B0604020202020204" pitchFamily="34" charset="0"/>
              </a:rPr>
              <a:t>SMOTE (Synthetic Minority Over-sampling Technique)</a:t>
            </a:r>
            <a:r>
              <a:rPr kumimoji="0" lang="en-US" altLang="en-US" sz="800" b="0" i="0" u="none" strike="noStrike" cap="none" normalizeH="0" baseline="0" dirty="0">
                <a:ln>
                  <a:noFill/>
                </a:ln>
                <a:solidFill>
                  <a:schemeClr val="tx1"/>
                </a:solidFill>
                <a:effectLst/>
                <a:latin typeface="Arial" panose="020B0604020202020204" pitchFamily="34" charset="0"/>
              </a:rPr>
              <a:t> is a technique used to address imbalanced datasets. In your context, it's used to boost the model's ability to learn from "rare SLA breaches." This means that if one class (e.g., "SLA breach") is significantly underrepresented compared to another (e.g., "no SLA breach"), SMOTE creates synthetic samples of the minority class to balance the dataset, preventing the model from ignoring the rare but important cases.</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1" i="0" u="none" strike="noStrike" cap="none" normalizeH="0" baseline="0" dirty="0">
                <a:ln>
                  <a:noFill/>
                </a:ln>
                <a:solidFill>
                  <a:schemeClr val="tx1"/>
                </a:solidFill>
                <a:effectLst/>
                <a:latin typeface="Arial" panose="020B0604020202020204" pitchFamily="34" charset="0"/>
              </a:rPr>
              <a:t>Parallel Training of Predictive Models: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This section indicates that multiple predictive models are trained simultaneously.</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1" i="0" u="none" strike="noStrike" cap="none" normalizeH="0" baseline="0" dirty="0">
                <a:ln>
                  <a:noFill/>
                </a:ln>
                <a:solidFill>
                  <a:schemeClr val="tx1"/>
                </a:solidFill>
                <a:effectLst/>
                <a:latin typeface="Arial" panose="020B0604020202020204" pitchFamily="34" charset="0"/>
              </a:rPr>
              <a:t>Random Forest</a:t>
            </a:r>
            <a:r>
              <a:rPr kumimoji="0" lang="en-US" altLang="en-US" sz="800" b="0" i="0" u="none" strike="noStrike" cap="none" normalizeH="0" baseline="0" dirty="0">
                <a:ln>
                  <a:noFill/>
                </a:ln>
                <a:solidFill>
                  <a:schemeClr val="tx1"/>
                </a:solidFill>
                <a:effectLst/>
                <a:latin typeface="Arial" panose="020B0604020202020204" pitchFamily="34" charset="0"/>
              </a:rPr>
              <a:t> and </a:t>
            </a:r>
            <a:r>
              <a:rPr kumimoji="0" lang="en-US" altLang="en-US" sz="800" b="1" i="0" u="none" strike="noStrike" cap="none" normalizeH="0" baseline="0" dirty="0" err="1">
                <a:ln>
                  <a:noFill/>
                </a:ln>
                <a:solidFill>
                  <a:schemeClr val="tx1"/>
                </a:solidFill>
                <a:effectLst/>
                <a:latin typeface="Arial" panose="020B0604020202020204" pitchFamily="34" charset="0"/>
              </a:rPr>
              <a:t>XGBoost</a:t>
            </a:r>
            <a:r>
              <a:rPr kumimoji="0" lang="en-US" altLang="en-US" sz="800" b="0" i="0" u="none" strike="noStrike" cap="none" normalizeH="0" baseline="0" dirty="0">
                <a:ln>
                  <a:noFill/>
                </a:ln>
                <a:solidFill>
                  <a:schemeClr val="tx1"/>
                </a:solidFill>
                <a:effectLst/>
                <a:latin typeface="Arial" panose="020B0604020202020204" pitchFamily="34" charset="0"/>
              </a:rPr>
              <a:t> are two powerful ensemble machine learning algorithms commonly used for prediction tasks. Training them in parallel allows for a comparative analysis of their performance. The diagram shows them as "Shadow Models," implying they are trained alongside each other for evaluation before selecting the best one.</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1" i="0" u="none" strike="noStrike" cap="none" normalizeH="0" baseline="0" dirty="0">
                <a:ln>
                  <a:noFill/>
                </a:ln>
                <a:solidFill>
                  <a:schemeClr val="tx1"/>
                </a:solidFill>
                <a:effectLst/>
                <a:latin typeface="Arial" panose="020B0604020202020204" pitchFamily="34" charset="0"/>
              </a:rPr>
              <a:t>Selects Best Model with </a:t>
            </a:r>
            <a:r>
              <a:rPr kumimoji="0" lang="en-US" altLang="en-US" sz="800" b="1" i="0" u="none" strike="noStrike" cap="none" normalizeH="0" baseline="0" dirty="0" err="1">
                <a:ln>
                  <a:noFill/>
                </a:ln>
                <a:solidFill>
                  <a:schemeClr val="tx1"/>
                </a:solidFill>
                <a:effectLst/>
                <a:latin typeface="Arial" panose="020B0604020202020204" pitchFamily="34" charset="0"/>
              </a:rPr>
              <a:t>GridSearch</a:t>
            </a:r>
            <a:r>
              <a:rPr kumimoji="0" lang="en-US" altLang="en-US" sz="800" b="1" i="0" u="none" strike="noStrike" cap="none" normalizeH="0" baseline="0" dirty="0">
                <a:ln>
                  <a:noFill/>
                </a:ln>
                <a:solidFill>
                  <a:schemeClr val="tx1"/>
                </a:solidFill>
                <a:effectLst/>
                <a:latin typeface="Arial" panose="020B0604020202020204" pitchFamily="34" charset="0"/>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800" b="1" i="0" u="none" strike="noStrike" cap="none" normalizeH="0" baseline="0" dirty="0" err="1">
                <a:ln>
                  <a:noFill/>
                </a:ln>
                <a:solidFill>
                  <a:schemeClr val="tx1"/>
                </a:solidFill>
                <a:effectLst/>
                <a:latin typeface="Arial" panose="020B0604020202020204" pitchFamily="34" charset="0"/>
              </a:rPr>
              <a:t>GridSearch</a:t>
            </a:r>
            <a:r>
              <a:rPr kumimoji="0" lang="en-US" altLang="en-US" sz="800" b="0" i="0" u="none" strike="noStrike" cap="none" normalizeH="0" baseline="0" dirty="0">
                <a:ln>
                  <a:noFill/>
                </a:ln>
                <a:solidFill>
                  <a:schemeClr val="tx1"/>
                </a:solidFill>
                <a:effectLst/>
                <a:latin typeface="Arial" panose="020B0604020202020204" pitchFamily="34" charset="0"/>
              </a:rPr>
              <a:t> (specifically </a:t>
            </a:r>
            <a:r>
              <a:rPr kumimoji="0" lang="en-US" altLang="en-US" sz="800" b="0" i="0" u="none" strike="noStrike" cap="none" normalizeH="0" baseline="0" dirty="0" err="1">
                <a:ln>
                  <a:noFill/>
                </a:ln>
                <a:solidFill>
                  <a:schemeClr val="tx1"/>
                </a:solidFill>
                <a:effectLst/>
                <a:latin typeface="Arial" panose="020B0604020202020204" pitchFamily="34" charset="0"/>
              </a:rPr>
              <a:t>GridSearchCV</a:t>
            </a:r>
            <a:r>
              <a:rPr kumimoji="0" lang="en-US" altLang="en-US" sz="800" b="0" i="0" u="none" strike="noStrike" cap="none" normalizeH="0" baseline="0" dirty="0">
                <a:ln>
                  <a:noFill/>
                </a:ln>
                <a:solidFill>
                  <a:schemeClr val="tx1"/>
                </a:solidFill>
                <a:effectLst/>
                <a:latin typeface="Arial" panose="020B0604020202020204" pitchFamily="34" charset="0"/>
              </a:rPr>
              <a:t>) is a hyperparameter tuning technique. After training multiple models (like Random Forest and </a:t>
            </a:r>
            <a:r>
              <a:rPr kumimoji="0" lang="en-US" altLang="en-US" sz="800" b="0" i="0" u="none" strike="noStrike" cap="none" normalizeH="0" baseline="0" dirty="0" err="1">
                <a:ln>
                  <a:noFill/>
                </a:ln>
                <a:solidFill>
                  <a:schemeClr val="tx1"/>
                </a:solidFill>
                <a:effectLst/>
                <a:latin typeface="Arial" panose="020B0604020202020204" pitchFamily="34" charset="0"/>
              </a:rPr>
              <a:t>XGBoost</a:t>
            </a: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800" b="0" i="0" u="none" strike="noStrike" cap="none" normalizeH="0" baseline="0" dirty="0" err="1">
                <a:ln>
                  <a:noFill/>
                </a:ln>
                <a:solidFill>
                  <a:schemeClr val="tx1"/>
                </a:solidFill>
                <a:effectLst/>
                <a:latin typeface="Arial" panose="020B0604020202020204" pitchFamily="34" charset="0"/>
              </a:rPr>
              <a:t>GridSearch</a:t>
            </a:r>
            <a:r>
              <a:rPr kumimoji="0" lang="en-US" altLang="en-US" sz="800" b="0" i="0" u="none" strike="noStrike" cap="none" normalizeH="0" baseline="0" dirty="0">
                <a:ln>
                  <a:noFill/>
                </a:ln>
                <a:solidFill>
                  <a:schemeClr val="tx1"/>
                </a:solidFill>
                <a:effectLst/>
                <a:latin typeface="Arial" panose="020B0604020202020204" pitchFamily="34" charset="0"/>
              </a:rPr>
              <a:t> systematically works through multiple combinations of hyperparameter values to find the optimal set that yields the best model performance (e.g., highest accuracy, lowest error) and ensures robustness. This final step selects the most accurate and robust model for deployment.</a:t>
            </a:r>
          </a:p>
          <a:p>
            <a:pPr marL="0" marR="0" lvl="0" indent="0" algn="l" defTabSz="914400" rtl="0" eaLnBrk="0" fontAlgn="base" latinLnBrk="0" hangingPunct="0">
              <a:lnSpc>
                <a:spcPct val="100000"/>
              </a:lnSpc>
              <a:spcBef>
                <a:spcPct val="0"/>
              </a:spcBef>
              <a:spcAft>
                <a:spcPct val="0"/>
              </a:spcAft>
              <a:buClrTx/>
              <a:buSzTx/>
              <a:tabLst/>
            </a:pPr>
            <a:r>
              <a:rPr lang="en-US" altLang="en-US" sz="800" b="1" i="1" dirty="0">
                <a:latin typeface="Arial" panose="020B0604020202020204" pitchFamily="34" charset="0"/>
              </a:rPr>
              <a:t>Accuracy – For  now accuracy is almost 90 percent for rf and 87 percent for XG our cases but we will consider recall cases as prominent identifier </a:t>
            </a:r>
            <a:endParaRPr kumimoji="0" lang="en-US" altLang="en-US" sz="800" b="1"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388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E25B-63B0-5196-BD9F-D61B5DED9950}"/>
              </a:ext>
            </a:extLst>
          </p:cNvPr>
          <p:cNvSpPr>
            <a:spLocks noGrp="1"/>
          </p:cNvSpPr>
          <p:nvPr>
            <p:ph type="ctrTitle"/>
          </p:nvPr>
        </p:nvSpPr>
        <p:spPr>
          <a:xfrm>
            <a:off x="640080" y="1371600"/>
            <a:ext cx="6076252" cy="998114"/>
          </a:xfrm>
        </p:spPr>
        <p:txBody>
          <a:bodyPr/>
          <a:lstStyle/>
          <a:p>
            <a:r>
              <a:rPr lang="en-IN" dirty="0"/>
              <a:t>Inference Pipeline</a:t>
            </a:r>
          </a:p>
        </p:txBody>
      </p:sp>
      <p:sp>
        <p:nvSpPr>
          <p:cNvPr id="3" name="Subtitle 2">
            <a:extLst>
              <a:ext uri="{FF2B5EF4-FFF2-40B4-BE49-F238E27FC236}">
                <a16:creationId xmlns:a16="http://schemas.microsoft.com/office/drawing/2014/main" id="{705AA994-8066-4C89-CA5B-C916083AD974}"/>
              </a:ext>
            </a:extLst>
          </p:cNvPr>
          <p:cNvSpPr>
            <a:spLocks noGrp="1"/>
          </p:cNvSpPr>
          <p:nvPr>
            <p:ph type="subTitle" idx="1"/>
          </p:nvPr>
        </p:nvSpPr>
        <p:spPr>
          <a:xfrm>
            <a:off x="640080" y="2839793"/>
            <a:ext cx="6675120" cy="3032974"/>
          </a:xfrm>
        </p:spPr>
        <p:txBody>
          <a:bodyPr/>
          <a:lstStyle/>
          <a:p>
            <a:endParaRPr lang="en-IN" dirty="0"/>
          </a:p>
        </p:txBody>
      </p:sp>
    </p:spTree>
    <p:extLst>
      <p:ext uri="{BB962C8B-B14F-4D97-AF65-F5344CB8AC3E}">
        <p14:creationId xmlns:p14="http://schemas.microsoft.com/office/powerpoint/2010/main" val="245993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F58F-63F7-26BE-FC35-EB299C335044}"/>
              </a:ext>
            </a:extLst>
          </p:cNvPr>
          <p:cNvSpPr>
            <a:spLocks noGrp="1"/>
          </p:cNvSpPr>
          <p:nvPr>
            <p:ph type="ctrTitle"/>
          </p:nvPr>
        </p:nvSpPr>
        <p:spPr/>
        <p:txBody>
          <a:bodyPr/>
          <a:lstStyle/>
          <a:p>
            <a:r>
              <a:rPr lang="en-IN" dirty="0"/>
              <a:t>Recommender Training</a:t>
            </a:r>
          </a:p>
        </p:txBody>
      </p:sp>
    </p:spTree>
    <p:extLst>
      <p:ext uri="{BB962C8B-B14F-4D97-AF65-F5344CB8AC3E}">
        <p14:creationId xmlns:p14="http://schemas.microsoft.com/office/powerpoint/2010/main" val="3587664994"/>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69</TotalTime>
  <Words>924</Words>
  <Application>Microsoft Office PowerPoint</Application>
  <PresentationFormat>Widescreen</PresentationFormat>
  <Paragraphs>103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Grandview Display</vt:lpstr>
      <vt:lpstr>Inter</vt:lpstr>
      <vt:lpstr>DashVTI</vt:lpstr>
      <vt:lpstr>ITSM Predictive SLA Breach </vt:lpstr>
      <vt:lpstr>Problem Statement</vt:lpstr>
      <vt:lpstr>Predicting Ticket SLA Breach &amp; Recommendations</vt:lpstr>
      <vt:lpstr>What impact will this have?</vt:lpstr>
      <vt:lpstr>Data Processing layer</vt:lpstr>
      <vt:lpstr>SLA Breach Training pipeline</vt:lpstr>
      <vt:lpstr>Inference Pipeline</vt:lpstr>
      <vt:lpstr>Recommender Training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Abhinav Kaushik</dc:creator>
  <cp:lastModifiedBy>Abhinav Kaushik</cp:lastModifiedBy>
  <cp:revision>2</cp:revision>
  <dcterms:created xsi:type="dcterms:W3CDTF">2025-07-08T20:13:25Z</dcterms:created>
  <dcterms:modified xsi:type="dcterms:W3CDTF">2025-07-08T21:22:34Z</dcterms:modified>
</cp:coreProperties>
</file>