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roxima Nova"/>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BD690DC-6891-4C44-BB2E-749C72DF7F21}">
  <a:tblStyle styleId="{5BD690DC-6891-4C44-BB2E-749C72DF7F21}"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Italic.fntdata"/><Relationship Id="rId25"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351d85744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51d85744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51d85744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51d85744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3529bde01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529bde01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3529bde01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529bde01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3529bde01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529bde01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3529bde01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529bde01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3529bde01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529bde01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51d85744e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51d85744e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351d85744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51d85744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351d85744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51d85744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351d85744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51d85744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351d85744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51d85744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351d85744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51d85744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351d85744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51d85744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351d85744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51d85744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351d85744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51d85744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Deliverable 02</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Abhinav Konagala, Mykiah Ashley, Kuran Chona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 Definition Cont.</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NONFUNCTIONAL REQUIREMENTS</a:t>
            </a:r>
            <a:endParaRPr b="1"/>
          </a:p>
          <a:p>
            <a:pPr indent="-342900" lvl="0" marL="457200" rtl="0" algn="l">
              <a:spcBef>
                <a:spcPts val="1600"/>
              </a:spcBef>
              <a:spcAft>
                <a:spcPts val="0"/>
              </a:spcAft>
              <a:buSzPts val="1800"/>
              <a:buChar char="●"/>
            </a:pPr>
            <a:r>
              <a:rPr i="1" lang="en" u="sng"/>
              <a:t>Cultural</a:t>
            </a:r>
            <a:r>
              <a:rPr lang="en"/>
              <a:t>:</a:t>
            </a:r>
            <a:endParaRPr/>
          </a:p>
          <a:p>
            <a:pPr indent="-342900" lvl="1" marL="914400" rtl="0" algn="l">
              <a:spcBef>
                <a:spcPts val="0"/>
              </a:spcBef>
              <a:spcAft>
                <a:spcPts val="0"/>
              </a:spcAft>
              <a:buSzPts val="1800"/>
              <a:buChar char="○"/>
            </a:pPr>
            <a:r>
              <a:rPr lang="en" sz="1800"/>
              <a:t>The system must be open-minded about performing different music styles at the events.</a:t>
            </a:r>
            <a:endParaRPr sz="1800"/>
          </a:p>
          <a:p>
            <a:pPr indent="-342900" lvl="1" marL="914400" rtl="0" algn="l">
              <a:spcBef>
                <a:spcPts val="0"/>
              </a:spcBef>
              <a:spcAft>
                <a:spcPts val="0"/>
              </a:spcAft>
              <a:buSzPts val="1800"/>
              <a:buChar char="○"/>
            </a:pPr>
            <a:r>
              <a:rPr lang="en" sz="1800"/>
              <a:t>The system should select DJ’s according to the requested music event style.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130150" y="2081825"/>
            <a:ext cx="8514300" cy="31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Interview Schedule</a:t>
            </a:r>
            <a:r>
              <a:rPr lang="en" sz="1400"/>
              <a:t>:</a:t>
            </a:r>
            <a:endParaRPr sz="1400"/>
          </a:p>
        </p:txBody>
      </p:sp>
      <p:graphicFrame>
        <p:nvGraphicFramePr>
          <p:cNvPr id="120" name="Google Shape;120;p23"/>
          <p:cNvGraphicFramePr/>
          <p:nvPr/>
        </p:nvGraphicFramePr>
        <p:xfrm>
          <a:off x="2327425" y="92275"/>
          <a:ext cx="3000000" cy="3000000"/>
        </p:xfrm>
        <a:graphic>
          <a:graphicData uri="http://schemas.openxmlformats.org/drawingml/2006/table">
            <a:tbl>
              <a:tblPr>
                <a:noFill/>
                <a:tableStyleId>{5BD690DC-6891-4C44-BB2E-749C72DF7F21}</a:tableStyleId>
              </a:tblPr>
              <a:tblGrid>
                <a:gridCol w="1413525"/>
                <a:gridCol w="1413525"/>
                <a:gridCol w="1413525"/>
                <a:gridCol w="1413525"/>
              </a:tblGrid>
              <a:tr h="477825">
                <a:tc>
                  <a:txBody>
                    <a:bodyPr>
                      <a:noAutofit/>
                    </a:bodyPr>
                    <a:lstStyle/>
                    <a:p>
                      <a:pPr indent="0" lvl="0" marL="0" rtl="0" algn="ctr">
                        <a:spcBef>
                          <a:spcPts val="0"/>
                        </a:spcBef>
                        <a:spcAft>
                          <a:spcPts val="0"/>
                        </a:spcAft>
                        <a:buNone/>
                      </a:pPr>
                      <a:r>
                        <a:rPr b="1" lang="en" sz="1100"/>
                        <a:t>NAME</a:t>
                      </a:r>
                      <a:endParaRPr b="1" sz="1100"/>
                    </a:p>
                  </a:txBody>
                  <a:tcPr marT="63500" marB="63500" marR="63500" marL="63500"/>
                </a:tc>
                <a:tc>
                  <a:txBody>
                    <a:bodyPr>
                      <a:noAutofit/>
                    </a:bodyPr>
                    <a:lstStyle/>
                    <a:p>
                      <a:pPr indent="0" lvl="0" marL="0" rtl="0" algn="ctr">
                        <a:spcBef>
                          <a:spcPts val="0"/>
                        </a:spcBef>
                        <a:spcAft>
                          <a:spcPts val="0"/>
                        </a:spcAft>
                        <a:buNone/>
                      </a:pPr>
                      <a:r>
                        <a:rPr b="1" lang="en" sz="1100"/>
                        <a:t>POSITION</a:t>
                      </a:r>
                      <a:endParaRPr b="1" sz="1100"/>
                    </a:p>
                  </a:txBody>
                  <a:tcPr marT="63500" marB="63500" marR="63500" marL="63500"/>
                </a:tc>
                <a:tc>
                  <a:txBody>
                    <a:bodyPr>
                      <a:noAutofit/>
                    </a:bodyPr>
                    <a:lstStyle/>
                    <a:p>
                      <a:pPr indent="0" lvl="0" marL="0" rtl="0" algn="ctr">
                        <a:spcBef>
                          <a:spcPts val="0"/>
                        </a:spcBef>
                        <a:spcAft>
                          <a:spcPts val="0"/>
                        </a:spcAft>
                        <a:buNone/>
                      </a:pPr>
                      <a:r>
                        <a:rPr b="1" lang="en" sz="1100"/>
                        <a:t>PURPOSE OF INTERVIEW</a:t>
                      </a:r>
                      <a:endParaRPr b="1" sz="1100"/>
                    </a:p>
                  </a:txBody>
                  <a:tcPr marT="63500" marB="63500" marR="63500" marL="63500"/>
                </a:tc>
                <a:tc>
                  <a:txBody>
                    <a:bodyPr>
                      <a:noAutofit/>
                    </a:bodyPr>
                    <a:lstStyle/>
                    <a:p>
                      <a:pPr indent="0" lvl="0" marL="0" rtl="0" algn="ctr">
                        <a:spcBef>
                          <a:spcPts val="0"/>
                        </a:spcBef>
                        <a:spcAft>
                          <a:spcPts val="0"/>
                        </a:spcAft>
                        <a:buNone/>
                      </a:pPr>
                      <a:r>
                        <a:rPr b="1" lang="en" sz="1100"/>
                        <a:t>MEETING</a:t>
                      </a:r>
                      <a:endParaRPr b="1" sz="1100"/>
                    </a:p>
                  </a:txBody>
                  <a:tcPr marT="63500" marB="63500" marR="63500" marL="63500"/>
                </a:tc>
              </a:tr>
              <a:tr h="826500">
                <a:tc>
                  <a:txBody>
                    <a:bodyPr>
                      <a:noAutofit/>
                    </a:bodyPr>
                    <a:lstStyle/>
                    <a:p>
                      <a:pPr indent="0" lvl="0" marL="0" rtl="0" algn="l">
                        <a:spcBef>
                          <a:spcPts val="0"/>
                        </a:spcBef>
                        <a:spcAft>
                          <a:spcPts val="0"/>
                        </a:spcAft>
                        <a:buNone/>
                      </a:pPr>
                      <a:r>
                        <a:rPr lang="en" sz="1100"/>
                        <a:t>Andrew Jefferson</a:t>
                      </a:r>
                      <a:endParaRPr sz="1100"/>
                    </a:p>
                  </a:txBody>
                  <a:tcPr marT="63500" marB="63500" marR="63500" marL="63500"/>
                </a:tc>
                <a:tc>
                  <a:txBody>
                    <a:bodyPr>
                      <a:noAutofit/>
                    </a:bodyPr>
                    <a:lstStyle/>
                    <a:p>
                      <a:pPr indent="0" lvl="0" marL="0" rtl="0" algn="l">
                        <a:spcBef>
                          <a:spcPts val="0"/>
                        </a:spcBef>
                        <a:spcAft>
                          <a:spcPts val="0"/>
                        </a:spcAft>
                        <a:buNone/>
                      </a:pPr>
                      <a:r>
                        <a:rPr lang="en" sz="1100"/>
                        <a:t>Treasurer/ DJ</a:t>
                      </a:r>
                      <a:endParaRPr sz="1100"/>
                    </a:p>
                  </a:txBody>
                  <a:tcPr marT="63500" marB="63500" marR="63500" marL="63500"/>
                </a:tc>
                <a:tc>
                  <a:txBody>
                    <a:bodyPr>
                      <a:noAutofit/>
                    </a:bodyPr>
                    <a:lstStyle/>
                    <a:p>
                      <a:pPr indent="0" lvl="0" marL="0" rtl="0" algn="l">
                        <a:spcBef>
                          <a:spcPts val="0"/>
                        </a:spcBef>
                        <a:spcAft>
                          <a:spcPts val="0"/>
                        </a:spcAft>
                        <a:buNone/>
                      </a:pPr>
                      <a:r>
                        <a:rPr lang="en" sz="1100"/>
                        <a:t>To gain a better perspective of how the organization works.</a:t>
                      </a:r>
                      <a:endParaRPr sz="1100"/>
                    </a:p>
                  </a:txBody>
                  <a:tcPr marT="63500" marB="63500" marR="63500" marL="63500"/>
                </a:tc>
                <a:tc>
                  <a:txBody>
                    <a:bodyPr>
                      <a:noAutofit/>
                    </a:bodyPr>
                    <a:lstStyle/>
                    <a:p>
                      <a:pPr indent="0" lvl="0" marL="0" rtl="0" algn="l">
                        <a:spcBef>
                          <a:spcPts val="0"/>
                        </a:spcBef>
                        <a:spcAft>
                          <a:spcPts val="0"/>
                        </a:spcAft>
                        <a:buNone/>
                      </a:pPr>
                      <a:r>
                        <a:rPr lang="en" sz="1100"/>
                        <a:t>Fri, March 09</a:t>
                      </a:r>
                      <a:endParaRPr sz="1100"/>
                    </a:p>
                    <a:p>
                      <a:pPr indent="0" lvl="0" marL="0" rtl="0" algn="l">
                        <a:spcBef>
                          <a:spcPts val="0"/>
                        </a:spcBef>
                        <a:spcAft>
                          <a:spcPts val="0"/>
                        </a:spcAft>
                        <a:buNone/>
                      </a:pPr>
                      <a:r>
                        <a:rPr lang="en" sz="1100"/>
                        <a:t>5:00 - 7:00 P.M.</a:t>
                      </a:r>
                      <a:endParaRPr sz="1100"/>
                    </a:p>
                  </a:txBody>
                  <a:tcPr marT="63500" marB="63500" marR="63500" marL="63500"/>
                </a:tc>
              </a:tr>
              <a:tr h="1000825">
                <a:tc>
                  <a:txBody>
                    <a:bodyPr>
                      <a:noAutofit/>
                    </a:bodyPr>
                    <a:lstStyle/>
                    <a:p>
                      <a:pPr indent="0" lvl="0" marL="0" rtl="0" algn="l">
                        <a:spcBef>
                          <a:spcPts val="0"/>
                        </a:spcBef>
                        <a:spcAft>
                          <a:spcPts val="0"/>
                        </a:spcAft>
                        <a:buNone/>
                      </a:pPr>
                      <a:r>
                        <a:rPr lang="en" sz="1100"/>
                        <a:t>Justin Milton</a:t>
                      </a:r>
                      <a:endParaRPr sz="1100"/>
                    </a:p>
                  </a:txBody>
                  <a:tcPr marT="63500" marB="63500" marR="63500" marL="63500"/>
                </a:tc>
                <a:tc>
                  <a:txBody>
                    <a:bodyPr>
                      <a:noAutofit/>
                    </a:bodyPr>
                    <a:lstStyle/>
                    <a:p>
                      <a:pPr indent="0" lvl="0" marL="0" rtl="0" algn="l">
                        <a:spcBef>
                          <a:spcPts val="0"/>
                        </a:spcBef>
                        <a:spcAft>
                          <a:spcPts val="0"/>
                        </a:spcAft>
                        <a:buNone/>
                      </a:pPr>
                      <a:r>
                        <a:rPr lang="en" sz="1100"/>
                        <a:t>President/ DJ</a:t>
                      </a:r>
                      <a:endParaRPr sz="1100"/>
                    </a:p>
                  </a:txBody>
                  <a:tcPr marT="63500" marB="63500" marR="63500" marL="63500"/>
                </a:tc>
                <a:tc>
                  <a:txBody>
                    <a:bodyPr>
                      <a:noAutofit/>
                    </a:bodyPr>
                    <a:lstStyle/>
                    <a:p>
                      <a:pPr indent="0" lvl="0" marL="0" rtl="0" algn="l">
                        <a:spcBef>
                          <a:spcPts val="0"/>
                        </a:spcBef>
                        <a:spcAft>
                          <a:spcPts val="0"/>
                        </a:spcAft>
                        <a:buNone/>
                      </a:pPr>
                      <a:r>
                        <a:rPr lang="en" sz="1100"/>
                        <a:t>To question the president and determine how the organization does work</a:t>
                      </a:r>
                      <a:endParaRPr sz="1100"/>
                    </a:p>
                  </a:txBody>
                  <a:tcPr marT="63500" marB="63500" marR="63500" marL="63500"/>
                </a:tc>
                <a:tc>
                  <a:txBody>
                    <a:bodyPr>
                      <a:noAutofit/>
                    </a:bodyPr>
                    <a:lstStyle/>
                    <a:p>
                      <a:pPr indent="0" lvl="0" marL="0" rtl="0" algn="l">
                        <a:spcBef>
                          <a:spcPts val="0"/>
                        </a:spcBef>
                        <a:spcAft>
                          <a:spcPts val="0"/>
                        </a:spcAft>
                        <a:buNone/>
                      </a:pPr>
                      <a:r>
                        <a:rPr lang="en" sz="1100"/>
                        <a:t>Fri, March 09</a:t>
                      </a:r>
                      <a:endParaRPr sz="1100"/>
                    </a:p>
                    <a:p>
                      <a:pPr indent="0" lvl="0" marL="0" rtl="0" algn="l">
                        <a:spcBef>
                          <a:spcPts val="0"/>
                        </a:spcBef>
                        <a:spcAft>
                          <a:spcPts val="0"/>
                        </a:spcAft>
                        <a:buNone/>
                      </a:pPr>
                      <a:r>
                        <a:rPr lang="en" sz="1100"/>
                        <a:t>5:00 - 7:00 P.M.</a:t>
                      </a:r>
                      <a:endParaRPr sz="1100"/>
                    </a:p>
                  </a:txBody>
                  <a:tcPr marT="63500" marB="63500" marR="63500" marL="63500"/>
                </a:tc>
              </a:tr>
              <a:tr h="1000825">
                <a:tc>
                  <a:txBody>
                    <a:bodyPr>
                      <a:noAutofit/>
                    </a:bodyPr>
                    <a:lstStyle/>
                    <a:p>
                      <a:pPr indent="0" lvl="0" marL="0" rtl="0" algn="l">
                        <a:spcBef>
                          <a:spcPts val="0"/>
                        </a:spcBef>
                        <a:spcAft>
                          <a:spcPts val="0"/>
                        </a:spcAft>
                        <a:buNone/>
                      </a:pPr>
                      <a:r>
                        <a:rPr lang="en" sz="1100"/>
                        <a:t>Matt Vermont</a:t>
                      </a:r>
                      <a:endParaRPr sz="1100"/>
                    </a:p>
                  </a:txBody>
                  <a:tcPr marT="63500" marB="63500" marR="63500" marL="63500"/>
                </a:tc>
                <a:tc>
                  <a:txBody>
                    <a:bodyPr>
                      <a:noAutofit/>
                    </a:bodyPr>
                    <a:lstStyle/>
                    <a:p>
                      <a:pPr indent="0" lvl="0" marL="0" rtl="0" algn="l">
                        <a:spcBef>
                          <a:spcPts val="0"/>
                        </a:spcBef>
                        <a:spcAft>
                          <a:spcPts val="0"/>
                        </a:spcAft>
                        <a:buNone/>
                      </a:pPr>
                      <a:r>
                        <a:rPr lang="en" sz="1100"/>
                        <a:t>Vice President/ DJ</a:t>
                      </a:r>
                      <a:endParaRPr sz="1100"/>
                    </a:p>
                  </a:txBody>
                  <a:tcPr marT="63500" marB="63500" marR="63500" marL="63500"/>
                </a:tc>
                <a:tc>
                  <a:txBody>
                    <a:bodyPr>
                      <a:noAutofit/>
                    </a:bodyPr>
                    <a:lstStyle/>
                    <a:p>
                      <a:pPr indent="0" lvl="0" marL="0" rtl="0" algn="l">
                        <a:spcBef>
                          <a:spcPts val="0"/>
                        </a:spcBef>
                        <a:spcAft>
                          <a:spcPts val="0"/>
                        </a:spcAft>
                        <a:buNone/>
                      </a:pPr>
                      <a:r>
                        <a:rPr lang="en" sz="1100"/>
                        <a:t>To analyze the differences between the president and vice President </a:t>
                      </a:r>
                      <a:endParaRPr sz="1100"/>
                    </a:p>
                  </a:txBody>
                  <a:tcPr marT="63500" marB="63500" marR="63500" marL="63500"/>
                </a:tc>
                <a:tc>
                  <a:txBody>
                    <a:bodyPr>
                      <a:noAutofit/>
                    </a:bodyPr>
                    <a:lstStyle/>
                    <a:p>
                      <a:pPr indent="0" lvl="0" marL="0" rtl="0" algn="l">
                        <a:spcBef>
                          <a:spcPts val="0"/>
                        </a:spcBef>
                        <a:spcAft>
                          <a:spcPts val="0"/>
                        </a:spcAft>
                        <a:buNone/>
                      </a:pPr>
                      <a:r>
                        <a:rPr lang="en" sz="1100"/>
                        <a:t>Fri, March 09</a:t>
                      </a:r>
                      <a:endParaRPr sz="1100"/>
                    </a:p>
                    <a:p>
                      <a:pPr indent="0" lvl="0" marL="0" rtl="0" algn="l">
                        <a:spcBef>
                          <a:spcPts val="0"/>
                        </a:spcBef>
                        <a:spcAft>
                          <a:spcPts val="0"/>
                        </a:spcAft>
                        <a:buNone/>
                      </a:pPr>
                      <a:r>
                        <a:rPr lang="en" sz="1100"/>
                        <a:t>5:00 - 7:00 P.M.</a:t>
                      </a:r>
                      <a:endParaRPr sz="1100"/>
                    </a:p>
                  </a:txBody>
                  <a:tcPr marT="63500" marB="63500" marR="63500" marL="63500"/>
                </a:tc>
              </a:tr>
              <a:tr h="652150">
                <a:tc>
                  <a:txBody>
                    <a:bodyPr>
                      <a:noAutofit/>
                    </a:bodyPr>
                    <a:lstStyle/>
                    <a:p>
                      <a:pPr indent="0" lvl="0" marL="0" rtl="0" algn="l">
                        <a:spcBef>
                          <a:spcPts val="0"/>
                        </a:spcBef>
                        <a:spcAft>
                          <a:spcPts val="0"/>
                        </a:spcAft>
                        <a:buNone/>
                      </a:pPr>
                      <a:r>
                        <a:rPr lang="en" sz="1100"/>
                        <a:t>Quentin Jones</a:t>
                      </a:r>
                      <a:endParaRPr sz="1100"/>
                    </a:p>
                  </a:txBody>
                  <a:tcPr marT="63500" marB="63500" marR="63500" marL="63500"/>
                </a:tc>
                <a:tc>
                  <a:txBody>
                    <a:bodyPr>
                      <a:noAutofit/>
                    </a:bodyPr>
                    <a:lstStyle/>
                    <a:p>
                      <a:pPr indent="0" lvl="0" marL="0" rtl="0" algn="l">
                        <a:spcBef>
                          <a:spcPts val="0"/>
                        </a:spcBef>
                        <a:spcAft>
                          <a:spcPts val="0"/>
                        </a:spcAft>
                        <a:buNone/>
                      </a:pPr>
                      <a:r>
                        <a:rPr lang="en" sz="1100"/>
                        <a:t>Performer</a:t>
                      </a:r>
                      <a:endParaRPr sz="1100"/>
                    </a:p>
                  </a:txBody>
                  <a:tcPr marT="63500" marB="63500" marR="63500" marL="63500"/>
                </a:tc>
                <a:tc>
                  <a:txBody>
                    <a:bodyPr>
                      <a:noAutofit/>
                    </a:bodyPr>
                    <a:lstStyle/>
                    <a:p>
                      <a:pPr indent="0" lvl="0" marL="0" rtl="0" algn="l">
                        <a:spcBef>
                          <a:spcPts val="0"/>
                        </a:spcBef>
                        <a:spcAft>
                          <a:spcPts val="0"/>
                        </a:spcAft>
                        <a:buNone/>
                      </a:pPr>
                      <a:r>
                        <a:rPr lang="en" sz="1100"/>
                        <a:t>To understand a performer’s point of view </a:t>
                      </a:r>
                      <a:endParaRPr sz="1100"/>
                    </a:p>
                  </a:txBody>
                  <a:tcPr marT="63500" marB="63500" marR="63500" marL="63500"/>
                </a:tc>
                <a:tc>
                  <a:txBody>
                    <a:bodyPr>
                      <a:noAutofit/>
                    </a:bodyPr>
                    <a:lstStyle/>
                    <a:p>
                      <a:pPr indent="0" lvl="0" marL="0" rtl="0" algn="l">
                        <a:spcBef>
                          <a:spcPts val="0"/>
                        </a:spcBef>
                        <a:spcAft>
                          <a:spcPts val="0"/>
                        </a:spcAft>
                        <a:buNone/>
                      </a:pPr>
                      <a:r>
                        <a:rPr lang="en" sz="1100"/>
                        <a:t>Fri, March 09</a:t>
                      </a:r>
                      <a:endParaRPr sz="1100"/>
                    </a:p>
                    <a:p>
                      <a:pPr indent="0" lvl="0" marL="0" rtl="0" algn="l">
                        <a:spcBef>
                          <a:spcPts val="0"/>
                        </a:spcBef>
                        <a:spcAft>
                          <a:spcPts val="0"/>
                        </a:spcAft>
                        <a:buNone/>
                      </a:pPr>
                      <a:r>
                        <a:rPr lang="en" sz="1100"/>
                        <a:t>5:00 - 7:00 P.M.</a:t>
                      </a:r>
                      <a:endParaRPr sz="1100"/>
                    </a:p>
                  </a:txBody>
                  <a:tcPr marT="63500" marB="63500" marR="63500" marL="63500"/>
                </a:tc>
              </a:tr>
              <a:tr h="1000825">
                <a:tc>
                  <a:txBody>
                    <a:bodyPr>
                      <a:noAutofit/>
                    </a:bodyPr>
                    <a:lstStyle/>
                    <a:p>
                      <a:pPr indent="0" lvl="0" marL="0" rtl="0" algn="l">
                        <a:spcBef>
                          <a:spcPts val="0"/>
                        </a:spcBef>
                        <a:spcAft>
                          <a:spcPts val="0"/>
                        </a:spcAft>
                        <a:buNone/>
                      </a:pPr>
                      <a:r>
                        <a:rPr lang="en" sz="1100"/>
                        <a:t>Nick Spears</a:t>
                      </a:r>
                      <a:endParaRPr sz="1100"/>
                    </a:p>
                  </a:txBody>
                  <a:tcPr marT="63500" marB="63500" marR="63500" marL="63500"/>
                </a:tc>
                <a:tc>
                  <a:txBody>
                    <a:bodyPr>
                      <a:noAutofit/>
                    </a:bodyPr>
                    <a:lstStyle/>
                    <a:p>
                      <a:pPr indent="0" lvl="0" marL="0" rtl="0" algn="l">
                        <a:spcBef>
                          <a:spcPts val="0"/>
                        </a:spcBef>
                        <a:spcAft>
                          <a:spcPts val="0"/>
                        </a:spcAft>
                        <a:buNone/>
                      </a:pPr>
                      <a:r>
                        <a:rPr lang="en" sz="1100"/>
                        <a:t>Lead Audio Engineer</a:t>
                      </a:r>
                      <a:endParaRPr sz="1100"/>
                    </a:p>
                  </a:txBody>
                  <a:tcPr marT="63500" marB="63500" marR="63500" marL="63500"/>
                </a:tc>
                <a:tc>
                  <a:txBody>
                    <a:bodyPr>
                      <a:noAutofit/>
                    </a:bodyPr>
                    <a:lstStyle/>
                    <a:p>
                      <a:pPr indent="0" lvl="0" marL="0" rtl="0" algn="l">
                        <a:spcBef>
                          <a:spcPts val="0"/>
                        </a:spcBef>
                        <a:spcAft>
                          <a:spcPts val="0"/>
                        </a:spcAft>
                        <a:buNone/>
                      </a:pPr>
                      <a:r>
                        <a:rPr lang="en" sz="1100"/>
                        <a:t>To understand different views from different members in the company. </a:t>
                      </a:r>
                      <a:endParaRPr sz="1100"/>
                    </a:p>
                  </a:txBody>
                  <a:tcPr marT="63500" marB="63500" marR="63500" marL="63500"/>
                </a:tc>
                <a:tc>
                  <a:txBody>
                    <a:bodyPr>
                      <a:noAutofit/>
                    </a:bodyPr>
                    <a:lstStyle/>
                    <a:p>
                      <a:pPr indent="0" lvl="0" marL="0" rtl="0" algn="l">
                        <a:spcBef>
                          <a:spcPts val="0"/>
                        </a:spcBef>
                        <a:spcAft>
                          <a:spcPts val="0"/>
                        </a:spcAft>
                        <a:buNone/>
                      </a:pPr>
                      <a:r>
                        <a:rPr lang="en" sz="1100"/>
                        <a:t>Fri, March 09</a:t>
                      </a:r>
                      <a:endParaRPr sz="1100"/>
                    </a:p>
                    <a:p>
                      <a:pPr indent="0" lvl="0" marL="0" rtl="0" algn="l">
                        <a:spcBef>
                          <a:spcPts val="0"/>
                        </a:spcBef>
                        <a:spcAft>
                          <a:spcPts val="0"/>
                        </a:spcAft>
                        <a:buNone/>
                      </a:pPr>
                      <a:r>
                        <a:rPr lang="en" sz="1100"/>
                        <a:t>5:00 - 7:00 P.M.</a:t>
                      </a:r>
                      <a:endParaRPr sz="1100"/>
                    </a:p>
                  </a:txBody>
                  <a:tcPr marT="63500" marB="63500" marR="63500" marL="63500"/>
                </a:tc>
              </a:tr>
            </a:tbl>
          </a:graphicData>
        </a:graphic>
      </p:graphicFrame>
      <p:sp>
        <p:nvSpPr>
          <p:cNvPr id="121" name="Google Shape;121;p23"/>
          <p:cNvSpPr txBox="1"/>
          <p:nvPr/>
        </p:nvSpPr>
        <p:spPr>
          <a:xfrm>
            <a:off x="3072000" y="581425"/>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200000"/>
              </a:lnSpc>
              <a:spcBef>
                <a:spcPts val="0"/>
              </a:spcBef>
              <a:spcAft>
                <a:spcPts val="0"/>
              </a:spcAft>
              <a:buNone/>
            </a:pPr>
            <a:r>
              <a:t/>
            </a:r>
            <a:endParaRPr sz="12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Analysis</a:t>
            </a:r>
            <a:endParaRPr/>
          </a:p>
        </p:txBody>
      </p:sp>
      <p:pic>
        <p:nvPicPr>
          <p:cNvPr id="127" name="Google Shape;127;p24"/>
          <p:cNvPicPr preferRelativeResize="0"/>
          <p:nvPr/>
        </p:nvPicPr>
        <p:blipFill>
          <a:blip r:embed="rId3">
            <a:alphaModFix/>
          </a:blip>
          <a:stretch>
            <a:fillRect/>
          </a:stretch>
        </p:blipFill>
        <p:spPr>
          <a:xfrm>
            <a:off x="2984863" y="1017725"/>
            <a:ext cx="3174274" cy="3948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Analysis Cont. </a:t>
            </a:r>
            <a:endParaRPr/>
          </a:p>
        </p:txBody>
      </p:sp>
      <p:pic>
        <p:nvPicPr>
          <p:cNvPr id="133" name="Google Shape;133;p25"/>
          <p:cNvPicPr preferRelativeResize="0"/>
          <p:nvPr/>
        </p:nvPicPr>
        <p:blipFill>
          <a:blip r:embed="rId3">
            <a:alphaModFix/>
          </a:blip>
          <a:stretch>
            <a:fillRect/>
          </a:stretch>
        </p:blipFill>
        <p:spPr>
          <a:xfrm>
            <a:off x="3025763" y="1017725"/>
            <a:ext cx="3092475" cy="3969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Analysis Cont. </a:t>
            </a:r>
            <a:endParaRPr/>
          </a:p>
        </p:txBody>
      </p:sp>
      <p:pic>
        <p:nvPicPr>
          <p:cNvPr id="139" name="Google Shape;139;p26"/>
          <p:cNvPicPr preferRelativeResize="0"/>
          <p:nvPr/>
        </p:nvPicPr>
        <p:blipFill>
          <a:blip r:embed="rId3">
            <a:alphaModFix/>
          </a:blip>
          <a:stretch>
            <a:fillRect/>
          </a:stretch>
        </p:blipFill>
        <p:spPr>
          <a:xfrm>
            <a:off x="2893163" y="1017725"/>
            <a:ext cx="3357676" cy="40189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Analysis Cont. </a:t>
            </a:r>
            <a:endParaRPr/>
          </a:p>
        </p:txBody>
      </p:sp>
      <p:pic>
        <p:nvPicPr>
          <p:cNvPr id="145" name="Google Shape;145;p27"/>
          <p:cNvPicPr preferRelativeResize="0"/>
          <p:nvPr/>
        </p:nvPicPr>
        <p:blipFill>
          <a:blip r:embed="rId3">
            <a:alphaModFix/>
          </a:blip>
          <a:stretch>
            <a:fillRect/>
          </a:stretch>
        </p:blipFill>
        <p:spPr>
          <a:xfrm>
            <a:off x="2940000" y="1017725"/>
            <a:ext cx="3264000" cy="3991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Analysis Cont. </a:t>
            </a:r>
            <a:endParaRPr/>
          </a:p>
        </p:txBody>
      </p:sp>
      <p:pic>
        <p:nvPicPr>
          <p:cNvPr id="151" name="Google Shape;151;p28"/>
          <p:cNvPicPr preferRelativeResize="0"/>
          <p:nvPr/>
        </p:nvPicPr>
        <p:blipFill>
          <a:blip r:embed="rId3">
            <a:alphaModFix/>
          </a:blip>
          <a:stretch>
            <a:fillRect/>
          </a:stretch>
        </p:blipFill>
        <p:spPr>
          <a:xfrm>
            <a:off x="2831838" y="1017725"/>
            <a:ext cx="3480325" cy="39699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9"/>
          <p:cNvSpPr txBox="1"/>
          <p:nvPr/>
        </p:nvSpPr>
        <p:spPr>
          <a:xfrm>
            <a:off x="2445450" y="1071750"/>
            <a:ext cx="4253100" cy="3000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4800">
                <a:solidFill>
                  <a:schemeClr val="accent3"/>
                </a:solidFill>
                <a:latin typeface="Proxima Nova"/>
                <a:ea typeface="Proxima Nova"/>
                <a:cs typeface="Proxima Nova"/>
                <a:sym typeface="Proxima Nova"/>
              </a:rPr>
              <a:t>Thank you </a:t>
            </a:r>
            <a:endParaRPr sz="4800">
              <a:solidFill>
                <a:schemeClr val="accent3"/>
              </a:solidFill>
              <a:latin typeface="Proxima Nova"/>
              <a:ea typeface="Proxima Nova"/>
              <a:cs typeface="Proxima Nova"/>
              <a:sym typeface="Proxima Nova"/>
            </a:endParaRPr>
          </a:p>
          <a:p>
            <a:pPr indent="0" lvl="0" marL="0" rtl="0" algn="ctr">
              <a:lnSpc>
                <a:spcPct val="115000"/>
              </a:lnSpc>
              <a:spcBef>
                <a:spcPts val="1600"/>
              </a:spcBef>
              <a:spcAft>
                <a:spcPts val="1600"/>
              </a:spcAft>
              <a:buNone/>
            </a:pPr>
            <a:r>
              <a:rPr lang="en" sz="4800">
                <a:solidFill>
                  <a:schemeClr val="accent3"/>
                </a:solidFill>
                <a:latin typeface="Proxima Nova"/>
                <a:ea typeface="Proxima Nova"/>
                <a:cs typeface="Proxima Nova"/>
                <a:sym typeface="Proxima Nova"/>
              </a:rPr>
              <a:t>Any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 Definition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t>AIM: </a:t>
            </a:r>
            <a:r>
              <a:rPr lang="en">
                <a:solidFill>
                  <a:srgbClr val="000000"/>
                </a:solidFill>
              </a:rPr>
              <a:t>UMBeats is a DJ club that brings together people who enjoy the creation of music, building a community of DJ’s, musicians, producers, teachers, and students who convey themselves through music. The goal of this project is to increase sales and develop an online interface accessible through social networking websites such as Facebook and Twitter. We will be conducting surveys to improve customer satisfaction.</a:t>
            </a:r>
            <a:endParaRPr>
              <a:solidFill>
                <a:srgbClr val="000000"/>
              </a:solidFill>
            </a:endParaRPr>
          </a:p>
          <a:p>
            <a:pPr indent="0" lvl="0" marL="0" rtl="0" algn="l">
              <a:spcBef>
                <a:spcPts val="1600"/>
              </a:spcBef>
              <a:spcAft>
                <a:spcPts val="1600"/>
              </a:spcAft>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 Definition Cont.</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FUNCTIONAL REQUIREMENTS:</a:t>
            </a:r>
            <a:endParaRPr/>
          </a:p>
          <a:p>
            <a:pPr indent="-342900" lvl="0" marL="457200" rtl="0" algn="l">
              <a:spcBef>
                <a:spcPts val="1600"/>
              </a:spcBef>
              <a:spcAft>
                <a:spcPts val="0"/>
              </a:spcAft>
              <a:buSzPts val="1800"/>
              <a:buChar char="●"/>
            </a:pPr>
            <a:r>
              <a:rPr i="1" lang="en" u="sng"/>
              <a:t>Process-oriented:</a:t>
            </a:r>
            <a:endParaRPr i="1" u="sng"/>
          </a:p>
          <a:p>
            <a:pPr indent="-342900" lvl="1" marL="914400" rtl="0" algn="l">
              <a:spcBef>
                <a:spcPts val="0"/>
              </a:spcBef>
              <a:spcAft>
                <a:spcPts val="0"/>
              </a:spcAft>
              <a:buClr>
                <a:srgbClr val="000000"/>
              </a:buClr>
              <a:buSzPts val="1800"/>
              <a:buChar char="○"/>
            </a:pPr>
            <a:r>
              <a:rPr lang="en" sz="1800">
                <a:solidFill>
                  <a:srgbClr val="000000"/>
                </a:solidFill>
              </a:rPr>
              <a:t>The system will allow customers to view event details on the social networking sites.</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The system will allow customers to make suggestions about their music styles and music preferences through email system.</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The system will record customers answers to online surveys and music personality quiz.</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The system will select DJ’s based on music event rather than on availability.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 Definition Cont.</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i="1" lang="en" u="sng"/>
              <a:t>Process-oriented cont.</a:t>
            </a:r>
            <a:endParaRPr i="1" u="sng"/>
          </a:p>
          <a:p>
            <a:pPr indent="-342900" lvl="1" marL="914400" rtl="0" algn="l">
              <a:spcBef>
                <a:spcPts val="0"/>
              </a:spcBef>
              <a:spcAft>
                <a:spcPts val="0"/>
              </a:spcAft>
              <a:buClr>
                <a:srgbClr val="000000"/>
              </a:buClr>
              <a:buSzPts val="1800"/>
              <a:buChar char="○"/>
            </a:pPr>
            <a:r>
              <a:rPr lang="en" sz="1800">
                <a:solidFill>
                  <a:srgbClr val="000000"/>
                </a:solidFill>
              </a:rPr>
              <a:t>The system will allow the customers to view their DJ’s reviews.</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The system will record customer payment. </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The system will create a event ticket when a customer books an appointment. </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The system will allow the customer to cancel their appointment 48 hours in advance.</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The system will send each customer a 24 hour reminder for the event.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 Definition Cont.</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i="1" lang="en" u="sng"/>
              <a:t>Information-oriented</a:t>
            </a:r>
            <a:r>
              <a:rPr lang="en"/>
              <a:t>:</a:t>
            </a:r>
            <a:endParaRPr/>
          </a:p>
          <a:p>
            <a:pPr indent="-342900" lvl="1" marL="914400" rtl="0" algn="l">
              <a:spcBef>
                <a:spcPts val="0"/>
              </a:spcBef>
              <a:spcAft>
                <a:spcPts val="0"/>
              </a:spcAft>
              <a:buSzPts val="1800"/>
              <a:buChar char="○"/>
            </a:pPr>
            <a:r>
              <a:rPr lang="en" sz="1800"/>
              <a:t>The system must contain all the requests made by customers through online surveys and music personality quizzes.</a:t>
            </a:r>
            <a:endParaRPr sz="1800"/>
          </a:p>
          <a:p>
            <a:pPr indent="-342900" lvl="1" marL="914400" rtl="0" algn="l">
              <a:spcBef>
                <a:spcPts val="0"/>
              </a:spcBef>
              <a:spcAft>
                <a:spcPts val="0"/>
              </a:spcAft>
              <a:buSzPts val="1800"/>
              <a:buChar char="○"/>
            </a:pPr>
            <a:r>
              <a:rPr lang="en" sz="1800"/>
              <a:t>The system must contain all the information about the DJ performers and the music style they perform.</a:t>
            </a:r>
            <a:endParaRPr sz="1800"/>
          </a:p>
          <a:p>
            <a:pPr indent="-342900" lvl="1" marL="914400" rtl="0" algn="l">
              <a:spcBef>
                <a:spcPts val="0"/>
              </a:spcBef>
              <a:spcAft>
                <a:spcPts val="0"/>
              </a:spcAft>
              <a:buSzPts val="1800"/>
              <a:buChar char="○"/>
            </a:pPr>
            <a:r>
              <a:rPr lang="en" sz="1800"/>
              <a:t>The system must store a record of the users past DJ choices for a minimum of 2 years.</a:t>
            </a:r>
            <a:endParaRPr sz="1800"/>
          </a:p>
          <a:p>
            <a:pPr indent="-342900" lvl="1" marL="914400" rtl="0" algn="l">
              <a:spcBef>
                <a:spcPts val="0"/>
              </a:spcBef>
              <a:spcAft>
                <a:spcPts val="0"/>
              </a:spcAft>
              <a:buSzPts val="1800"/>
              <a:buChar char="○"/>
            </a:pPr>
            <a:r>
              <a:rPr lang="en" sz="1800"/>
              <a:t>The system must maintain an active list of DJ’s.</a:t>
            </a:r>
            <a:endParaRPr sz="1800"/>
          </a:p>
          <a:p>
            <a:pPr indent="-342900" lvl="1" marL="914400" rtl="0" algn="l">
              <a:spcBef>
                <a:spcPts val="0"/>
              </a:spcBef>
              <a:spcAft>
                <a:spcPts val="0"/>
              </a:spcAft>
              <a:buSzPts val="1800"/>
              <a:buChar char="○"/>
            </a:pPr>
            <a:r>
              <a:rPr lang="en" sz="1800"/>
              <a:t>The system must contain each DJ’s availability for the month.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 Definition Cont.</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i="1" lang="en" u="sng"/>
              <a:t>Information-oriented</a:t>
            </a:r>
            <a:r>
              <a:rPr lang="en"/>
              <a:t>:</a:t>
            </a:r>
            <a:endParaRPr/>
          </a:p>
          <a:p>
            <a:pPr indent="-342900" lvl="1" marL="914400" rtl="0" algn="l">
              <a:spcBef>
                <a:spcPts val="0"/>
              </a:spcBef>
              <a:spcAft>
                <a:spcPts val="0"/>
              </a:spcAft>
              <a:buSzPts val="1800"/>
              <a:buChar char="○"/>
            </a:pPr>
            <a:r>
              <a:rPr lang="en" sz="1800"/>
              <a:t>The system must contain a review of each DJ.</a:t>
            </a:r>
            <a:endParaRPr sz="1800"/>
          </a:p>
          <a:p>
            <a:pPr indent="-342900" lvl="1" marL="914400" rtl="0" algn="l">
              <a:spcBef>
                <a:spcPts val="0"/>
              </a:spcBef>
              <a:spcAft>
                <a:spcPts val="0"/>
              </a:spcAft>
              <a:buSzPts val="1800"/>
              <a:buChar char="○"/>
            </a:pPr>
            <a:r>
              <a:rPr lang="en" sz="1800"/>
              <a:t>The system must maintain a customer payment log.</a:t>
            </a:r>
            <a:endParaRPr sz="1800"/>
          </a:p>
          <a:p>
            <a:pPr indent="-342900" lvl="1" marL="914400" rtl="0" algn="l">
              <a:spcBef>
                <a:spcPts val="0"/>
              </a:spcBef>
              <a:spcAft>
                <a:spcPts val="0"/>
              </a:spcAft>
              <a:buSzPts val="1800"/>
              <a:buChar char="○"/>
            </a:pPr>
            <a:r>
              <a:rPr lang="en" sz="1800"/>
              <a:t>The system must maintain a communication medium between customers and their selected DJ.</a:t>
            </a:r>
            <a:endParaRPr sz="1800"/>
          </a:p>
          <a:p>
            <a:pPr indent="0" lvl="0" marL="0" rtl="0" algn="l">
              <a:spcBef>
                <a:spcPts val="1600"/>
              </a:spcBef>
              <a:spcAft>
                <a:spcPts val="160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 Definition Cont.</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NONFUNCTIONAL REQUIREMENTS</a:t>
            </a:r>
            <a:endParaRPr b="1"/>
          </a:p>
          <a:p>
            <a:pPr indent="-342900" lvl="0" marL="457200" rtl="0" algn="l">
              <a:spcBef>
                <a:spcPts val="1600"/>
              </a:spcBef>
              <a:spcAft>
                <a:spcPts val="0"/>
              </a:spcAft>
              <a:buSzPts val="1800"/>
              <a:buChar char="●"/>
            </a:pPr>
            <a:r>
              <a:rPr i="1" lang="en" u="sng"/>
              <a:t>Operational</a:t>
            </a:r>
            <a:r>
              <a:rPr lang="en"/>
              <a:t>:</a:t>
            </a:r>
            <a:endParaRPr/>
          </a:p>
          <a:p>
            <a:pPr indent="-342900" lvl="1" marL="914400" rtl="0" algn="l">
              <a:spcBef>
                <a:spcPts val="0"/>
              </a:spcBef>
              <a:spcAft>
                <a:spcPts val="0"/>
              </a:spcAft>
              <a:buSzPts val="1800"/>
              <a:buChar char="○"/>
            </a:pPr>
            <a:r>
              <a:rPr lang="en" sz="1800"/>
              <a:t>The system must have backup equipment in case of hardware failure.</a:t>
            </a:r>
            <a:endParaRPr sz="1800"/>
          </a:p>
          <a:p>
            <a:pPr indent="-342900" lvl="1" marL="914400" rtl="0" algn="l">
              <a:spcBef>
                <a:spcPts val="0"/>
              </a:spcBef>
              <a:spcAft>
                <a:spcPts val="0"/>
              </a:spcAft>
              <a:buSzPts val="1800"/>
              <a:buChar char="○"/>
            </a:pPr>
            <a:r>
              <a:rPr lang="en" sz="1800"/>
              <a:t>The surveys and music personality quizzes should run on any browser.</a:t>
            </a:r>
            <a:endParaRPr sz="1800"/>
          </a:p>
          <a:p>
            <a:pPr indent="-342900" lvl="1" marL="914400" rtl="0" algn="l">
              <a:spcBef>
                <a:spcPts val="0"/>
              </a:spcBef>
              <a:spcAft>
                <a:spcPts val="0"/>
              </a:spcAft>
              <a:buSzPts val="1800"/>
              <a:buChar char="○"/>
            </a:pPr>
            <a:r>
              <a:rPr lang="en" sz="1800"/>
              <a:t>The online interface will run of iOS and Android systems.</a:t>
            </a:r>
            <a:endParaRPr sz="1800"/>
          </a:p>
          <a:p>
            <a:pPr indent="0" lvl="0" marL="0" rtl="0" algn="l">
              <a:spcBef>
                <a:spcPts val="1600"/>
              </a:spcBef>
              <a:spcAft>
                <a:spcPts val="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 Definition Cont.</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NONFUNCTIONAL REQUIREMENTS</a:t>
            </a:r>
            <a:endParaRPr b="1"/>
          </a:p>
          <a:p>
            <a:pPr indent="-342900" lvl="0" marL="457200" rtl="0" algn="l">
              <a:spcBef>
                <a:spcPts val="1600"/>
              </a:spcBef>
              <a:spcAft>
                <a:spcPts val="0"/>
              </a:spcAft>
              <a:buSzPts val="1800"/>
              <a:buChar char="●"/>
            </a:pPr>
            <a:r>
              <a:rPr i="1" lang="en" u="sng"/>
              <a:t>Performance</a:t>
            </a:r>
            <a:r>
              <a:rPr lang="en"/>
              <a:t>:</a:t>
            </a:r>
            <a:endParaRPr/>
          </a:p>
          <a:p>
            <a:pPr indent="-342900" lvl="1" marL="914400" rtl="0" algn="l">
              <a:spcBef>
                <a:spcPts val="0"/>
              </a:spcBef>
              <a:spcAft>
                <a:spcPts val="0"/>
              </a:spcAft>
              <a:buSzPts val="1800"/>
              <a:buChar char="○"/>
            </a:pPr>
            <a:r>
              <a:rPr lang="en" sz="1800"/>
              <a:t>The online survey should not exceed more than 3 minutes.</a:t>
            </a:r>
            <a:endParaRPr sz="1800"/>
          </a:p>
          <a:p>
            <a:pPr indent="-342900" lvl="1" marL="914400" rtl="0" algn="l">
              <a:spcBef>
                <a:spcPts val="0"/>
              </a:spcBef>
              <a:spcAft>
                <a:spcPts val="0"/>
              </a:spcAft>
              <a:buSzPts val="1800"/>
              <a:buChar char="○"/>
            </a:pPr>
            <a:r>
              <a:rPr lang="en" sz="1800"/>
              <a:t>The music personality should not exceed more than 2 minutes.</a:t>
            </a:r>
            <a:endParaRPr sz="1800"/>
          </a:p>
          <a:p>
            <a:pPr indent="-342900" lvl="1" marL="914400" rtl="0" algn="l">
              <a:spcBef>
                <a:spcPts val="0"/>
              </a:spcBef>
              <a:spcAft>
                <a:spcPts val="0"/>
              </a:spcAft>
              <a:buSzPts val="1800"/>
              <a:buChar char="○"/>
            </a:pPr>
            <a:r>
              <a:rPr lang="en" sz="1800"/>
              <a:t>The answers to the survey must be limited to one choice per question.</a:t>
            </a:r>
            <a:endParaRPr sz="1800"/>
          </a:p>
          <a:p>
            <a:pPr indent="-342900" lvl="1" marL="914400" rtl="0" algn="l">
              <a:spcBef>
                <a:spcPts val="0"/>
              </a:spcBef>
              <a:spcAft>
                <a:spcPts val="0"/>
              </a:spcAft>
              <a:buSzPts val="1800"/>
              <a:buChar char="○"/>
            </a:pPr>
            <a:r>
              <a:rPr lang="en" sz="1800"/>
              <a:t>The DJ’s availability must be updated every hour and removed instantly when selected by a customer.</a:t>
            </a:r>
            <a:endParaRPr sz="1800"/>
          </a:p>
          <a:p>
            <a:pPr indent="-342900" lvl="1" marL="914400" rtl="0" algn="l">
              <a:spcBef>
                <a:spcPts val="0"/>
              </a:spcBef>
              <a:spcAft>
                <a:spcPts val="0"/>
              </a:spcAft>
              <a:buSzPts val="1800"/>
              <a:buChar char="○"/>
            </a:pPr>
            <a:r>
              <a:rPr lang="en" sz="1800"/>
              <a:t>The system must be able to respond to customer requests on priority based.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 </a:t>
            </a:r>
            <a:r>
              <a:rPr lang="en"/>
              <a:t>Definition</a:t>
            </a:r>
            <a:r>
              <a:rPr lang="en"/>
              <a:t> Cont.</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NONFUNCTIONAL REQUIREMENTS</a:t>
            </a:r>
            <a:endParaRPr b="1"/>
          </a:p>
          <a:p>
            <a:pPr indent="-342900" lvl="0" marL="457200" rtl="0" algn="l">
              <a:spcBef>
                <a:spcPts val="1600"/>
              </a:spcBef>
              <a:spcAft>
                <a:spcPts val="0"/>
              </a:spcAft>
              <a:buSzPts val="1800"/>
              <a:buChar char="●"/>
            </a:pPr>
            <a:r>
              <a:rPr i="1" lang="en" u="sng"/>
              <a:t>Security</a:t>
            </a:r>
            <a:r>
              <a:rPr lang="en"/>
              <a:t>:</a:t>
            </a:r>
            <a:endParaRPr/>
          </a:p>
          <a:p>
            <a:pPr indent="-342900" lvl="1" marL="914400" rtl="0" algn="l">
              <a:spcBef>
                <a:spcPts val="0"/>
              </a:spcBef>
              <a:spcAft>
                <a:spcPts val="0"/>
              </a:spcAft>
              <a:buSzPts val="1800"/>
              <a:buChar char="○"/>
            </a:pPr>
            <a:r>
              <a:rPr lang="en" sz="1800"/>
              <a:t>Only event managers must have authorized access to the event requests.</a:t>
            </a:r>
            <a:endParaRPr sz="1800"/>
          </a:p>
          <a:p>
            <a:pPr indent="-342900" lvl="1" marL="914400" rtl="0" algn="l">
              <a:spcBef>
                <a:spcPts val="0"/>
              </a:spcBef>
              <a:spcAft>
                <a:spcPts val="0"/>
              </a:spcAft>
              <a:buSzPts val="1800"/>
              <a:buChar char="○"/>
            </a:pPr>
            <a:r>
              <a:rPr lang="en" sz="1800"/>
              <a:t>Only event managers can manage and view DJ’s personal information.</a:t>
            </a:r>
            <a:endParaRPr sz="1800"/>
          </a:p>
          <a:p>
            <a:pPr indent="-342900" lvl="1" marL="914400" rtl="0" algn="l">
              <a:spcBef>
                <a:spcPts val="0"/>
              </a:spcBef>
              <a:spcAft>
                <a:spcPts val="0"/>
              </a:spcAft>
              <a:buSzPts val="1800"/>
              <a:buChar char="○"/>
            </a:pPr>
            <a:r>
              <a:rPr lang="en" sz="1800"/>
              <a:t>Customer payment information must be safeguarded and accessed only by managers.</a:t>
            </a:r>
            <a:endParaRPr sz="1800"/>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